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16"/>
  </p:notesMasterIdLst>
  <p:sldIdLst>
    <p:sldId id="329" r:id="rId2"/>
    <p:sldId id="338" r:id="rId3"/>
    <p:sldId id="342" r:id="rId4"/>
    <p:sldId id="340" r:id="rId5"/>
    <p:sldId id="341" r:id="rId6"/>
    <p:sldId id="337" r:id="rId7"/>
    <p:sldId id="326" r:id="rId8"/>
    <p:sldId id="334" r:id="rId9"/>
    <p:sldId id="336" r:id="rId10"/>
    <p:sldId id="333" r:id="rId11"/>
    <p:sldId id="330" r:id="rId12"/>
    <p:sldId id="331" r:id="rId13"/>
    <p:sldId id="332" r:id="rId14"/>
    <p:sldId id="328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784A"/>
    <a:srgbClr val="B7996D"/>
    <a:srgbClr val="9A6700"/>
    <a:srgbClr val="D9CDB3"/>
    <a:srgbClr val="FFFFFF"/>
    <a:srgbClr val="844230"/>
    <a:srgbClr val="DBCCB6"/>
    <a:srgbClr val="909090"/>
    <a:srgbClr val="FFEECD"/>
    <a:srgbClr val="5441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36" autoAdjust="0"/>
    <p:restoredTop sz="92849" autoAdjust="0"/>
  </p:normalViewPr>
  <p:slideViewPr>
    <p:cSldViewPr>
      <p:cViewPr varScale="1">
        <p:scale>
          <a:sx n="81" d="100"/>
          <a:sy n="81" d="100"/>
        </p:scale>
        <p:origin x="113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"/>
    </p:cViewPr>
  </p:sorterViewPr>
  <p:notesViewPr>
    <p:cSldViewPr>
      <p:cViewPr varScale="1">
        <p:scale>
          <a:sx n="65" d="100"/>
          <a:sy n="65" d="100"/>
        </p:scale>
        <p:origin x="288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00B2E-AE30-4FA3-8330-FC9D4CCA0C24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7D046-5746-4341-9E85-703170862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056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7D046-5746-4341-9E85-7031708627E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202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7D046-5746-4341-9E85-7031708627E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168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7D046-5746-4341-9E85-7031708627E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242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8AF45-7979-465A-96A9-557D339BE502}" type="datetime1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4B5D-8399-485E-B087-78BE0C0CF0C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592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99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5F60-3F4A-4508-918A-7FCE5B073EAB}" type="datetime1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4B5D-8399-485E-B087-78BE0C0CF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763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C88D-02C1-4F0D-842F-632023764200}" type="datetime1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4B5D-8399-485E-B087-78BE0C0CF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024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416D-C387-42B5-B089-B70258647BC5}" type="datetime1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4B5D-8399-485E-B087-78BE0C0CF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29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0"/>
            <a:ext cx="9143999" cy="6864839"/>
          </a:xfrm>
          <a:prstGeom prst="rect">
            <a:avLst/>
          </a:prstGeom>
          <a:gradFill flip="none" rotWithShape="1">
            <a:gsLst>
              <a:gs pos="30000">
                <a:schemeClr val="bg1">
                  <a:lumMod val="98000"/>
                  <a:lumOff val="2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B36FB-4D13-43DC-B8DD-2291FC45A320}" type="datetime1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0" y="-6429"/>
            <a:ext cx="9144000" cy="500206"/>
            <a:chOff x="0" y="323542"/>
            <a:chExt cx="9144000" cy="817134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0" y="323542"/>
              <a:ext cx="9144000" cy="817133"/>
              <a:chOff x="0" y="323542"/>
              <a:chExt cx="9144000" cy="1089234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0" y="323542"/>
                <a:ext cx="9144000" cy="34746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 rot="10800000">
                <a:off x="328597" y="667946"/>
                <a:ext cx="8815402" cy="7448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Прямоугольник 8"/>
            <p:cNvSpPr/>
            <p:nvPr/>
          </p:nvSpPr>
          <p:spPr>
            <a:xfrm>
              <a:off x="0" y="323542"/>
              <a:ext cx="328596" cy="817134"/>
            </a:xfrm>
            <a:prstGeom prst="rect">
              <a:avLst/>
            </a:prstGeom>
            <a:gradFill flip="none" rotWithShape="1">
              <a:gsLst>
                <a:gs pos="0">
                  <a:srgbClr val="B7996D">
                    <a:tint val="66000"/>
                    <a:satMod val="160000"/>
                  </a:srgbClr>
                </a:gs>
                <a:gs pos="50000">
                  <a:srgbClr val="B7996D">
                    <a:tint val="44500"/>
                    <a:satMod val="160000"/>
                  </a:srgbClr>
                </a:gs>
                <a:gs pos="100000">
                  <a:srgbClr val="B7996D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0"/>
            <a:ext cx="592111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 userDrawn="1"/>
        </p:nvSpPr>
        <p:spPr>
          <a:xfrm>
            <a:off x="3639319" y="14976"/>
            <a:ext cx="49534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800" b="1" dirty="0">
                <a:solidFill>
                  <a:srgbClr val="FFFFFF"/>
                </a:solidFill>
              </a:rPr>
              <a:t>КОМПЛЕКСНЫЙ ПОДХОД ПО ОБЕСПЕЧЕНИЮ ПРОМЫШЛЕННОЙ БЕЗОПАСНОСТИ ПРИ ЭКСПЛУАТАЦИИ ЗДАНИЙ И СООРУЖЕНИЙ НА ПРОМЫШЛЕННЫХ ПРЕДПРИЯТИЯХ РЕСПУБЛИКИ КАЗАХСТАН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16414" y="6356350"/>
            <a:ext cx="432049" cy="365125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9A6700"/>
                </a:solidFill>
              </a:defRPr>
            </a:lvl1pPr>
          </a:lstStyle>
          <a:p>
            <a:fld id="{DE9D4B5D-8399-485E-B087-78BE0C0CF0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405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D6AE-C6AE-4A95-A48B-3E2BC01F7CB9}" type="datetime1">
              <a:rPr lang="ru-RU" smtClean="0"/>
              <a:t>18.10.2021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4B5D-8399-485E-B087-78BE0C0CF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454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9974-09C2-4398-8457-1D1C46A26EC7}" type="datetime1">
              <a:rPr lang="ru-RU" smtClean="0"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4B5D-8399-485E-B087-78BE0C0CF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473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DC85-BC59-425F-91C0-9F36DB03EF7C}" type="datetime1">
              <a:rPr lang="ru-RU" smtClean="0"/>
              <a:t>18.10.2021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4B5D-8399-485E-B087-78BE0C0CF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041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5041-4D46-4D15-8FE5-0157DA45FF9E}" type="datetime1">
              <a:rPr lang="ru-RU" smtClean="0"/>
              <a:t>18.10.2021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4B5D-8399-485E-B087-78BE0C0CF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447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3537C-F7FA-4FAB-ADEE-AE2A2032AD18}" type="datetime1">
              <a:rPr lang="ru-RU" smtClean="0"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4B5D-8399-485E-B087-78BE0C0CF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34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779F-1FD0-4BF9-ABD4-C81AF66C9E47}" type="datetime1">
              <a:rPr lang="ru-RU" smtClean="0"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4B5D-8399-485E-B087-78BE0C0CF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951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5FE90-E7C3-4B2B-B9B2-065AF6BBA10F}" type="datetime1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D4B5D-8399-485E-B087-78BE0C0CF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07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9" r:id="rId4"/>
    <p:sldLayoutId id="2147483656" r:id="rId5"/>
    <p:sldLayoutId id="2147483657" r:id="rId6"/>
    <p:sldLayoutId id="2147483658" r:id="rId7"/>
    <p:sldLayoutId id="2147483660" r:id="rId8"/>
    <p:sldLayoutId id="2147483661" r:id="rId9"/>
    <p:sldLayoutId id="2147483662" r:id="rId10"/>
    <p:sldLayoutId id="214748366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4.png"/><Relationship Id="rId4" Type="http://schemas.openxmlformats.org/officeDocument/2006/relationships/image" Target="../media/image3.ti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11" Type="http://schemas.openxmlformats.org/officeDocument/2006/relationships/image" Target="../media/image24.jpeg"/><Relationship Id="rId5" Type="http://schemas.openxmlformats.org/officeDocument/2006/relationships/image" Target="../media/image19.jpeg"/><Relationship Id="rId10" Type="http://schemas.openxmlformats.org/officeDocument/2006/relationships/image" Target="../media/image23.jpeg"/><Relationship Id="rId4" Type="http://schemas.openxmlformats.org/officeDocument/2006/relationships/image" Target="../media/image18.jpe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bezopprom.ru/" TargetMode="External"/><Relationship Id="rId11" Type="http://schemas.openxmlformats.org/officeDocument/2006/relationships/image" Target="../media/image32.jpeg"/><Relationship Id="rId5" Type="http://schemas.openxmlformats.org/officeDocument/2006/relationships/hyperlink" Target="http://www.oaontc.ru/" TargetMode="External"/><Relationship Id="rId10" Type="http://schemas.openxmlformats.org/officeDocument/2006/relationships/image" Target="../media/image31.jpeg"/><Relationship Id="rId4" Type="http://schemas.openxmlformats.org/officeDocument/2006/relationships/image" Target="../media/image27.png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vlodar.com/zakon/index.html?dok=05581&amp;oraz=08&amp;noraz=71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981828"/>
            <a:ext cx="3511269" cy="7209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4"/>
          <a:stretch/>
        </p:blipFill>
        <p:spPr>
          <a:xfrm>
            <a:off x="1010700" y="893495"/>
            <a:ext cx="8137221" cy="498377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836129" y="39164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38135" y="31909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cap="all" dirty="0">
                <a:solidFill>
                  <a:srgbClr val="3D3D3D"/>
                </a:solidFill>
                <a:latin typeface="Open Sans"/>
              </a:rPr>
              <a:t>МЕЖДУНАРОДНЫЙ ГОРНО-МЕТАЛЛУРГИЧЕСКИЙ КОНГРЕСС</a:t>
            </a:r>
            <a:endParaRPr lang="ru-RU" sz="12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632" y="347738"/>
            <a:ext cx="347408" cy="403963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1707084" y="347738"/>
            <a:ext cx="0" cy="394818"/>
          </a:xfrm>
          <a:prstGeom prst="line">
            <a:avLst/>
          </a:prstGeom>
          <a:ln>
            <a:solidFill>
              <a:srgbClr val="8442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244408" y="300466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2021</a:t>
            </a: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4035178"/>
            <a:ext cx="8316416" cy="18420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255711" y="5143210"/>
            <a:ext cx="65024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Технический </a:t>
            </a:r>
            <a:r>
              <a:rPr lang="ru-RU" sz="14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директор </a:t>
            </a:r>
            <a:r>
              <a:rPr lang="ru-RU" sz="1400" dirty="0" smtClean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ТОО «Безопасность в промышленности»</a:t>
            </a:r>
            <a:r>
              <a:rPr lang="ru-RU" sz="14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Иноземцев В.В.</a:t>
            </a:r>
            <a:br>
              <a:rPr lang="ru-RU" sz="14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</a:br>
            <a:endParaRPr lang="ru-RU" sz="1400" dirty="0">
              <a:solidFill>
                <a:srgbClr val="FFFFF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4166002"/>
            <a:ext cx="7043826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500" b="1" dirty="0" smtClean="0">
                <a:solidFill>
                  <a:srgbClr val="FFFFFF"/>
                </a:solidFill>
              </a:rPr>
              <a:t>КОМПЛЕКСНЫЙ ПОДХОД ПО ОБЕСПЕЧЕНИЮ ПРОМЫШЛЕННОЙ БЕЗОПАСНОСТИ ПРИ ЭКСПЛУАТАЦИИ ЗДАНИЙ И СООРУЖЕНИЙ НА ПРОМЫШЛЕННЫХ ПРЕДПРИЯТИЯХ РЕСПУБЛИКИ КАЗАХСТАН</a:t>
            </a:r>
            <a:endParaRPr lang="ru-RU" sz="1500" b="1" dirty="0">
              <a:solidFill>
                <a:srgbClr val="FFFF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592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0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4B5D-8399-485E-B087-78BE0C0CF0C1}" type="slidenum">
              <a:rPr lang="ru-RU" smtClean="0"/>
              <a:t>10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6567" y="1612714"/>
            <a:ext cx="7133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Наличие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собственных стандартов организации является неотъемлемой частью высокоорганизованного предприятия, особенно это касается предприятий, эксплуатирующие опасные производственные объекты.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0779" y="2643648"/>
            <a:ext cx="59649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Стандарт организации (СТО)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внутренний нормативный документ организации, разрабатываемый на применяемые в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ней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(или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предоставляемую ею) продукцию,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технологические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процессы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оказываемые услуги и т.п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334" y="2545539"/>
            <a:ext cx="1254074" cy="1773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594" y="2875782"/>
            <a:ext cx="1254222" cy="1773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39" y="3535271"/>
            <a:ext cx="1494646" cy="2114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40" y="3210825"/>
            <a:ext cx="1252800" cy="1771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757" y="4100943"/>
            <a:ext cx="1254222" cy="1773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550" y="3695116"/>
            <a:ext cx="1252800" cy="1670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523" y="4038576"/>
            <a:ext cx="1253538" cy="1773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964" y="4523127"/>
            <a:ext cx="1254222" cy="1773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507" y="4504895"/>
            <a:ext cx="1254222" cy="1773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91632" y="4087847"/>
            <a:ext cx="47290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Стандарты организации, эксплуатирующей опасные производственные объекты, являются базой для обеспечения соблюдения требований промышленной безопасности на ОПО и обязательной составной частью системы управления промышленной безопасностью таких организаций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1632" y="5812336"/>
            <a:ext cx="4633027" cy="7386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dirty="0"/>
              <a:t>Применение СТО позволит обеспечить безопасность при эксплуатации опасных производственных объектов эксплуатирующих организаций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36309" y="622736"/>
            <a:ext cx="73225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98784A"/>
                </a:solidFill>
              </a:rPr>
              <a:t>РАЗРАБОТКА СТАНДАРТОВ ПРЕДПРИЯТИЙ, НАПРАВЛЕННЫХ</a:t>
            </a:r>
          </a:p>
          <a:p>
            <a:r>
              <a:rPr lang="ru-RU" sz="2000" b="1" i="1" dirty="0" smtClean="0">
                <a:solidFill>
                  <a:srgbClr val="98784A"/>
                </a:solidFill>
              </a:rPr>
              <a:t>НА ОБЕСПЕЧЕНИЕ СОБЛЮДЕНИЯ НОРМ ПРОМЫШЛЕННОЙ БЕЗОПАСНОСТИ НА ОПАСНЫХ ПРОИЗВОДСТВЕННЫХ ОБЪЕКТАХ</a:t>
            </a:r>
            <a:endParaRPr lang="ru-RU" sz="2000" b="1" i="1" dirty="0">
              <a:solidFill>
                <a:srgbClr val="9878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830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4B5D-8399-485E-B087-78BE0C0CF0C1}" type="slidenum">
              <a:rPr lang="ru-RU" smtClean="0"/>
              <a:t>11</a:t>
            </a:fld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68810" y="1027353"/>
            <a:ext cx="795699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/>
              <a:t>Товарищество с ограниченной </a:t>
            </a:r>
            <a:r>
              <a:rPr lang="ru-RU" sz="1700" dirty="0" smtClean="0"/>
              <a:t>ответственностью </a:t>
            </a: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</a:rPr>
              <a:t>«Безопасность  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</a:rPr>
              <a:t>в  промышленности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</a:rPr>
              <a:t>» </a:t>
            </a:r>
            <a:r>
              <a:rPr lang="ru-RU" sz="1700" dirty="0"/>
              <a:t>- активно развивающийся 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</a:rPr>
              <a:t>экспертный 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</a:rPr>
              <a:t>центр   в Республике Казахстан</a:t>
            </a:r>
            <a:r>
              <a:rPr lang="ru-RU" sz="1700" dirty="0"/>
              <a:t>, выполняющий </a:t>
            </a:r>
            <a:r>
              <a:rPr lang="ru-RU" sz="1700" dirty="0" smtClean="0"/>
              <a:t>комплекс работ</a:t>
            </a:r>
            <a:r>
              <a:rPr lang="ru-RU" sz="1700" dirty="0"/>
              <a:t>, направленных на обеспечение норм </a:t>
            </a:r>
            <a:r>
              <a:rPr lang="ru-RU" sz="1700" dirty="0" smtClean="0"/>
              <a:t>промышленной безопасности </a:t>
            </a:r>
            <a:r>
              <a:rPr lang="ru-RU" sz="1700" dirty="0"/>
              <a:t>на опасных производственных </a:t>
            </a:r>
            <a:r>
              <a:rPr lang="ru-RU" sz="1700" dirty="0" smtClean="0"/>
              <a:t>объектах.</a:t>
            </a:r>
            <a:endParaRPr lang="ru-RU" sz="17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62759" y="2168415"/>
            <a:ext cx="59422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ТОО «Безопасность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промышленности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» является дочерним предприятием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АО «НТЦ «Промышленная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безопасность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»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и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ООО «Безопасность в промышленности».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129" y="2170262"/>
            <a:ext cx="2259793" cy="1506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78"/>
          <a:stretch/>
        </p:blipFill>
        <p:spPr>
          <a:xfrm>
            <a:off x="305098" y="5133309"/>
            <a:ext cx="532507" cy="610980"/>
          </a:xfrm>
          <a:prstGeom prst="rect">
            <a:avLst/>
          </a:prstGeom>
        </p:spPr>
      </p:pic>
      <p:pic>
        <p:nvPicPr>
          <p:cNvPr id="24" name="Picture 2" descr="ОАО «НТЦ Промышленная безопасность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69" y="3112889"/>
            <a:ext cx="497102" cy="63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874577" y="5024209"/>
            <a:ext cx="39134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874577" y="2999412"/>
            <a:ext cx="4024884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АО «НТЦ «Промышленная безопасность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» -</a:t>
            </a:r>
          </a:p>
          <a:p>
            <a:pPr algn="just"/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</a:rPr>
              <a:t>координирующая организация по осуществлению</a:t>
            </a:r>
            <a:endParaRPr lang="ru-RU" sz="13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</a:rPr>
              <a:t>научно-технической </a:t>
            </a:r>
            <a:r>
              <a:rPr lang="ru-RU" sz="1300" dirty="0">
                <a:solidFill>
                  <a:schemeClr val="bg2">
                    <a:lumMod val="25000"/>
                  </a:schemeClr>
                </a:solidFill>
              </a:rPr>
              <a:t>поддержки </a:t>
            </a:r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</a:rPr>
              <a:t>надзорной деятельности </a:t>
            </a:r>
            <a:r>
              <a:rPr lang="ru-RU" sz="1300" dirty="0">
                <a:solidFill>
                  <a:schemeClr val="bg2">
                    <a:lumMod val="25000"/>
                  </a:schemeClr>
                </a:solidFill>
              </a:rPr>
              <a:t>Госгортехнадзора </a:t>
            </a:r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</a:rPr>
              <a:t>России, координации </a:t>
            </a:r>
            <a:r>
              <a:rPr lang="ru-RU" sz="1300" dirty="0">
                <a:solidFill>
                  <a:schemeClr val="bg2">
                    <a:lumMod val="25000"/>
                  </a:schemeClr>
                </a:solidFill>
              </a:rPr>
              <a:t>работ и </a:t>
            </a:r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</a:rPr>
              <a:t>исследований,</a:t>
            </a: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</a:rPr>
              <a:t>направленных </a:t>
            </a:r>
            <a:r>
              <a:rPr lang="ru-RU" sz="1300" dirty="0">
                <a:solidFill>
                  <a:schemeClr val="bg2">
                    <a:lumMod val="25000"/>
                  </a:schemeClr>
                </a:solidFill>
              </a:rPr>
              <a:t>на </a:t>
            </a:r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</a:rPr>
              <a:t>обеспечение промышленной безопасности</a:t>
            </a:r>
            <a:r>
              <a:rPr lang="ru-RU" sz="1300" dirty="0">
                <a:solidFill>
                  <a:schemeClr val="bg2">
                    <a:lumMod val="25000"/>
                  </a:schemeClr>
                </a:solidFill>
              </a:rPr>
              <a:t>, а </a:t>
            </a:r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</a:rPr>
              <a:t>также проведения </a:t>
            </a:r>
            <a:r>
              <a:rPr lang="ru-RU" sz="1300" dirty="0">
                <a:solidFill>
                  <a:schemeClr val="bg2">
                    <a:lumMod val="25000"/>
                  </a:schemeClr>
                </a:solidFill>
              </a:rPr>
              <a:t>независимой экспертизы </a:t>
            </a:r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</a:rPr>
              <a:t>и оценки </a:t>
            </a:r>
            <a:r>
              <a:rPr lang="ru-RU" sz="1300" dirty="0">
                <a:solidFill>
                  <a:schemeClr val="bg2">
                    <a:lumMod val="25000"/>
                  </a:schemeClr>
                </a:solidFill>
              </a:rPr>
              <a:t>безопасности </a:t>
            </a:r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</a:rPr>
              <a:t>промышленных производств.</a:t>
            </a:r>
            <a:r>
              <a:rPr lang="ru-RU" sz="1300" dirty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97171" y="5024209"/>
            <a:ext cx="410229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ООО «Безопасность в промышленности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» </a:t>
            </a:r>
            <a:r>
              <a:rPr lang="ru-RU" sz="1300" dirty="0" smtClean="0">
                <a:solidFill>
                  <a:srgbClr val="505050"/>
                </a:solidFill>
              </a:rPr>
              <a:t>— </a:t>
            </a:r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</a:rPr>
              <a:t>один из крупнейших экспертных центров в России. Выполняет весь комплекс работ, направленных на обеспечение норм промышленной безопасности </a:t>
            </a:r>
            <a:r>
              <a:rPr lang="ru-RU" sz="1300" dirty="0" err="1" smtClean="0">
                <a:solidFill>
                  <a:schemeClr val="bg2">
                    <a:lumMod val="25000"/>
                  </a:schemeClr>
                </a:solidFill>
              </a:rPr>
              <a:t>навсех</a:t>
            </a:r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</a:rPr>
              <a:t> жизненных циклах предприятия: проектирование, строительство, эксплуатация, ремонт, вывод из консервации или утилизация.</a:t>
            </a:r>
            <a:endParaRPr lang="ru-RU" sz="13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74577" y="4653136"/>
            <a:ext cx="16278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5"/>
              </a:rPr>
              <a:t>http://www.oaontc.ru/</a:t>
            </a:r>
            <a:endParaRPr lang="ru-RU" sz="1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97171" y="6464369"/>
            <a:ext cx="15458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6"/>
              </a:rPr>
              <a:t>http://bezopprom.ru/</a:t>
            </a:r>
            <a:endParaRPr lang="ru-RU" sz="1200" dirty="0"/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328596" y="666914"/>
            <a:ext cx="3131307" cy="3231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smtClean="0">
                <a:solidFill>
                  <a:srgbClr val="98784A"/>
                </a:solidFill>
              </a:rPr>
              <a:t>О КОМПАНИИ</a:t>
            </a:r>
            <a:endParaRPr lang="ru-RU" sz="2000" b="1" dirty="0">
              <a:solidFill>
                <a:srgbClr val="98784A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028" y="4016727"/>
            <a:ext cx="2034751" cy="1433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30" y="4550479"/>
            <a:ext cx="2036864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216" y="4547395"/>
            <a:ext cx="1018586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134" y="4886280"/>
            <a:ext cx="1018165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67" y="4886280"/>
            <a:ext cx="2036864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4431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4B5D-8399-485E-B087-78BE0C0CF0C1}" type="slidenum">
              <a:rPr lang="ru-RU" smtClean="0"/>
              <a:t>12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6"/>
          <a:stretch/>
        </p:blipFill>
        <p:spPr>
          <a:xfrm>
            <a:off x="6533301" y="2198816"/>
            <a:ext cx="1547642" cy="2269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73194" y="652658"/>
            <a:ext cx="3131307" cy="3231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98784A"/>
                </a:solidFill>
              </a:rPr>
              <a:t>О КОМПАНИИ</a:t>
            </a:r>
            <a:endParaRPr lang="ru-RU" sz="2000" b="1" dirty="0">
              <a:solidFill>
                <a:srgbClr val="98784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8576" y="3887758"/>
            <a:ext cx="1595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Свидетельство об аккредитации </a:t>
            </a:r>
            <a:endParaRPr lang="en-US" sz="9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№ </a:t>
            </a:r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KZ48VWC00007394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sz="9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 24.05.2021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6480" y="1022820"/>
            <a:ext cx="79259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</a:rPr>
              <a:t>ТОО «Безопасность  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</a:rPr>
              <a:t>в  </a:t>
            </a:r>
            <a:r>
              <a:rPr lang="ru-RU" sz="1700" b="1" dirty="0" smtClean="0">
                <a:solidFill>
                  <a:schemeClr val="accent1">
                    <a:lumMod val="75000"/>
                  </a:schemeClr>
                </a:solidFill>
              </a:rPr>
              <a:t>промышленности</a:t>
            </a: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</a:rPr>
              <a:t>» имеет весь необходимый комплект разрешительной документации, позволяющей проводить комплекс работ по экспертизе промышленной безопасности и технического обследования технических устройств зданий и сооружений.</a:t>
            </a:r>
            <a:endParaRPr lang="ru-RU" sz="17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3194" y="2168356"/>
            <a:ext cx="59720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Коллектив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ТОО «Безопасность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промышленности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состоит из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высококвалифицированных специалистов и экспертов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, имеющих соответствующую аттестацию, а так же привлеченными российскими специалистами головной организации.</a:t>
            </a:r>
            <a:r>
              <a:rPr lang="ru-RU" sz="1600" dirty="0"/>
              <a:t>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В число сотрудников входят специалисты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высшей квалификации,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имеющие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ученые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степени кандидатов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и докторов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наук.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5"/>
          <a:stretch/>
        </p:blipFill>
        <p:spPr>
          <a:xfrm>
            <a:off x="6330256" y="3068960"/>
            <a:ext cx="1563689" cy="2269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07" y="3866961"/>
            <a:ext cx="1651923" cy="2269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856611" y="3870582"/>
            <a:ext cx="127012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Аттестат</a:t>
            </a:r>
            <a:endParaRPr lang="en-US" sz="9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№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KZ31VEK00008904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от</a:t>
            </a: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11 </a:t>
            </a: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апреля 2019 г.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917" y="3866961"/>
            <a:ext cx="1489708" cy="210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62" y="3887758"/>
            <a:ext cx="1584960" cy="2161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6807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4B5D-8399-485E-B087-78BE0C0CF0C1}" type="slidenum">
              <a:rPr lang="ru-RU" smtClean="0"/>
              <a:t>13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44835" y="1275859"/>
            <a:ext cx="7757415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▫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Разработка стандартов предприятий направленных на обеспечение соблюдения норм промышленной безопасности на опасных производственных объектах;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▫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Проведение экспертизы промышленной безопасности;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▫ Комплексный подход к обеспечению безопасности зданий и сооружений: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обследование зданий и сооружений;</a:t>
            </a:r>
          </a:p>
          <a:p>
            <a:pPr>
              <a:spcAft>
                <a:spcPts val="600"/>
              </a:spcAft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-  мониторинговые системы</a:t>
            </a:r>
          </a:p>
          <a:p>
            <a:pPr>
              <a:spcAft>
                <a:spcPts val="120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▫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Техническое диагностирование технических устройств;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▫ Разработка декларации промышленной безопасности опасного производственного объекта.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629" y="4725144"/>
            <a:ext cx="2474267" cy="1649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Картинки по запросу экспертиза промышленной безопасности на железных дорога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196" y="4772655"/>
            <a:ext cx="2136000" cy="160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4" descr="Картинки по запросу экспертиза промышленной безопасности на железных дорогах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54"/>
          <a:stretch/>
        </p:blipFill>
        <p:spPr bwMode="auto">
          <a:xfrm>
            <a:off x="344835" y="4771346"/>
            <a:ext cx="2500757" cy="1647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60827" y="351923"/>
            <a:ext cx="8080943" cy="116658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 smtClean="0">
                <a:solidFill>
                  <a:srgbClr val="98784A"/>
                </a:solidFill>
                <a:latin typeface="+mn-lt"/>
              </a:rPr>
              <a:t>ВИДЫ ДЕЯТЕЛЬНОСТИ</a:t>
            </a:r>
          </a:p>
          <a:p>
            <a:r>
              <a:rPr lang="ru-RU" sz="1600" b="1" i="1" dirty="0" smtClean="0">
                <a:solidFill>
                  <a:srgbClr val="98784A"/>
                </a:solidFill>
                <a:latin typeface="+mn-lt"/>
              </a:rPr>
              <a:t>В </a:t>
            </a:r>
            <a:r>
              <a:rPr lang="ru-RU" sz="1600" b="1" i="1" dirty="0">
                <a:solidFill>
                  <a:srgbClr val="98784A"/>
                </a:solidFill>
                <a:latin typeface="+mn-lt"/>
              </a:rPr>
              <a:t>ОБЛАСТИ </a:t>
            </a:r>
            <a:r>
              <a:rPr lang="ru-RU" sz="1600" b="1" i="1" dirty="0" smtClean="0">
                <a:solidFill>
                  <a:srgbClr val="98784A"/>
                </a:solidFill>
                <a:latin typeface="+mn-lt"/>
              </a:rPr>
              <a:t>ПРОМЫШЛЕННОЙ БЕЗОПАСНОСТИ НА ОПАСНЫХ ПРОИЗВОДСТВЕННЫХ ОБЪЕКТАХ В ТОМ ЧИСЛЕ НА ОБЪЕКТАХ ЖЕЛЕЗНОДОРОЖНОГО ТРАНСПОРТА</a:t>
            </a:r>
            <a:endParaRPr lang="ru-RU" sz="1600" b="1" i="1" dirty="0">
              <a:solidFill>
                <a:srgbClr val="98784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0255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3044279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0"/>
            <a:ext cx="592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7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" y="476672"/>
            <a:ext cx="6941194" cy="2627333"/>
          </a:xfrm>
          <a:prstGeom prst="rect">
            <a:avLst/>
          </a:prstGeom>
        </p:spPr>
      </p:pic>
      <p:pic>
        <p:nvPicPr>
          <p:cNvPr id="7" name="Picture 2" descr="Черчилль, Уинстон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181" y="780692"/>
            <a:ext cx="1647403" cy="209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4B5D-8399-485E-B087-78BE0C0CF0C1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09047" y="1190173"/>
            <a:ext cx="53825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 i="1" dirty="0" smtClean="0">
                <a:solidFill>
                  <a:srgbClr val="98784A"/>
                </a:solidFill>
              </a:rPr>
              <a:t>«За безопасность необходимо платить, а за ее отсутствие –расплачиваться»</a:t>
            </a:r>
            <a:endParaRPr lang="ru-RU" sz="2400" b="1" i="1" dirty="0">
              <a:solidFill>
                <a:srgbClr val="98784A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28044" y="2347143"/>
            <a:ext cx="30469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i="1" dirty="0" smtClean="0">
                <a:solidFill>
                  <a:srgbClr val="98784A"/>
                </a:solidFill>
              </a:rPr>
              <a:t>Уинстон Черчилль</a:t>
            </a:r>
            <a:endParaRPr lang="ru-RU" b="1" i="1" dirty="0">
              <a:solidFill>
                <a:srgbClr val="98784A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6800774" y="641727"/>
            <a:ext cx="1944216" cy="2376264"/>
          </a:xfrm>
          <a:prstGeom prst="frame">
            <a:avLst/>
          </a:prstGeom>
          <a:solidFill>
            <a:srgbClr val="D9CD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4539425"/>
            <a:ext cx="7560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Настоящий Закон регулирует общественные отношения, возникающие в процессе проведения мероприятий по гражданской защите, и направлен на предупреждение и ликвидацию чрезвычайных ситуаций природного и техногенного характера и их последствий, оказание экстренной медицинской и психологической помощи населению, находящемуся в зоне чрезвычайной ситуации, обеспечение пожарной и промышленной безопасности, а также определяет основные задачи, организационные принципы построения и функционирования гражданской обороны Республики Казахстан, формирование, хранение и использование государственного материального резерва, организацию и деятельность аварийно-спасательных служб и формирований.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3271222"/>
            <a:ext cx="675652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i="1" dirty="0">
                <a:solidFill>
                  <a:srgbClr val="98784A"/>
                </a:solidFill>
              </a:rPr>
              <a:t>Закон Республики Казахстан </a:t>
            </a:r>
            <a:endParaRPr lang="ru-RU" sz="2400" b="1" i="1" dirty="0" smtClean="0">
              <a:solidFill>
                <a:srgbClr val="98784A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ru-RU" sz="2400" b="1" i="1" dirty="0" smtClean="0">
                <a:solidFill>
                  <a:srgbClr val="98784A"/>
                </a:solidFill>
              </a:rPr>
              <a:t>от </a:t>
            </a:r>
            <a:r>
              <a:rPr lang="ru-RU" sz="2400" b="1" i="1" dirty="0">
                <a:solidFill>
                  <a:srgbClr val="98784A"/>
                </a:solidFill>
              </a:rPr>
              <a:t>11 апреля 2014 года № 188-V 3PK </a:t>
            </a:r>
            <a:endParaRPr lang="ru-RU" sz="2400" b="1" i="1" dirty="0" smtClean="0">
              <a:solidFill>
                <a:srgbClr val="98784A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ru-RU" sz="2400" b="1" i="1" dirty="0" smtClean="0">
                <a:solidFill>
                  <a:srgbClr val="98784A"/>
                </a:solidFill>
              </a:rPr>
              <a:t>«</a:t>
            </a:r>
            <a:r>
              <a:rPr lang="ru-RU" sz="2400" b="1" i="1" dirty="0">
                <a:solidFill>
                  <a:srgbClr val="98784A"/>
                </a:solidFill>
              </a:rPr>
              <a:t>О гражданской защите»</a:t>
            </a:r>
          </a:p>
        </p:txBody>
      </p:sp>
    </p:spTree>
    <p:extLst>
      <p:ext uri="{BB962C8B-B14F-4D97-AF65-F5344CB8AC3E}">
        <p14:creationId xmlns:p14="http://schemas.microsoft.com/office/powerpoint/2010/main" val="2978732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818421"/>
            <a:ext cx="7560840" cy="1674475"/>
          </a:xfrm>
          <a:prstGeom prst="rect">
            <a:avLst/>
          </a:prstGeom>
          <a:solidFill>
            <a:srgbClr val="987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4B5D-8399-485E-B087-78BE0C0CF0C1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42346" y="1196171"/>
            <a:ext cx="695525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400" b="1" i="1" dirty="0" smtClean="0">
                <a:solidFill>
                  <a:schemeClr val="bg1"/>
                </a:solidFill>
              </a:rPr>
              <a:t>Статья. 73.</a:t>
            </a:r>
          </a:p>
          <a:p>
            <a:pPr algn="ctr">
              <a:spcAft>
                <a:spcPts val="1200"/>
              </a:spcAft>
            </a:pPr>
            <a:r>
              <a:rPr lang="ru-RU" sz="2400" b="1" i="1" dirty="0" smtClean="0">
                <a:solidFill>
                  <a:schemeClr val="bg1"/>
                </a:solidFill>
              </a:rPr>
              <a:t>Экспертиза промышленной безопасности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850456"/>
            <a:ext cx="75608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1. Экспертизе промышленной безопасности подлежат:</a:t>
            </a:r>
          </a:p>
          <a:p>
            <a:pPr algn="just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1) опасные технические устройства, указанные в пункте 2 статьи </a:t>
            </a:r>
            <a:r>
              <a:rPr lang="ru-RU" sz="1400" u="sng" dirty="0">
                <a:solidFill>
                  <a:schemeClr val="bg2">
                    <a:lumMod val="25000"/>
                  </a:schemeClr>
                </a:solidFill>
                <a:hlinkClick r:id="rId2"/>
              </a:rPr>
              <a:t>71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 настоящего Закона;</a:t>
            </a:r>
          </a:p>
          <a:p>
            <a:pPr algn="just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2) технологии, технические устройства, материалы, применяемые на опасных производственных объектах, за исключением строительных материалов, применяемых на опасных производственных объектах;</a:t>
            </a:r>
          </a:p>
          <a:p>
            <a:pPr algn="just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3) декларация промышленной безопасности опасного производственного объекта;</a:t>
            </a:r>
          </a:p>
          <a:p>
            <a:pPr algn="just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4) производственные здания, технологические сооружения опасных производственных объектов;</a:t>
            </a:r>
          </a:p>
          <a:p>
            <a:pPr algn="just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5) юридические лица на соответствие заявленным видам работ, требованиям промышленной безопасности при получении аттестата.</a:t>
            </a:r>
          </a:p>
          <a:p>
            <a:pPr algn="just"/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2. Экспертизу промышленной безопасности проводят аттестованные организации, независимые от организации - заявителя, за счет средств организации - заявителя.</a:t>
            </a:r>
          </a:p>
          <a:p>
            <a:pPr algn="just"/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3. Результатом проведения экспертизы промышленной безопасности является экспертное заключение.</a:t>
            </a:r>
          </a:p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1400" dirty="0">
                <a:solidFill>
                  <a:schemeClr val="bg2">
                    <a:lumMod val="25000"/>
                  </a:schemeClr>
                </a:solidFill>
              </a:rPr>
            </a:b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113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4B5D-8399-485E-B087-78BE0C0CF0C1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453985"/>
            <a:ext cx="648072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1700" dirty="0" smtClean="0">
                <a:solidFill>
                  <a:srgbClr val="9A6700"/>
                </a:solidFill>
              </a:rPr>
              <a:t>Согласованы приказом Комитета по государственному контролю за чрезвычайными ситуациями и промышленной безопасностью от 24 мая 2010 год №15.</a:t>
            </a:r>
            <a:endParaRPr lang="ru-RU" sz="1700" dirty="0">
              <a:solidFill>
                <a:srgbClr val="9A67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1950" y="1124744"/>
            <a:ext cx="7522418" cy="830997"/>
          </a:xfrm>
          <a:prstGeom prst="rect">
            <a:avLst/>
          </a:prstGeom>
          <a:solidFill>
            <a:srgbClr val="B7996D"/>
          </a:solidFill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400" b="1" i="1" dirty="0" smtClean="0">
                <a:solidFill>
                  <a:schemeClr val="bg1"/>
                </a:solidFill>
              </a:rPr>
              <a:t>«Методические рекомендации по проведению экспертизы промышленной безопасности»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1950" y="3933056"/>
            <a:ext cx="7522418" cy="1938992"/>
          </a:xfrm>
          <a:prstGeom prst="rect">
            <a:avLst/>
          </a:prstGeom>
          <a:solidFill>
            <a:srgbClr val="98784A"/>
          </a:solidFill>
        </p:spPr>
        <p:txBody>
          <a:bodyPr wrap="square">
            <a:spAutoFit/>
          </a:bodyPr>
          <a:lstStyle/>
          <a:p>
            <a:pPr algn="ctr"/>
            <a:endParaRPr lang="ru-RU" sz="2400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Основным этапом проведения экспертизы по продлению срока безопасной эксплуатации зданий и сооружений является экспертное обоснование.</a:t>
            </a:r>
          </a:p>
          <a:p>
            <a:pPr algn="ctr"/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3923927" y="1962562"/>
            <a:ext cx="432050" cy="484602"/>
          </a:xfrm>
          <a:prstGeom prst="rightArrow">
            <a:avLst/>
          </a:prstGeom>
          <a:solidFill>
            <a:srgbClr val="B7996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711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1250" y="907400"/>
            <a:ext cx="7560840" cy="1729512"/>
          </a:xfrm>
          <a:prstGeom prst="rect">
            <a:avLst/>
          </a:prstGeom>
          <a:solidFill>
            <a:srgbClr val="987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4B5D-8399-485E-B087-78BE0C0CF0C1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808253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2000" b="1" dirty="0">
                <a:solidFill>
                  <a:schemeClr val="bg1"/>
                </a:solidFill>
              </a:rPr>
              <a:t>Обследование и оценка технического состояния зданий и сооружений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49196" y="1138232"/>
            <a:ext cx="5125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400" b="1" i="1" dirty="0">
                <a:solidFill>
                  <a:schemeClr val="bg1"/>
                </a:solidFill>
              </a:rPr>
              <a:t>СП РК 1.04-101-2012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1540" y="3117111"/>
            <a:ext cx="756084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</a:rPr>
              <a:t>Обследование</a:t>
            </a:r>
            <a:r>
              <a:rPr lang="ru-RU" sz="1700" dirty="0" smtClean="0">
                <a:solidFill>
                  <a:schemeClr val="bg2">
                    <a:lumMod val="25000"/>
                  </a:schemeClr>
                </a:solidFill>
              </a:rPr>
              <a:t> – комплекс мероприятий по определению и оценке фактических значений контролируемых параметров, характеризующих эксплуатационное состояние, пригодность, работоспособность и </a:t>
            </a:r>
            <a:r>
              <a:rPr lang="ru-RU" sz="1700" dirty="0" err="1" smtClean="0">
                <a:solidFill>
                  <a:schemeClr val="bg2">
                    <a:lumMod val="25000"/>
                  </a:schemeClr>
                </a:solidFill>
              </a:rPr>
              <a:t>энергоэффективность</a:t>
            </a:r>
            <a:r>
              <a:rPr lang="ru-RU" sz="1700" dirty="0" smtClean="0">
                <a:solidFill>
                  <a:schemeClr val="bg2">
                    <a:lumMod val="25000"/>
                  </a:schemeClr>
                </a:solidFill>
              </a:rPr>
              <a:t> зданий и сооружений с целью определения возможности их дальнейшей эксплуатации или необходимости конструктивного вмешательства.</a:t>
            </a:r>
          </a:p>
          <a:p>
            <a:pPr indent="457200" algn="just"/>
            <a:r>
              <a:rPr lang="ru-RU" sz="1700" b="1" i="1" dirty="0" smtClean="0">
                <a:solidFill>
                  <a:schemeClr val="bg2">
                    <a:lumMod val="25000"/>
                  </a:schemeClr>
                </a:solidFill>
              </a:rPr>
              <a:t>Экспертное обследование</a:t>
            </a:r>
            <a:r>
              <a:rPr lang="ru-RU" sz="1700" dirty="0" smtClean="0">
                <a:solidFill>
                  <a:schemeClr val="bg2">
                    <a:lumMod val="25000"/>
                  </a:schemeClr>
                </a:solidFill>
              </a:rPr>
              <a:t> заключается в определении на уровне полной осведомленности фактического технического состояния здания (сооружения) и его элементов с учетом природных и техногенных воздействий, а также изменений в функциональном назначении и происходящих во времени, для установления состава и объема работ по ремонту, усилению или реконструкции.</a:t>
            </a:r>
            <a:endParaRPr lang="ru-RU" sz="17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98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4B5D-8399-485E-B087-78BE0C0CF0C1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Гербы дома Романовы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072" y="1112840"/>
            <a:ext cx="1470002" cy="165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мка 8"/>
          <p:cNvSpPr/>
          <p:nvPr/>
        </p:nvSpPr>
        <p:spPr>
          <a:xfrm>
            <a:off x="3203848" y="896815"/>
            <a:ext cx="1944216" cy="2088233"/>
          </a:xfrm>
          <a:prstGeom prst="frame">
            <a:avLst/>
          </a:prstGeom>
          <a:solidFill>
            <a:srgbClr val="D9CD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18" y="3092934"/>
            <a:ext cx="6723902" cy="25450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06587" y="3933056"/>
            <a:ext cx="727281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 i="1" dirty="0" smtClean="0">
                <a:solidFill>
                  <a:srgbClr val="98784A"/>
                </a:solidFill>
              </a:rPr>
              <a:t>«Безопасность</a:t>
            </a:r>
            <a:r>
              <a:rPr lang="ru-RU" sz="2400" b="1" i="1" dirty="0">
                <a:solidFill>
                  <a:srgbClr val="98784A"/>
                </a:solidFill>
              </a:rPr>
              <a:t> – это процесс, </a:t>
            </a:r>
            <a:endParaRPr lang="ru-RU" sz="2400" b="1" i="1" dirty="0" smtClean="0">
              <a:solidFill>
                <a:srgbClr val="98784A"/>
              </a:solidFill>
            </a:endParaRPr>
          </a:p>
          <a:p>
            <a:pPr>
              <a:spcAft>
                <a:spcPts val="1200"/>
              </a:spcAft>
            </a:pPr>
            <a:r>
              <a:rPr lang="ru-RU" sz="2400" b="1" i="1" dirty="0" smtClean="0">
                <a:solidFill>
                  <a:srgbClr val="98784A"/>
                </a:solidFill>
              </a:rPr>
              <a:t>а</a:t>
            </a:r>
            <a:r>
              <a:rPr lang="ru-RU" sz="2400" b="1" i="1" dirty="0">
                <a:solidFill>
                  <a:srgbClr val="98784A"/>
                </a:solidFill>
              </a:rPr>
              <a:t> не результат</a:t>
            </a:r>
            <a:r>
              <a:rPr lang="ru-RU" sz="2400" b="1" i="1" dirty="0" smtClean="0">
                <a:solidFill>
                  <a:srgbClr val="98784A"/>
                </a:solidFill>
              </a:rPr>
              <a:t>.»</a:t>
            </a:r>
            <a:r>
              <a:rPr lang="ru-RU" sz="2400" b="1" i="1" dirty="0">
                <a:solidFill>
                  <a:srgbClr val="98784A"/>
                </a:solidFill>
              </a:rPr>
              <a:t/>
            </a:r>
            <a:br>
              <a:rPr lang="ru-RU" sz="2400" b="1" i="1" dirty="0">
                <a:solidFill>
                  <a:srgbClr val="98784A"/>
                </a:solidFill>
              </a:rPr>
            </a:br>
            <a:endParaRPr lang="ru-RU" sz="2400" b="1" i="1" dirty="0">
              <a:solidFill>
                <a:srgbClr val="98784A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5500540"/>
            <a:ext cx="4158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 i="1" dirty="0">
                <a:solidFill>
                  <a:srgbClr val="98784A"/>
                </a:solidFill>
              </a:rPr>
              <a:t>Великий князь Константин</a:t>
            </a:r>
          </a:p>
        </p:txBody>
      </p:sp>
    </p:spTree>
    <p:extLst>
      <p:ext uri="{BB962C8B-B14F-4D97-AF65-F5344CB8AC3E}">
        <p14:creationId xmlns:p14="http://schemas.microsoft.com/office/powerpoint/2010/main" val="3752710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па 34"/>
          <p:cNvGrpSpPr/>
          <p:nvPr/>
        </p:nvGrpSpPr>
        <p:grpSpPr>
          <a:xfrm>
            <a:off x="0" y="323542"/>
            <a:ext cx="9144000" cy="817134"/>
            <a:chOff x="0" y="323542"/>
            <a:chExt cx="9144000" cy="817134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0" y="323542"/>
              <a:ext cx="9144000" cy="817133"/>
              <a:chOff x="0" y="323542"/>
              <a:chExt cx="9144000" cy="1089234"/>
            </a:xfrm>
          </p:grpSpPr>
          <p:sp>
            <p:nvSpPr>
              <p:cNvPr id="38" name="Прямоугольник 37"/>
              <p:cNvSpPr/>
              <p:nvPr/>
            </p:nvSpPr>
            <p:spPr>
              <a:xfrm>
                <a:off x="0" y="323542"/>
                <a:ext cx="9144000" cy="34746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 rot="10800000">
                <a:off x="328597" y="667946"/>
                <a:ext cx="8815402" cy="7448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7" name="Прямоугольник 36"/>
            <p:cNvSpPr/>
            <p:nvPr/>
          </p:nvSpPr>
          <p:spPr>
            <a:xfrm>
              <a:off x="0" y="323542"/>
              <a:ext cx="328596" cy="817134"/>
            </a:xfrm>
            <a:prstGeom prst="rect">
              <a:avLst/>
            </a:prstGeom>
            <a:gradFill flip="none" rotWithShape="1">
              <a:gsLst>
                <a:gs pos="0">
                  <a:srgbClr val="B7996D">
                    <a:tint val="66000"/>
                    <a:satMod val="160000"/>
                  </a:srgbClr>
                </a:gs>
                <a:gs pos="50000">
                  <a:srgbClr val="B7996D">
                    <a:tint val="44500"/>
                    <a:satMod val="160000"/>
                  </a:srgbClr>
                </a:gs>
                <a:gs pos="100000">
                  <a:srgbClr val="B7996D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Заголовок 1"/>
          <p:cNvSpPr txBox="1">
            <a:spLocks/>
          </p:cNvSpPr>
          <p:nvPr/>
        </p:nvSpPr>
        <p:spPr>
          <a:xfrm>
            <a:off x="386466" y="296107"/>
            <a:ext cx="7168877" cy="89480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 smtClean="0">
                <a:solidFill>
                  <a:schemeClr val="bg1"/>
                </a:solidFill>
                <a:latin typeface="+mn-lt"/>
              </a:rPr>
              <a:t>КОМПЛЕКСНЫЙ ПОДХОД К ОБЕСПЕЧЕНИЮ БЕЗОПАСНОСТИ ЗДАНИЙ И СООРУЖЕНИЙ</a:t>
            </a:r>
            <a:endParaRPr lang="ru-RU" sz="2000" b="1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369" y="1507"/>
            <a:ext cx="592111" cy="6858000"/>
          </a:xfrm>
          <a:prstGeom prst="rect">
            <a:avLst/>
          </a:prstGeom>
        </p:spPr>
      </p:pic>
      <p:pic>
        <p:nvPicPr>
          <p:cNvPr id="40" name="Picture 2" descr="G:\13.10.24_горнолыжное оборудование\02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6" t="31828" r="18209" b="9821"/>
          <a:stretch/>
        </p:blipFill>
        <p:spPr bwMode="auto">
          <a:xfrm>
            <a:off x="4237007" y="4275997"/>
            <a:ext cx="3780556" cy="2235813"/>
          </a:xfrm>
          <a:prstGeom prst="rect">
            <a:avLst/>
          </a:prstGeom>
          <a:noFill/>
        </p:spPr>
      </p:pic>
      <p:pic>
        <p:nvPicPr>
          <p:cNvPr id="41" name="Picture 3" descr="C:\Aleksandr-C\___Рассвет\___Проект (МИСиС - Диаформ - 2012)\Материалы\Материалы от 21.05.2013\Принтскрины клиента\Принтскрины клиента\003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583" y="5393904"/>
            <a:ext cx="2112321" cy="1102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328596" y="5450968"/>
            <a:ext cx="124718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800" dirty="0"/>
              <a:t>Действующая </a:t>
            </a:r>
            <a:r>
              <a:rPr lang="ru-RU" sz="800" dirty="0" smtClean="0"/>
              <a:t>система мониторинга </a:t>
            </a:r>
            <a:r>
              <a:rPr lang="ru-RU" sz="800" dirty="0"/>
              <a:t>несущих конструкций  </a:t>
            </a:r>
            <a:r>
              <a:rPr lang="ru-RU" sz="800" dirty="0" smtClean="0"/>
              <a:t>типовых спортивных </a:t>
            </a:r>
            <a:r>
              <a:rPr lang="ru-RU" sz="800" dirty="0">
                <a:cs typeface="Calibri" panose="020F0502020204030204" pitchFamily="34" charset="0"/>
              </a:rPr>
              <a:t>зданий</a:t>
            </a:r>
            <a:r>
              <a:rPr lang="ru-RU" sz="800" dirty="0"/>
              <a:t> и </a:t>
            </a:r>
            <a:r>
              <a:rPr lang="ru-RU" sz="800" dirty="0" smtClean="0"/>
              <a:t>сооружений</a:t>
            </a:r>
            <a:endParaRPr lang="ru-RU" sz="800" dirty="0"/>
          </a:p>
        </p:txBody>
      </p:sp>
      <p:sp>
        <p:nvSpPr>
          <p:cNvPr id="44" name="Номер слайда 2"/>
          <p:cNvSpPr txBox="1">
            <a:spLocks/>
          </p:cNvSpPr>
          <p:nvPr/>
        </p:nvSpPr>
        <p:spPr>
          <a:xfrm>
            <a:off x="8316416" y="6351214"/>
            <a:ext cx="396266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9A6700"/>
                </a:solidFill>
              </a:rPr>
              <a:t>5</a:t>
            </a:r>
            <a:endParaRPr lang="ru-RU" dirty="0">
              <a:solidFill>
                <a:srgbClr val="9A6700"/>
              </a:solidFill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68" y="1190909"/>
            <a:ext cx="7478011" cy="3969116"/>
          </a:xfrm>
          <a:prstGeom prst="rect">
            <a:avLst/>
          </a:prstGeom>
        </p:spPr>
      </p:pic>
      <p:cxnSp>
        <p:nvCxnSpPr>
          <p:cNvPr id="57" name="Соединительная линия уступом 56"/>
          <p:cNvCxnSpPr/>
          <p:nvPr/>
        </p:nvCxnSpPr>
        <p:spPr>
          <a:xfrm rot="10800000">
            <a:off x="1588857" y="5894391"/>
            <a:ext cx="282806" cy="102017"/>
          </a:xfrm>
          <a:prstGeom prst="bentConnector3">
            <a:avLst>
              <a:gd name="adj1" fmla="val 50000"/>
            </a:avLst>
          </a:prstGeom>
          <a:ln w="25400">
            <a:solidFill>
              <a:schemeClr val="bg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54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4B5D-8399-485E-B087-78BE0C0CF0C1}" type="slidenum">
              <a:rPr lang="ru-RU" smtClean="0"/>
              <a:t>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3061" y="1219199"/>
            <a:ext cx="549828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solidFill>
                  <a:schemeClr val="bg2">
                    <a:lumMod val="25000"/>
                  </a:schemeClr>
                </a:solidFill>
              </a:rPr>
              <a:t>Обследование зданий и сооружений сегодня — крайне </a:t>
            </a:r>
            <a:r>
              <a:rPr lang="ru-RU" sz="1700" dirty="0" smtClean="0">
                <a:solidFill>
                  <a:schemeClr val="bg2">
                    <a:lumMod val="25000"/>
                  </a:schemeClr>
                </a:solidFill>
              </a:rPr>
              <a:t>востребованный </a:t>
            </a:r>
            <a:r>
              <a:rPr lang="ru-RU" sz="1700" dirty="0">
                <a:solidFill>
                  <a:schemeClr val="bg2">
                    <a:lumMod val="25000"/>
                  </a:schemeClr>
                </a:solidFill>
              </a:rPr>
              <a:t>вид работ, что является следствием </a:t>
            </a:r>
            <a:r>
              <a:rPr lang="ru-RU" sz="1700" dirty="0" err="1" smtClean="0">
                <a:solidFill>
                  <a:schemeClr val="bg2">
                    <a:lumMod val="25000"/>
                  </a:schemeClr>
                </a:solidFill>
              </a:rPr>
              <a:t>сово-купности</a:t>
            </a:r>
            <a:r>
              <a:rPr lang="ru-RU" sz="17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700" dirty="0">
                <a:solidFill>
                  <a:schemeClr val="bg2">
                    <a:lumMod val="25000"/>
                  </a:schemeClr>
                </a:solidFill>
              </a:rPr>
              <a:t>факторов: </a:t>
            </a:r>
            <a:r>
              <a:rPr lang="ru-RU" sz="1700" dirty="0" smtClean="0">
                <a:solidFill>
                  <a:schemeClr val="bg2">
                    <a:lumMod val="25000"/>
                  </a:schemeClr>
                </a:solidFill>
              </a:rPr>
              <a:t>физический </a:t>
            </a:r>
            <a:r>
              <a:rPr lang="ru-RU" sz="1700" dirty="0">
                <a:solidFill>
                  <a:schemeClr val="bg2">
                    <a:lumMod val="25000"/>
                  </a:schemeClr>
                </a:solidFill>
              </a:rPr>
              <a:t>и моральный износ </a:t>
            </a:r>
            <a:r>
              <a:rPr lang="ru-RU" sz="1700" dirty="0" smtClean="0">
                <a:solidFill>
                  <a:schemeClr val="bg2">
                    <a:lumMod val="25000"/>
                  </a:schemeClr>
                </a:solidFill>
              </a:rPr>
              <a:t>зданий </a:t>
            </a:r>
            <a:r>
              <a:rPr lang="ru-RU" sz="1700" dirty="0">
                <a:solidFill>
                  <a:schemeClr val="bg2">
                    <a:lumMod val="25000"/>
                  </a:schemeClr>
                </a:solidFill>
              </a:rPr>
              <a:t>и сооружений, а также перевооружение и реконструкция производственных помещений промышленных предприятий.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03484" y="2909330"/>
            <a:ext cx="2308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Цели 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задачи: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451" y="3278662"/>
            <a:ext cx="43662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-21600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Оценка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технического состояния отдельных 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16000" indent="-216000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    конструкций и объекта в целом;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Разработка локальных проектов реконструкции (усиления) строительных конструкций, находящихся в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аварийном и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предаварийном  состоянии;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67634" y="3283857"/>
            <a:ext cx="4068034" cy="18158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-2160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Механические испытания металла и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сварных соединений;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Оперативное определение химического состава металлов и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сплавов;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Составление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заключения по результатам обследования.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  <a:p>
            <a:pPr marL="216000" indent="-21600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44322" y="4829833"/>
            <a:ext cx="3223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Виды работ: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63258" y="5265916"/>
            <a:ext cx="2576872" cy="123640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sz="1600" dirty="0" smtClean="0"/>
              <a:t>Геодезические </a:t>
            </a:r>
            <a:r>
              <a:rPr lang="ru-RU" sz="1600" dirty="0"/>
              <a:t>наблюдения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09123" y="5265916"/>
            <a:ext cx="2735285" cy="123640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 smtClean="0"/>
              <a:t>Обследование </a:t>
            </a:r>
            <a:r>
              <a:rPr lang="ru-RU" sz="1600" dirty="0"/>
              <a:t>состояния грунтов основания зданий и сооружений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9258" y="5280871"/>
            <a:ext cx="2425007" cy="122145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sz="1600" dirty="0" smtClean="0"/>
              <a:t>Работы по </a:t>
            </a:r>
            <a:r>
              <a:rPr lang="ru-RU" sz="1600" dirty="0" err="1" smtClean="0"/>
              <a:t>обследо-ванию</a:t>
            </a:r>
            <a:r>
              <a:rPr lang="ru-RU" sz="1600" dirty="0" smtClean="0"/>
              <a:t> строительных</a:t>
            </a:r>
            <a:endParaRPr lang="ru-RU" sz="1600" dirty="0"/>
          </a:p>
          <a:p>
            <a:pPr lvl="0" algn="ctr">
              <a:spcAft>
                <a:spcPts val="0"/>
              </a:spcAft>
            </a:pPr>
            <a:r>
              <a:rPr lang="ru-RU" sz="1600" dirty="0"/>
              <a:t>конструкций зданий и сооружений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817" y="1256471"/>
            <a:ext cx="2228797" cy="1503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30461" y="574389"/>
            <a:ext cx="6606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i="1" dirty="0" smtClean="0">
                <a:solidFill>
                  <a:srgbClr val="98784A"/>
                </a:solidFill>
              </a:rPr>
              <a:t>ОБСЛЕДОВАНИЕ ЗДАНИЙ И СООРУЖЕНИЙ</a:t>
            </a:r>
            <a:endParaRPr lang="ru-RU" sz="2000" b="1" i="1" dirty="0">
              <a:solidFill>
                <a:srgbClr val="9878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848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4B5D-8399-485E-B087-78BE0C0CF0C1}" type="slidenum">
              <a:rPr lang="ru-RU" smtClean="0"/>
              <a:t>9</a:t>
            </a:fld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6936" y="1286889"/>
            <a:ext cx="2006812" cy="13134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Проектирование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11760" y="1276506"/>
            <a:ext cx="2880667" cy="131446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Установка автоматизированных систем 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мониторинга на несущие </a:t>
            </a: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конструкции 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зданий и </a:t>
            </a:r>
            <a:r>
              <a:rPr lang="ru-RU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сооруже-ний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, в том числе трубопроводы </a:t>
            </a: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и резервуары</a:t>
            </a:r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173339"/>
              </p:ext>
            </p:extLst>
          </p:nvPr>
        </p:nvGraphicFramePr>
        <p:xfrm>
          <a:off x="256936" y="3414361"/>
          <a:ext cx="503549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7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7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1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2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Обследование зданий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2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 сооружений</a:t>
                      </a:r>
                      <a:endParaRPr lang="ru-RU" sz="14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-2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свыше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-2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1,5 млн. м</a:t>
                      </a:r>
                      <a:r>
                        <a:rPr lang="ru-RU" sz="1400" b="1" spc="-20" baseline="30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34935" y="3053169"/>
            <a:ext cx="50420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2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Объем работ в период с </a:t>
            </a:r>
            <a:r>
              <a:rPr lang="ru-RU" sz="1600" b="1" spc="-2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2012 по </a:t>
            </a:r>
            <a:r>
              <a:rPr lang="ru-RU" sz="1600" b="1" spc="-2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2021 </a:t>
            </a:r>
            <a:r>
              <a:rPr lang="ru-RU" sz="1600" b="1" spc="-2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гг.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3" t="-49" r="-967" b="25868"/>
          <a:stretch/>
        </p:blipFill>
        <p:spPr>
          <a:xfrm>
            <a:off x="5494219" y="1019068"/>
            <a:ext cx="2700099" cy="1981959"/>
          </a:xfrm>
          <a:prstGeom prst="rect">
            <a:avLst/>
          </a:prstGeom>
          <a:ln>
            <a:noFill/>
          </a:ln>
          <a:effectLst>
            <a:outerShdw blurRad="292100" dist="139700" dir="2700000" sx="98000" sy="98000" algn="tl" rotWithShape="0">
              <a:srgbClr val="333333">
                <a:alpha val="66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36079" y="674055"/>
            <a:ext cx="6606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i="1" dirty="0" smtClean="0">
                <a:solidFill>
                  <a:srgbClr val="98784A"/>
                </a:solidFill>
              </a:rPr>
              <a:t>МОНИТОРИНГОВЫЕ СИСТЕМЫ</a:t>
            </a:r>
            <a:endParaRPr lang="ru-RU" sz="2000" b="1" i="1" dirty="0">
              <a:solidFill>
                <a:srgbClr val="98784A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23189" y="4436789"/>
            <a:ext cx="5069238" cy="4687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Натурные испытания расчётной модели объекта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6936" y="4735182"/>
            <a:ext cx="5035491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оценки эффективности работы системы мониторинга были проведены натурные испытания, основной задачей которых, являлось сравнение экспериментальных данных, полученных с показаний датчиков, с результатами расчета выполненными с помощью расчётных программных комплексов.</a:t>
            </a:r>
            <a:endParaRPr lang="ru-RU" sz="1400" dirty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2" descr="G:\13.10.24_горнолыжное оборудование\0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5" t="32539" r="8262" b="11738"/>
          <a:stretch/>
        </p:blipFill>
        <p:spPr bwMode="auto">
          <a:xfrm>
            <a:off x="5497216" y="3082948"/>
            <a:ext cx="2700099" cy="1337191"/>
          </a:xfrm>
          <a:prstGeom prst="rect">
            <a:avLst/>
          </a:prstGeom>
          <a:noFill/>
        </p:spPr>
      </p:pic>
      <p:pic>
        <p:nvPicPr>
          <p:cNvPr id="12" name="Picture 4" descr="IMG_15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169" y="4583244"/>
            <a:ext cx="1749067" cy="1118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3" name="TextBox 12"/>
          <p:cNvSpPr txBox="1"/>
          <p:nvPr/>
        </p:nvSpPr>
        <p:spPr>
          <a:xfrm>
            <a:off x="5083647" y="5864401"/>
            <a:ext cx="19504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5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Автоматизированные 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системы </a:t>
            </a:r>
            <a:r>
              <a:rPr lang="ru-RU" sz="105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мониторинга установлены</a:t>
            </a:r>
          </a:p>
          <a:p>
            <a:pPr algn="r"/>
            <a:r>
              <a:rPr lang="ru-RU" sz="105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более, чем на 100 спортивных 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sz="105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105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объектах г. </a:t>
            </a:r>
            <a:r>
              <a:rPr lang="ru-RU" sz="1050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Москвы</a:t>
            </a:r>
            <a:endParaRPr lang="ru-RU" sz="1050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4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106" y="4684993"/>
            <a:ext cx="1221261" cy="1618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1969505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13537</TotalTime>
  <Words>978</Words>
  <Application>Microsoft Office PowerPoint</Application>
  <PresentationFormat>Экран (4:3)</PresentationFormat>
  <Paragraphs>111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Times New Roman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Slava</cp:lastModifiedBy>
  <cp:revision>707</cp:revision>
  <cp:lastPrinted>2021-10-18T10:48:01Z</cp:lastPrinted>
  <dcterms:created xsi:type="dcterms:W3CDTF">2012-03-12T10:17:48Z</dcterms:created>
  <dcterms:modified xsi:type="dcterms:W3CDTF">2021-10-18T10:48:25Z</dcterms:modified>
</cp:coreProperties>
</file>