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9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10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1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17" r:id="rId4"/>
    <p:sldMasterId id="2147483850" r:id="rId5"/>
    <p:sldMasterId id="2147483907" r:id="rId6"/>
    <p:sldMasterId id="2147483941" r:id="rId7"/>
    <p:sldMasterId id="2147483975" r:id="rId8"/>
    <p:sldMasterId id="2147484009" r:id="rId9"/>
    <p:sldMasterId id="2147484043" r:id="rId10"/>
    <p:sldMasterId id="2147484077" r:id="rId11"/>
    <p:sldMasterId id="2147484112" r:id="rId12"/>
    <p:sldMasterId id="2147484146" r:id="rId13"/>
    <p:sldMasterId id="2147484180" r:id="rId14"/>
  </p:sldMasterIdLst>
  <p:notesMasterIdLst>
    <p:notesMasterId r:id="rId26"/>
  </p:notesMasterIdLst>
  <p:handoutMasterIdLst>
    <p:handoutMasterId r:id="rId27"/>
  </p:handoutMasterIdLst>
  <p:sldIdLst>
    <p:sldId id="282" r:id="rId15"/>
    <p:sldId id="325" r:id="rId16"/>
    <p:sldId id="1108" r:id="rId17"/>
    <p:sldId id="1089" r:id="rId18"/>
    <p:sldId id="1224" r:id="rId19"/>
    <p:sldId id="1140" r:id="rId20"/>
    <p:sldId id="1148" r:id="rId21"/>
    <p:sldId id="1211" r:id="rId22"/>
    <p:sldId id="1135" r:id="rId23"/>
    <p:sldId id="1138" r:id="rId24"/>
    <p:sldId id="324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888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  <p15:guide id="5" orient="horz" pos="127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3168" userDrawn="1">
          <p15:clr>
            <a:srgbClr val="A4A3A4"/>
          </p15:clr>
        </p15:guide>
        <p15:guide id="8" pos="2886">
          <p15:clr>
            <a:srgbClr val="A4A3A4"/>
          </p15:clr>
        </p15:guide>
        <p15:guide id="9" pos="286">
          <p15:clr>
            <a:srgbClr val="A4A3A4"/>
          </p15:clr>
        </p15:guide>
        <p15:guide id="10" pos="5496" userDrawn="1">
          <p15:clr>
            <a:srgbClr val="A4A3A4"/>
          </p15:clr>
        </p15:guide>
        <p15:guide id="11" pos="2928" userDrawn="1">
          <p15:clr>
            <a:srgbClr val="A4A3A4"/>
          </p15:clr>
        </p15:guide>
        <p15:guide id="12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7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F9C8"/>
    <a:srgbClr val="C4C4CD"/>
    <a:srgbClr val="800080"/>
    <a:srgbClr val="007770"/>
    <a:srgbClr val="95B3D7"/>
    <a:srgbClr val="737480"/>
    <a:srgbClr val="808080"/>
    <a:srgbClr val="FFD200"/>
    <a:srgbClr val="2E2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381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508" y="64"/>
      </p:cViewPr>
      <p:guideLst>
        <p:guide orient="horz" pos="720"/>
        <p:guide orient="horz" pos="682"/>
        <p:guide orient="horz" pos="888"/>
        <p:guide orient="horz" pos="4008"/>
        <p:guide orient="horz" pos="127"/>
        <p:guide orient="horz" pos="4319"/>
        <p:guide orient="horz" pos="3168"/>
        <p:guide pos="2886"/>
        <p:guide pos="286"/>
        <p:guide pos="5496"/>
        <p:guide pos="2928"/>
        <p:guide pos="2808"/>
      </p:guideLst>
    </p:cSldViewPr>
  </p:slideViewPr>
  <p:outlineViewPr>
    <p:cViewPr>
      <p:scale>
        <a:sx n="33" d="100"/>
        <a:sy n="33" d="100"/>
      </p:scale>
      <p:origin x="0" y="-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2940" y="-19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7BBE1-4ACC-4E9C-96DE-F038BBF6575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4DC52C-65D1-4375-8BB3-3188046D22E4}">
      <dgm:prSet phldrT="[Text]" custT="1"/>
      <dgm:spPr>
        <a:solidFill>
          <a:srgbClr val="FFE800"/>
        </a:solidFill>
        <a:ln w="12700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gm:spPr>
      <dgm:t>
        <a:bodyPr vert="horz" wrap="square" lIns="144000" tIns="45720" rIns="91440" bIns="45720" anchor="ctr"/>
        <a:lstStyle/>
        <a:p>
          <a:pPr rtl="0"/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Отмена раздельного налогового учета между </a:t>
          </a: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контрактами</a:t>
          </a:r>
          <a:endParaRPr lang="en-US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3FFEE53-39EF-4B47-B0C4-96B8062AC838}" type="parTrans" cxnId="{1D8777CA-DF7D-4796-9334-6B14E17D31D9}">
      <dgm:prSet/>
      <dgm:spPr/>
      <dgm:t>
        <a:bodyPr/>
        <a:lstStyle/>
        <a:p>
          <a:endParaRPr lang="en-US"/>
        </a:p>
      </dgm:t>
    </dgm:pt>
    <dgm:pt modelId="{750A92F1-A837-45B6-BFAB-6213F2C3518B}" type="sibTrans" cxnId="{1D8777CA-DF7D-4796-9334-6B14E17D31D9}">
      <dgm:prSet/>
      <dgm:spPr/>
      <dgm:t>
        <a:bodyPr/>
        <a:lstStyle/>
        <a:p>
          <a:endParaRPr lang="en-US"/>
        </a:p>
      </dgm:t>
    </dgm:pt>
    <dgm:pt modelId="{81B8656D-AFF1-490E-BAEB-759175C8A306}">
      <dgm:prSet phldrT="[Text]" custT="1"/>
      <dgm:spPr>
        <a:solidFill>
          <a:srgbClr val="FFE800"/>
        </a:solidFill>
        <a:ln w="12700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gm:spPr>
      <dgm:t>
        <a:bodyPr spcFirstLastPara="0" vert="horz" wrap="square" lIns="144000" tIns="45720" rIns="91440" bIns="45720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Налоговые преференции в виде освобождения от уплаты налогов на определенный срок</a:t>
          </a:r>
          <a:endParaRPr lang="ru-RU" sz="1500" kern="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08A9EB1-8B78-4D41-95BC-18F32E5479C9}" type="parTrans" cxnId="{0FF0F587-A48A-4077-A618-86A2A21B0296}">
      <dgm:prSet/>
      <dgm:spPr/>
      <dgm:t>
        <a:bodyPr/>
        <a:lstStyle/>
        <a:p>
          <a:endParaRPr lang="en-US"/>
        </a:p>
      </dgm:t>
    </dgm:pt>
    <dgm:pt modelId="{16917B0A-6593-4694-9B77-D7E0D11E11E8}" type="sibTrans" cxnId="{0FF0F587-A48A-4077-A618-86A2A21B0296}">
      <dgm:prSet/>
      <dgm:spPr/>
      <dgm:t>
        <a:bodyPr/>
        <a:lstStyle/>
        <a:p>
          <a:endParaRPr lang="en-US"/>
        </a:p>
      </dgm:t>
    </dgm:pt>
    <dgm:pt modelId="{22EBD8A5-8C6D-465F-8260-56502F67B149}">
      <dgm:prSet custT="1"/>
      <dgm:spPr>
        <a:solidFill>
          <a:srgbClr val="FFE800"/>
        </a:solidFill>
        <a:ln w="12700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gm:spPr>
      <dgm:t>
        <a:bodyPr spcFirstLastPara="0" vert="horz" wrap="square" lIns="144000" tIns="45720" rIns="91440" bIns="45720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Вычет </a:t>
          </a: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геологоразведочных</a:t>
          </a:r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расходов в размере 100%</a:t>
          </a:r>
          <a:endParaRPr lang="en-US" sz="1500" b="0" kern="1200" baseline="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6C9B94-7BC0-4A66-85AD-0E0FB448AD53}" type="parTrans" cxnId="{A2FB9484-F800-481C-A96F-CED1B571E0C8}">
      <dgm:prSet/>
      <dgm:spPr/>
      <dgm:t>
        <a:bodyPr/>
        <a:lstStyle/>
        <a:p>
          <a:endParaRPr lang="en-US"/>
        </a:p>
      </dgm:t>
    </dgm:pt>
    <dgm:pt modelId="{F6A6F8F5-FD8B-40AA-9703-B8ED03E3A71A}" type="sibTrans" cxnId="{A2FB9484-F800-481C-A96F-CED1B571E0C8}">
      <dgm:prSet/>
      <dgm:spPr/>
      <dgm:t>
        <a:bodyPr/>
        <a:lstStyle/>
        <a:p>
          <a:endParaRPr lang="en-US"/>
        </a:p>
      </dgm:t>
    </dgm:pt>
    <dgm:pt modelId="{CFA7945C-1899-46C8-B01C-FE9485F0CFD8}" type="pres">
      <dgm:prSet presAssocID="{ADD7BBE1-4ACC-4E9C-96DE-F038BBF65754}" presName="diagram" presStyleCnt="0">
        <dgm:presLayoutVars>
          <dgm:dir/>
          <dgm:resizeHandles val="exact"/>
        </dgm:presLayoutVars>
      </dgm:prSet>
      <dgm:spPr/>
    </dgm:pt>
    <dgm:pt modelId="{A62696E9-FC54-4FA2-A26F-4B883135143A}" type="pres">
      <dgm:prSet presAssocID="{874DC52C-65D1-4375-8BB3-3188046D22E4}" presName="node" presStyleLbl="node1" presStyleIdx="0" presStyleCnt="3" custScaleX="145618" custScaleY="72809" custLinFactNeighborX="22" custLinFactNeighborY="34754">
        <dgm:presLayoutVars>
          <dgm:bulletEnabled val="1"/>
        </dgm:presLayoutVars>
      </dgm:prSet>
      <dgm:spPr>
        <a:xfrm>
          <a:off x="840" y="678188"/>
          <a:ext cx="2815284" cy="844585"/>
        </a:xfrm>
        <a:prstGeom prst="roundRect">
          <a:avLst/>
        </a:prstGeom>
      </dgm:spPr>
    </dgm:pt>
    <dgm:pt modelId="{2FD8C906-877A-41D2-BC0B-A95CEDE2840C}" type="pres">
      <dgm:prSet presAssocID="{750A92F1-A837-45B6-BFAB-6213F2C3518B}" presName="sibTrans" presStyleCnt="0"/>
      <dgm:spPr/>
    </dgm:pt>
    <dgm:pt modelId="{A1A7A864-449E-4A13-BAC6-C44F4927F5AA}" type="pres">
      <dgm:prSet presAssocID="{22EBD8A5-8C6D-465F-8260-56502F67B149}" presName="node" presStyleLbl="node1" presStyleIdx="1" presStyleCnt="3" custScaleX="145618" custScaleY="100650" custLinFactNeighborX="22" custLinFactNeighborY="31874">
        <dgm:presLayoutVars>
          <dgm:bulletEnabled val="1"/>
        </dgm:presLayoutVars>
      </dgm:prSet>
      <dgm:spPr>
        <a:xfrm>
          <a:off x="840" y="1623597"/>
          <a:ext cx="2815284" cy="844585"/>
        </a:xfrm>
        <a:prstGeom prst="roundRect">
          <a:avLst/>
        </a:prstGeom>
      </dgm:spPr>
    </dgm:pt>
    <dgm:pt modelId="{6EC45DB2-E47F-4898-A87A-FCF1722E6B9C}" type="pres">
      <dgm:prSet presAssocID="{F6A6F8F5-FD8B-40AA-9703-B8ED03E3A71A}" presName="sibTrans" presStyleCnt="0"/>
      <dgm:spPr/>
    </dgm:pt>
    <dgm:pt modelId="{71F2BA61-B7D8-4A4F-B3A6-08AC641CC17A}" type="pres">
      <dgm:prSet presAssocID="{81B8656D-AFF1-490E-BAEB-759175C8A306}" presName="node" presStyleLbl="node1" presStyleIdx="2" presStyleCnt="3" custFlipHor="1" custScaleX="145618" custScaleY="72809" custLinFactNeighborX="-22" custLinFactNeighborY="42409">
        <dgm:presLayoutVars>
          <dgm:bulletEnabled val="1"/>
        </dgm:presLayoutVars>
      </dgm:prSet>
      <dgm:spPr>
        <a:xfrm flipH="1">
          <a:off x="840" y="2582021"/>
          <a:ext cx="2815284" cy="844585"/>
        </a:xfrm>
        <a:prstGeom prst="roundRect">
          <a:avLst/>
        </a:prstGeom>
      </dgm:spPr>
    </dgm:pt>
  </dgm:ptLst>
  <dgm:cxnLst>
    <dgm:cxn modelId="{A2FB9484-F800-481C-A96F-CED1B571E0C8}" srcId="{ADD7BBE1-4ACC-4E9C-96DE-F038BBF65754}" destId="{22EBD8A5-8C6D-465F-8260-56502F67B149}" srcOrd="1" destOrd="0" parTransId="{686C9B94-7BC0-4A66-85AD-0E0FB448AD53}" sibTransId="{F6A6F8F5-FD8B-40AA-9703-B8ED03E3A71A}"/>
    <dgm:cxn modelId="{0FF0F587-A48A-4077-A618-86A2A21B0296}" srcId="{ADD7BBE1-4ACC-4E9C-96DE-F038BBF65754}" destId="{81B8656D-AFF1-490E-BAEB-759175C8A306}" srcOrd="2" destOrd="0" parTransId="{608A9EB1-8B78-4D41-95BC-18F32E5479C9}" sibTransId="{16917B0A-6593-4694-9B77-D7E0D11E11E8}"/>
    <dgm:cxn modelId="{431B0C8D-EE3B-4998-9B62-E10AD4DB9A7A}" type="presOf" srcId="{ADD7BBE1-4ACC-4E9C-96DE-F038BBF65754}" destId="{CFA7945C-1899-46C8-B01C-FE9485F0CFD8}" srcOrd="0" destOrd="0" presId="urn:microsoft.com/office/officeart/2005/8/layout/default"/>
    <dgm:cxn modelId="{28687E92-4F3E-4F58-80DD-49EF251A7BC1}" type="presOf" srcId="{874DC52C-65D1-4375-8BB3-3188046D22E4}" destId="{A62696E9-FC54-4FA2-A26F-4B883135143A}" srcOrd="0" destOrd="0" presId="urn:microsoft.com/office/officeart/2005/8/layout/default"/>
    <dgm:cxn modelId="{FFBC65C4-87A2-4C8D-90EC-7EEC4AF4CC1F}" type="presOf" srcId="{81B8656D-AFF1-490E-BAEB-759175C8A306}" destId="{71F2BA61-B7D8-4A4F-B3A6-08AC641CC17A}" srcOrd="0" destOrd="0" presId="urn:microsoft.com/office/officeart/2005/8/layout/default"/>
    <dgm:cxn modelId="{1D8777CA-DF7D-4796-9334-6B14E17D31D9}" srcId="{ADD7BBE1-4ACC-4E9C-96DE-F038BBF65754}" destId="{874DC52C-65D1-4375-8BB3-3188046D22E4}" srcOrd="0" destOrd="0" parTransId="{D3FFEE53-39EF-4B47-B0C4-96B8062AC838}" sibTransId="{750A92F1-A837-45B6-BFAB-6213F2C3518B}"/>
    <dgm:cxn modelId="{03FF1EE1-2A60-417C-B22D-EB2980A92191}" type="presOf" srcId="{22EBD8A5-8C6D-465F-8260-56502F67B149}" destId="{A1A7A864-449E-4A13-BAC6-C44F4927F5AA}" srcOrd="0" destOrd="0" presId="urn:microsoft.com/office/officeart/2005/8/layout/default"/>
    <dgm:cxn modelId="{7849817A-2756-4E13-B9FA-CB6CC0BF46A6}" type="presParOf" srcId="{CFA7945C-1899-46C8-B01C-FE9485F0CFD8}" destId="{A62696E9-FC54-4FA2-A26F-4B883135143A}" srcOrd="0" destOrd="0" presId="urn:microsoft.com/office/officeart/2005/8/layout/default"/>
    <dgm:cxn modelId="{CF8B035A-77B7-44D2-A513-7B035BE4145E}" type="presParOf" srcId="{CFA7945C-1899-46C8-B01C-FE9485F0CFD8}" destId="{2FD8C906-877A-41D2-BC0B-A95CEDE2840C}" srcOrd="1" destOrd="0" presId="urn:microsoft.com/office/officeart/2005/8/layout/default"/>
    <dgm:cxn modelId="{1099A224-925C-4768-9A25-5772DA68D873}" type="presParOf" srcId="{CFA7945C-1899-46C8-B01C-FE9485F0CFD8}" destId="{A1A7A864-449E-4A13-BAC6-C44F4927F5AA}" srcOrd="2" destOrd="0" presId="urn:microsoft.com/office/officeart/2005/8/layout/default"/>
    <dgm:cxn modelId="{4E6EB5DB-16A3-4E31-96F8-CCB46A3F232D}" type="presParOf" srcId="{CFA7945C-1899-46C8-B01C-FE9485F0CFD8}" destId="{6EC45DB2-E47F-4898-A87A-FCF1722E6B9C}" srcOrd="3" destOrd="0" presId="urn:microsoft.com/office/officeart/2005/8/layout/default"/>
    <dgm:cxn modelId="{A81FE094-3630-4C44-88EA-E4EB0B027FFF}" type="presParOf" srcId="{CFA7945C-1899-46C8-B01C-FE9485F0CFD8}" destId="{71F2BA61-B7D8-4A4F-B3A6-08AC641CC1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7BBE1-4ACC-4E9C-96DE-F038BBF6575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2B46C4-DE4C-4AF9-A862-87EF79EC361D}">
      <dgm:prSet custT="1"/>
      <dgm:spPr>
        <a:solidFill>
          <a:srgbClr val="FFE800"/>
        </a:solidFill>
        <a:ln w="12700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gm:spPr>
      <dgm:t>
        <a:bodyPr vert="horz" wrap="square" lIns="144000" tIns="45720" rIns="91440" bIns="45720" anchor="ctr"/>
        <a:lstStyle/>
        <a:p>
          <a:pPr marL="0" algn="ctr" defTabSz="914400" rtl="0" eaLnBrk="1" latinLnBrk="0" hangingPunct="1"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algn="ctr" defTabSz="914400" rtl="0" eaLnBrk="1" latinLnBrk="0" hangingPunct="1">
            <a:buNone/>
          </a:pP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Пересмотр налогообложения НДПИ</a:t>
          </a:r>
          <a:endParaRPr lang="en-US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algn="ctr" defTabSz="914400" rtl="0" eaLnBrk="1" latinLnBrk="0" hangingPunct="1"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5F05CD-6560-4AE0-B4B9-19F04949E532}" type="parTrans" cxnId="{7330FF68-ED5E-4F73-B39C-9160FE419BEC}">
      <dgm:prSet/>
      <dgm:spPr/>
      <dgm:t>
        <a:bodyPr/>
        <a:lstStyle/>
        <a:p>
          <a:endParaRPr lang="en-US"/>
        </a:p>
      </dgm:t>
    </dgm:pt>
    <dgm:pt modelId="{B2E209E9-801E-4DEE-8862-E72ABE324467}" type="sibTrans" cxnId="{7330FF68-ED5E-4F73-B39C-9160FE419BEC}">
      <dgm:prSet/>
      <dgm:spPr/>
      <dgm:t>
        <a:bodyPr/>
        <a:lstStyle/>
        <a:p>
          <a:endParaRPr lang="en-US"/>
        </a:p>
      </dgm:t>
    </dgm:pt>
    <dgm:pt modelId="{DE775466-5E80-4834-86B4-A28A782F2F5A}">
      <dgm:prSet custT="1"/>
      <dgm:spPr>
        <a:solidFill>
          <a:srgbClr val="FFE800"/>
        </a:solidFill>
        <a:ln w="12700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gm:spPr>
      <dgm:t>
        <a:bodyPr spcFirstLastPara="0" vert="horz" wrap="square" lIns="144000" tIns="45720" rIns="91440" bIns="45720" numCol="1" spcCol="1270" anchor="ctr" anchorCtr="0"/>
        <a:lstStyle/>
        <a:p>
          <a:pPr rtl="0">
            <a:buNone/>
          </a:pPr>
          <a:endParaRPr lang="ru-RU" sz="1300" b="0" kern="120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rtl="0">
            <a:buNone/>
          </a:pPr>
          <a:r>
            <a:rPr lang="ru-RU" sz="1500" b="0" kern="120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Возможность использования накопленного НДС в счет уплаты других налогов</a:t>
          </a:r>
          <a:endParaRPr lang="en-US" sz="1500" b="0" kern="120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rtl="0"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62CB629-D312-4371-BD81-645F87BFF078}" type="parTrans" cxnId="{EA971DD8-272D-49EC-8993-63CAB3FAE7C2}">
      <dgm:prSet/>
      <dgm:spPr/>
      <dgm:t>
        <a:bodyPr/>
        <a:lstStyle/>
        <a:p>
          <a:endParaRPr lang="en-US"/>
        </a:p>
      </dgm:t>
    </dgm:pt>
    <dgm:pt modelId="{B92BEEBF-7BE0-4C5A-B0F5-BFC948CD23C1}" type="sibTrans" cxnId="{EA971DD8-272D-49EC-8993-63CAB3FAE7C2}">
      <dgm:prSet/>
      <dgm:spPr/>
      <dgm:t>
        <a:bodyPr/>
        <a:lstStyle/>
        <a:p>
          <a:endParaRPr lang="en-US"/>
        </a:p>
      </dgm:t>
    </dgm:pt>
    <dgm:pt modelId="{CFA7945C-1899-46C8-B01C-FE9485F0CFD8}" type="pres">
      <dgm:prSet presAssocID="{ADD7BBE1-4ACC-4E9C-96DE-F038BBF65754}" presName="diagram" presStyleCnt="0">
        <dgm:presLayoutVars>
          <dgm:dir/>
          <dgm:resizeHandles val="exact"/>
        </dgm:presLayoutVars>
      </dgm:prSet>
      <dgm:spPr/>
    </dgm:pt>
    <dgm:pt modelId="{E8625740-5419-42B3-ACCD-EAD8DA50FE95}" type="pres">
      <dgm:prSet presAssocID="{7E2B46C4-DE4C-4AF9-A862-87EF79EC361D}" presName="node" presStyleLbl="node1" presStyleIdx="0" presStyleCnt="2" custScaleX="100098" custScaleY="44518" custLinFactNeighborX="98" custLinFactNeighborY="24738">
        <dgm:presLayoutVars>
          <dgm:bulletEnabled val="1"/>
        </dgm:presLayoutVars>
      </dgm:prSet>
      <dgm:spPr>
        <a:xfrm>
          <a:off x="5780" y="968890"/>
          <a:ext cx="2954724" cy="648824"/>
        </a:xfrm>
        <a:prstGeom prst="roundRect">
          <a:avLst/>
        </a:prstGeom>
      </dgm:spPr>
    </dgm:pt>
    <dgm:pt modelId="{A757A441-869F-4B28-AAA7-ECC763477ED7}" type="pres">
      <dgm:prSet presAssocID="{B2E209E9-801E-4DEE-8862-E72ABE324467}" presName="sibTrans" presStyleCnt="0"/>
      <dgm:spPr/>
    </dgm:pt>
    <dgm:pt modelId="{F1983455-A0F8-46FD-B6B0-EB344F7D93E4}" type="pres">
      <dgm:prSet presAssocID="{DE775466-5E80-4834-86B4-A28A782F2F5A}" presName="node" presStyleLbl="node1" presStyleIdx="1" presStyleCnt="2" custScaleX="100196" custScaleY="62641" custLinFactY="-11280" custLinFactNeighborX="-841" custLinFactNeighborY="-100000">
        <dgm:presLayoutVars>
          <dgm:bulletEnabled val="1"/>
        </dgm:presLayoutVars>
      </dgm:prSet>
      <dgm:spPr>
        <a:xfrm>
          <a:off x="2887" y="0"/>
          <a:ext cx="2957617" cy="835923"/>
        </a:xfrm>
        <a:prstGeom prst="roundRect">
          <a:avLst/>
        </a:prstGeom>
      </dgm:spPr>
    </dgm:pt>
  </dgm:ptLst>
  <dgm:cxnLst>
    <dgm:cxn modelId="{C500E921-657B-4E8E-A369-A0F72DB96822}" type="presOf" srcId="{7E2B46C4-DE4C-4AF9-A862-87EF79EC361D}" destId="{E8625740-5419-42B3-ACCD-EAD8DA50FE95}" srcOrd="0" destOrd="0" presId="urn:microsoft.com/office/officeart/2005/8/layout/default"/>
    <dgm:cxn modelId="{7330FF68-ED5E-4F73-B39C-9160FE419BEC}" srcId="{ADD7BBE1-4ACC-4E9C-96DE-F038BBF65754}" destId="{7E2B46C4-DE4C-4AF9-A862-87EF79EC361D}" srcOrd="0" destOrd="0" parTransId="{865F05CD-6560-4AE0-B4B9-19F04949E532}" sibTransId="{B2E209E9-801E-4DEE-8862-E72ABE324467}"/>
    <dgm:cxn modelId="{431B0C8D-EE3B-4998-9B62-E10AD4DB9A7A}" type="presOf" srcId="{ADD7BBE1-4ACC-4E9C-96DE-F038BBF65754}" destId="{CFA7945C-1899-46C8-B01C-FE9485F0CFD8}" srcOrd="0" destOrd="0" presId="urn:microsoft.com/office/officeart/2005/8/layout/default"/>
    <dgm:cxn modelId="{EA971DD8-272D-49EC-8993-63CAB3FAE7C2}" srcId="{ADD7BBE1-4ACC-4E9C-96DE-F038BBF65754}" destId="{DE775466-5E80-4834-86B4-A28A782F2F5A}" srcOrd="1" destOrd="0" parTransId="{962CB629-D312-4371-BD81-645F87BFF078}" sibTransId="{B92BEEBF-7BE0-4C5A-B0F5-BFC948CD23C1}"/>
    <dgm:cxn modelId="{4E0A46F7-B0D3-4D56-AC83-1FDE805B4401}" type="presOf" srcId="{DE775466-5E80-4834-86B4-A28A782F2F5A}" destId="{F1983455-A0F8-46FD-B6B0-EB344F7D93E4}" srcOrd="0" destOrd="0" presId="urn:microsoft.com/office/officeart/2005/8/layout/default"/>
    <dgm:cxn modelId="{C04121B2-76BF-4F17-AB7C-9B6085A69E9E}" type="presParOf" srcId="{CFA7945C-1899-46C8-B01C-FE9485F0CFD8}" destId="{E8625740-5419-42B3-ACCD-EAD8DA50FE95}" srcOrd="0" destOrd="0" presId="urn:microsoft.com/office/officeart/2005/8/layout/default"/>
    <dgm:cxn modelId="{9A1ECFF3-F272-4B01-A497-4A77C004CC15}" type="presParOf" srcId="{CFA7945C-1899-46C8-B01C-FE9485F0CFD8}" destId="{A757A441-869F-4B28-AAA7-ECC763477ED7}" srcOrd="1" destOrd="0" presId="urn:microsoft.com/office/officeart/2005/8/layout/default"/>
    <dgm:cxn modelId="{099D7975-6C40-44CD-8DEE-4A4736E1769D}" type="presParOf" srcId="{CFA7945C-1899-46C8-B01C-FE9485F0CFD8}" destId="{F1983455-A0F8-46FD-B6B0-EB344F7D93E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96E9-FC54-4FA2-A26F-4B883135143A}">
      <dsp:nvSpPr>
        <dsp:cNvPr id="0" name=""/>
        <dsp:cNvSpPr/>
      </dsp:nvSpPr>
      <dsp:spPr>
        <a:xfrm>
          <a:off x="840" y="710129"/>
          <a:ext cx="2815284" cy="844585"/>
        </a:xfrm>
        <a:prstGeom prst="roundRect">
          <a:avLst/>
        </a:prstGeom>
        <a:solidFill>
          <a:srgbClr val="FFE800"/>
        </a:solidFill>
        <a:ln w="12700" cap="flat" cmpd="sng" algn="ctr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5720" rIns="91440" bIns="4572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Отмена раздельного налогового учета между </a:t>
          </a: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контрактами</a:t>
          </a:r>
          <a:endParaRPr lang="en-US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069" y="751358"/>
        <a:ext cx="2732826" cy="762127"/>
      </dsp:txXfrm>
    </dsp:sp>
    <dsp:sp modelId="{A1A7A864-449E-4A13-BAC6-C44F4927F5AA}">
      <dsp:nvSpPr>
        <dsp:cNvPr id="0" name=""/>
        <dsp:cNvSpPr/>
      </dsp:nvSpPr>
      <dsp:spPr>
        <a:xfrm>
          <a:off x="840" y="1714640"/>
          <a:ext cx="2815284" cy="1167541"/>
        </a:xfrm>
        <a:prstGeom prst="roundRect">
          <a:avLst/>
        </a:prstGeom>
        <a:solidFill>
          <a:srgbClr val="FFE800"/>
        </a:solidFill>
        <a:ln w="12700" cap="flat" cmpd="sng" algn="ctr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5720" rIns="91440" bIns="4572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Вычет </a:t>
          </a: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геологоразведочных</a:t>
          </a:r>
          <a:r>
            <a:rPr lang="ru-RU" sz="1500" b="0" kern="1200" baseline="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расходов в размере 100%</a:t>
          </a:r>
          <a:endParaRPr lang="en-US" sz="1500" b="0" kern="1200" baseline="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835" y="1771635"/>
        <a:ext cx="2701294" cy="1053551"/>
      </dsp:txXfrm>
    </dsp:sp>
    <dsp:sp modelId="{71F2BA61-B7D8-4A4F-B3A6-08AC641CC17A}">
      <dsp:nvSpPr>
        <dsp:cNvPr id="0" name=""/>
        <dsp:cNvSpPr/>
      </dsp:nvSpPr>
      <dsp:spPr>
        <a:xfrm flipH="1">
          <a:off x="0" y="3012758"/>
          <a:ext cx="2815284" cy="844585"/>
        </a:xfrm>
        <a:prstGeom prst="roundRect">
          <a:avLst/>
        </a:prstGeom>
        <a:solidFill>
          <a:srgbClr val="FFE800"/>
        </a:solidFill>
        <a:ln w="12700" cap="flat" cmpd="sng" algn="ctr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5720" rIns="91440" bIns="4572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Налоговые преференции в виде освобождения от уплаты налогов на определенный срок</a:t>
          </a:r>
          <a:endParaRPr lang="ru-RU" sz="1500" kern="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229" y="3053987"/>
        <a:ext cx="2732826" cy="762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5740-5419-42B3-ACCD-EAD8DA50FE95}">
      <dsp:nvSpPr>
        <dsp:cNvPr id="0" name=""/>
        <dsp:cNvSpPr/>
      </dsp:nvSpPr>
      <dsp:spPr>
        <a:xfrm>
          <a:off x="5780" y="1344230"/>
          <a:ext cx="2954724" cy="788457"/>
        </a:xfrm>
        <a:prstGeom prst="roundRect">
          <a:avLst/>
        </a:prstGeom>
        <a:solidFill>
          <a:srgbClr val="FFE800"/>
        </a:solidFill>
        <a:ln w="12700" cap="flat" cmpd="sng" algn="ctr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5720" rIns="91440" bIns="4572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Пересмотр налогообложения НДПИ</a:t>
          </a:r>
          <a:endParaRPr lang="en-US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269" y="1382719"/>
        <a:ext cx="2877746" cy="711479"/>
      </dsp:txXfrm>
    </dsp:sp>
    <dsp:sp modelId="{F1983455-A0F8-46FD-B6B0-EB344F7D93E4}">
      <dsp:nvSpPr>
        <dsp:cNvPr id="0" name=""/>
        <dsp:cNvSpPr/>
      </dsp:nvSpPr>
      <dsp:spPr>
        <a:xfrm>
          <a:off x="0" y="18857"/>
          <a:ext cx="2957617" cy="1109434"/>
        </a:xfrm>
        <a:prstGeom prst="roundRect">
          <a:avLst/>
        </a:prstGeom>
        <a:solidFill>
          <a:srgbClr val="FFE800"/>
        </a:solidFill>
        <a:ln w="12700" cap="flat" cmpd="sng" algn="ctr">
          <a:solidFill>
            <a:schemeClr val="bg2">
              <a:lumMod val="50000"/>
              <a:lumOff val="50000"/>
            </a:schemeClr>
          </a:solidFill>
          <a:prstDash val="dash"/>
          <a:miter lim="800000"/>
          <a:headEnd/>
          <a:tailE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5720" rIns="91440" bIns="4572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0" kern="120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solidFill>
                <a:srgbClr val="2E2E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Возможность использования накопленного НДС в счет уплаты других налогов</a:t>
          </a:r>
          <a:endParaRPr lang="en-US" sz="1500" b="0" kern="1200" dirty="0">
            <a:solidFill>
              <a:srgbClr val="2E2E38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0" dirty="0">
            <a:solidFill>
              <a:schemeClr val="bg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158" y="73015"/>
        <a:ext cx="2849301" cy="100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18/10/2021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18/10/2021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98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Геологоразведка</a:t>
            </a:r>
            <a:r>
              <a:rPr lang="ru-RU" dirty="0"/>
              <a:t>:</a:t>
            </a:r>
          </a:p>
          <a:p>
            <a:pPr marL="275434" indent="-275434" defTabSz="881390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Истощение запасов  и ресурсов и отсутствие новых проектов</a:t>
            </a:r>
          </a:p>
          <a:p>
            <a:pPr marL="275434" indent="-275434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Недостаток инвестиций в геологоразведку и их недостаточная привлекательность для инвесторов</a:t>
            </a:r>
          </a:p>
          <a:p>
            <a:pPr marL="275434" indent="-275434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Через 10-12 лет отрасль и государство могут столкнуться с проблемой </a:t>
            </a:r>
            <a:br>
              <a:rPr lang="ru-RU" dirty="0">
                <a:solidFill>
                  <a:srgbClr val="646464"/>
                </a:solidFill>
              </a:rPr>
            </a:br>
            <a:r>
              <a:rPr lang="ru-RU" dirty="0">
                <a:solidFill>
                  <a:srgbClr val="646464"/>
                </a:solidFill>
              </a:rPr>
              <a:t>отсутствия ресурсов для производства золота в РК</a:t>
            </a:r>
          </a:p>
          <a:p>
            <a:endParaRPr lang="ru-RU" dirty="0"/>
          </a:p>
          <a:p>
            <a:r>
              <a:rPr lang="ru-RU" b="1" dirty="0"/>
              <a:t>Добыча</a:t>
            </a:r>
          </a:p>
          <a:p>
            <a:pPr marL="275434" indent="-275434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Несбалансированная налоговая нагрузка</a:t>
            </a:r>
          </a:p>
          <a:p>
            <a:pPr marL="275434" indent="-275434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Невыгодность инвестирования в геологоразведку для операторов действующих месторождений</a:t>
            </a:r>
          </a:p>
          <a:p>
            <a:pPr marL="275434" indent="-275434" fontAlgn="base"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Неэффективная система вычетов расходов на НИОКР для налоговых целей</a:t>
            </a:r>
          </a:p>
          <a:p>
            <a:endParaRPr lang="ru-RU" dirty="0"/>
          </a:p>
          <a:p>
            <a:r>
              <a:rPr lang="ru-RU" b="1" dirty="0"/>
              <a:t>Внутренний рынок</a:t>
            </a:r>
          </a:p>
          <a:p>
            <a:pPr marL="275434" indent="-275434" fontAlgn="base">
              <a:lnSpc>
                <a:spcPct val="95000"/>
              </a:lnSpc>
              <a:spcBef>
                <a:spcPct val="20000"/>
              </a:spcBef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Риск внезапной остановки отрасли в случае проблем у основного поставщика услуг аффинажа</a:t>
            </a:r>
          </a:p>
          <a:p>
            <a:pPr marL="275434" indent="-275434" fontAlgn="base">
              <a:lnSpc>
                <a:spcPct val="95000"/>
              </a:lnSpc>
              <a:spcBef>
                <a:spcPct val="20000"/>
              </a:spcBef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>
                <a:solidFill>
                  <a:srgbClr val="646464"/>
                </a:solidFill>
              </a:rPr>
              <a:t>Ограничение экспорта </a:t>
            </a:r>
          </a:p>
          <a:p>
            <a:pPr marL="275434" indent="-275434" fontAlgn="base">
              <a:lnSpc>
                <a:spcPct val="95000"/>
              </a:lnSpc>
              <a:spcBef>
                <a:spcPct val="20000"/>
              </a:spcBef>
              <a:spcAft>
                <a:spcPts val="578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  <a:defRPr/>
            </a:pPr>
            <a:r>
              <a:rPr lang="ru-RU" dirty="0" err="1">
                <a:solidFill>
                  <a:srgbClr val="646464"/>
                </a:solidFill>
              </a:rPr>
              <a:t>Нерыночность</a:t>
            </a:r>
            <a:r>
              <a:rPr lang="ru-RU" dirty="0">
                <a:solidFill>
                  <a:srgbClr val="646464"/>
                </a:solidFill>
              </a:rPr>
              <a:t> цены приобретения золота НБРК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7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06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5B43D19E-BFDB-4C92-8EDD-32EDDA8F41DF}" type="slidenum">
              <a:rPr lang="en-GB">
                <a:solidFill>
                  <a:prstClr val="black"/>
                </a:solidFill>
              </a:rPr>
              <a:pPr defTabSz="881390"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5B43D19E-BFDB-4C92-8EDD-32EDDA8F41DF}" type="slidenum">
              <a:rPr lang="en-GB">
                <a:solidFill>
                  <a:prstClr val="black"/>
                </a:solidFill>
              </a:rPr>
              <a:pPr defTabSz="881390"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wm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.wmf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7.xml"/><Relationship Id="rId7" Type="http://schemas.openxmlformats.org/officeDocument/2006/relationships/image" Target="../media/image9.jp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w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w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6661E04-62F9-49DE-9D93-2EA0C4C0A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017BE7DF-E067-42BE-86C9-5E49A33A0BAF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5BDD25-228C-421A-BA27-E07AC1CA18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D2205D-98B4-4946-A01D-362BEB8CC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361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AD7805E-FA43-4FE6-B59E-9A440183B7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3198B-8C42-45EB-99DF-C3F1A2A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A3BCBA4-7BAD-4CEB-AEAC-1D296B07F279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68C3-3843-40FF-9263-125A8E5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DE6C9-5E0D-49AD-8BBE-CFF5714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203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59600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1120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24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8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37CD-48DF-4698-9CBC-3061FB54E2C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1953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DE72-4302-4E82-BD23-C5767C33801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628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850834-EF62-42AE-ADA6-39B816F71C2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545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E2BB777-A391-47C6-B03E-31FB0D64E26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707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B70-1304-4489-BD71-C9FC709073C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8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F7B21-823B-4C1B-B44E-8C28E4ECCA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3BD18D0-5FE2-4814-A3B1-FF6C29142D6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E9737-42F0-4F0F-A932-7FE9D402A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9A6E3-8A4A-4FC9-88A7-DFA9B43FF9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1700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417B29-A3BE-4E20-BBD5-E6F57A6248E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1049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EAA33F-526D-4596-8543-F3299C149B20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2700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28CE79-C1B6-449F-B2C2-A1E63F4272AE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6177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to go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/>
              <a:t>Content EY Interstate Light, 12pt, Lorem ipsum dolor, 12pt, </a:t>
            </a:r>
            <a:r>
              <a:rPr lang="en-US" err="1"/>
              <a:t>Utinam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31831A-384A-4990-908C-67864FF031E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481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F66C6C-DFAF-4B4D-8AAB-4B45D317EF2D}" type="datetime3">
              <a:rPr lang="en-US" smtClean="0"/>
              <a:t>18 October 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550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106286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735748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A41-1785-44BF-900F-9D2DB447F677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793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45B-E3FB-4A56-8D00-1AE4FCF1E79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8674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323C-E307-4EE5-8A9D-E9EC748DA04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26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273DE-A8FD-43F9-A3D9-68970B4AF5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7ADBA69-77E5-49DA-93EE-5E8433F4F6D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E062-2E23-4013-8660-9CF8B9A843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2FDE-84B3-4A82-878F-6285E65B16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5230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813CE8-84AB-4EEF-A926-35B4A4B10658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0012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3E23-D61A-4449-9778-CFBDC4E521E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955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1880-295A-4EBE-8D82-C76273F363B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827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65C1-7BE9-48C0-8823-48F97AF3B15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199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5370-FFB8-4176-99D8-12456834B36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965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21AE-E586-497C-AFF0-B0E52583389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7171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39C988-EF99-4232-9B14-C6D35192529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396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102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8721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4B33B6-2BC3-4C17-84BA-8AE50015D10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29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C37BF1DE-E4E1-40C4-B510-30A0AC8ABD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D44C6-2A68-4AD7-9CC8-54BCF100271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08D6B9F4-B2D4-4FD0-B46B-A3E7AF5874DC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91FF-C540-403B-944B-8EC413F39B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0440-F38E-4BBB-A6D3-3297528ECAC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7727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EE1940-0E2B-49BA-9716-608E37280F4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8318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C774786-0F2B-4775-A1D8-7F88B7D7AC9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9236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8000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>
                <a:solidFill>
                  <a:schemeClr val="bg1"/>
                </a:solidFill>
              </a:rPr>
              <a:t>Август,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0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4298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9740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3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5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AE63-7E9A-4E07-A1EE-A13CCDA74B6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914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D47E-5D00-4ABD-B58B-02280088922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24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3025C-3438-4F2B-8F2C-C1B75E95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1B84547-A7F2-4B63-B6A1-0757FFFABDD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889EE-A272-4972-94F8-C2BB4522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A7D4-D39D-42B7-9480-78FE2F6F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011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14D81-D9F8-4ACF-971B-81FCAAB76E7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116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E0AD833-7E8C-46E8-9666-E0078DEAD5E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427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0390-C56C-47BA-AD3B-9F9D7E9BAB7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3612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21AF6E-B8AA-4B7E-83DB-4078A65699C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8762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A7FDEE7-D0C0-4BB2-A876-F0749CD64E1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3816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B338166-9A1A-411A-B37A-6037B1A534D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0573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to go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/>
              <a:t>Content EY Interstate Light, 12pt, Lorem ipsum dolor, 12pt, </a:t>
            </a:r>
            <a:r>
              <a:rPr lang="en-US" err="1"/>
              <a:t>Utinam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D79FEB3-D111-4B03-B363-1954D9EAD817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7921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8B87B1-726C-407C-ABC1-90233A5E82CB}" type="datetime3">
              <a:rPr lang="en-US" smtClean="0"/>
              <a:t>18 October 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723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408923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6482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6480885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FD35-75EA-4E3C-8203-B1DF49E803B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436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41B-8EED-485F-8527-7255E296A7C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9054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450A-46FD-48C3-BA7A-CA0107D1F46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709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267EA8-A376-4B33-BD3F-55BF86E5B5E8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1893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E132-735D-4EAB-BB30-F7AB82A9C1C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6941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4C5F-8B31-4A59-930C-615A36AEBDE8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7947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EF31-5B66-4B77-A4D9-65203A2946C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89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64AC-F05D-4529-838B-E08EF80F9CF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684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5FCB-027F-4AFC-AC33-909052C4488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7917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1D0F42-4D59-45FD-BE8B-A266D03D103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7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3734392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8827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72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14125CD-ECDC-41BF-B5F7-21B8B4D219D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5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73480B-F855-411E-A594-5B4E4D9759A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1721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2E9F115-041F-441A-8622-1DCA9A94873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034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274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>
                <a:solidFill>
                  <a:schemeClr val="bg1"/>
                </a:solidFill>
              </a:rPr>
              <a:t>Август,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0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8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06373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460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68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95EDADD0-A4AE-43D1-A8CA-F0D422EBF99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0DC4E272-5E22-4B3C-94CE-7BFF319FA1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6A883D-CB1B-44DF-B864-E08C3B09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364252D3-0227-45BB-8E63-57625595385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518928-6D8C-4DEF-879C-4C4BB7FF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804FC6-AE5A-4130-8CE6-82D0878A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6770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8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19D8-602A-4D56-AA56-BF5E56C3EA5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3159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85D2-B874-4697-AE62-E3A85E5A0B7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8981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38D52A-69AD-425B-A999-609CAEA361AC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0162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E03E3A-486D-4DBF-BE92-2F46E751AC9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320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B376-25C1-48D7-AE62-0B602B84E34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9562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E93D85-9D80-463F-9301-AC242C134FE0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245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9FF947-6B6D-4E2E-9527-EEFA9F028D8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0796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8295797-519C-4C04-AD4B-759AB2D3F08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9952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to go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/>
              <a:t>Content EY Interstate Light, 12pt, Lorem ipsum dolor, 12pt, </a:t>
            </a:r>
            <a:r>
              <a:rPr lang="en-US" err="1"/>
              <a:t>Utinam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6443451-BD62-4038-B74A-41D61B4BAA3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18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7E606BA7-787F-40CD-BB00-3AEC32420A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8E9B660A-29E5-49A2-9D87-2D7C78CC11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05A20-B63F-4056-AEB2-E204776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89B58F7-33F8-4380-A3D2-FB25BD8C1D35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49782F-FB67-472E-B457-A8D4FC32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4EC9CE-483F-4F19-937D-371A9A12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3284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A70FFA-A8B2-4B11-862A-80DFBD743EB2}" type="datetime3">
              <a:rPr lang="en-US" smtClean="0"/>
              <a:t>18 October 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5292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002612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119899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A9D-01E8-4B60-A401-6494A9CA400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7627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A752-AE67-4983-8591-8A71B3DA1547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2868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8126-B400-468F-9A3E-2AC7C657BE07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2752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640DA7-90B0-46B1-B3B8-58B0BC66655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5238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390-09CD-42A7-A893-2368E96C661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1739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BB18-1DD0-404D-AC21-D0D71E2A238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507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BDB-E30E-4215-8A25-B5526CA6700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35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0C976817-4856-4880-A98A-B5A5C7C554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8D47-C5CC-46B5-80A6-DC3E17F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9B3F0A65-38CD-4B16-8AED-B7D676692FD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D722-DDE7-4179-BC15-25906CAE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56507-1FEF-43F0-A228-A0F4A38D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675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4515-D111-43BB-94F9-DF10016318F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456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88F-27A8-4393-9FE5-9C9CAD4EAA1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2079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6A415F-A996-466D-B67D-F489420C242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5393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7584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2087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FEC888-2653-4547-978E-732FC2A67F5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0228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998BE7-631B-49F2-A362-51028BF9AFEC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5073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61DB04-5AFD-4123-92F3-7B4B7B5794A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8556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248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>
                <a:solidFill>
                  <a:schemeClr val="bg1"/>
                </a:solidFill>
              </a:rPr>
              <a:t>Август,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396E1D-5C76-4ADE-9002-02AC4DD83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04B06CAE-5FB1-4603-B59C-091CBDD47D4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F6F0C-8419-4816-9E6B-8941D50C58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EE5400E-56C9-4D39-BE03-DFE798881D89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EFC1-5CA0-4BFB-8363-27F8F3D233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86835-09D6-4615-BB7C-7F8253C03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1436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5963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9856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4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7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5964-F03E-4F32-AACA-575982F487A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4395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35D1-52AC-4F9E-8221-5A6C6588FF5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5840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D13AE1-CDD5-4239-9690-9A653E83D2D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1334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B100986-BBA6-4BEB-BD6C-A0A1374B765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8881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354-91C1-4794-958B-51CF9C6AB68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3697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A21565-2143-446D-871D-9600E934519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31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8263-DCF1-4C67-90D8-C34A99A7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7EEFFA79-B43B-4E07-8325-44A5BA1A1990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39A50-9EF9-4531-9496-997ED3A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A5048-1D32-4032-B513-417B7698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8220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DCAE92-F3A1-4186-9DA0-119B0FA456C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8995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07B384-71AC-4F1F-BD81-B5CDF3D6251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3246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to go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/>
              <a:t>Content EY Interstate Light, 12pt, Lorem ipsum dolor, 12pt, </a:t>
            </a:r>
            <a:r>
              <a:rPr lang="en-US" err="1"/>
              <a:t>Utinam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9A06DC0-B822-4C3B-BB64-53243DAD9E6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10926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942FFC-10D4-4ADC-A896-B21E45BE7B6C}" type="datetime3">
              <a:rPr lang="en-US" smtClean="0"/>
              <a:t>18 October 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2205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0297248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150923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4C7A-1CB0-4812-9EDA-0406224AFB2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0874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8554-379E-427F-9777-06FFB0C8C9A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9129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B8B-3C51-420D-B6F2-54C03EDA0040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1332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D0E35-7C18-494C-BF6C-7CEACC7FF79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01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A287C-1B1C-48E4-A41F-63B31038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5DC8D855-B00E-424E-8A8D-B2A1263F6042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876A3-22CA-4258-8697-755EB013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98EB-F4E6-41EC-B31B-6FE074BF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39994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F35D-8B62-4F47-BBD2-CA4C5B4249C8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0848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D5FA-F3E4-469C-B79D-EABC5084621F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8133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0F67-1CF0-4087-B506-B43B6A7461A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997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5565-102E-47A5-8EB7-489D3CA24DB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202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52A4-6068-4407-86BC-43BE6F370FEE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964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C831109-0B12-4337-9D17-70FBA909CE7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4901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080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962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32AF1D-D6DC-4443-A58C-5DDFDD28CDA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3887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CA9EF5-16BD-49AF-AA5D-EAFAF15604EC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81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94857-4245-4B70-83AF-69EE8341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5C2E6A7-6B29-4B43-BE46-0E23327D456C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6D39F-AAFD-4EAB-BBF7-D94D820E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8219F-D640-4BE4-BEBF-30B96F2A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594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0A5C460-CE4C-4DBC-9759-D996BB9E290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56330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78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>
                <a:solidFill>
                  <a:schemeClr val="bg1"/>
                </a:solidFill>
              </a:rPr>
              <a:t>Август,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6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/>
              <a:t>XX Month 200X (EY Interstate bold 16 point)</a:t>
            </a:r>
            <a:endParaRPr lang="en-GB" sz="160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7225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/>
              <a:t>Title (EY Interstate Light 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7442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12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7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74DB-BF61-4630-AAB0-7CAFE7FBEF2C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6490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CEC7-ED2B-4EAD-97A5-2CFA1133CDE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74988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644FB1-356C-4D87-BF6D-16D7793D541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69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18EF-1F4C-4097-BF3F-A4B7A605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0CB4D4E-8614-4FFF-8B9D-183EA928494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96BC2-80B0-49AE-A845-81937D4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3F6FC-E1D1-4971-AA75-4FA11D67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28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1BAEE0-91E9-439F-9789-62164EFEED9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84477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511E-AB07-48E4-8FB8-FDA76A320A9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3019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597518-859A-4F07-A4C3-9B8A758029D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4333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8AC5E1B-D1F2-4484-9CC7-70291D0E609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00364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/>
              <a:t>Chapter Title</a:t>
            </a:r>
          </a:p>
          <a:p>
            <a:pPr lvl="0"/>
            <a:r>
              <a:rPr lang="en-IN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FF5D2E-996E-492D-A3D2-DD65AEAAC3D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3376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 to go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/>
              <a:t>Content EY Interstate Light, 12pt, Lorem ipsum dolor, 12pt, </a:t>
            </a:r>
            <a:r>
              <a:rPr lang="en-US" err="1"/>
              <a:t>Utinam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B31A3D5-0D11-4E6B-8790-E946BB6D53E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45347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B592E0-7989-450E-AAAE-77B7483B508A}" type="datetime3">
              <a:rPr lang="en-US" smtClean="0"/>
              <a:t>18 October 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497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8939716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1968511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7848-9E32-4FFB-975E-2D7F65E7608E}" type="datetime3">
              <a:rPr lang="en-US" smtClean="0"/>
              <a:t>18 October 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919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098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794D-67D6-4059-9D88-3E0997B0B388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71180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6E71-E840-4F4E-B28F-CAC485A103AB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3490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EE1083-85D7-4236-A873-6598943222E0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108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0AC-8158-4DFE-B815-6ED339BF8566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59449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3ACE-7354-4C35-A169-B21EF3881CF9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01390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D44-8C97-4999-9FBE-51B25C46613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967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1F8C-718F-4FB3-9960-73274E4EA1A5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200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A19-B3E0-45DC-80BC-29D6E35AAB54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5688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6151A1-477B-4832-95E9-A58F6B82DE7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86324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084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DA38-9A54-405F-83FD-C2C8A8B87B3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7A8FBF4-FC6F-47BA-9D19-CE38787ECF4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4A337-C481-46B0-A487-BEEC61FC3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212A2-9F1E-4808-9F79-71FEE70E5D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7477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1245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1BBE7D-02CE-4D2C-9CEE-9D1DBA99705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5212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78CBB51-56FF-445B-BB16-DB7565C918C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4732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611703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 rtl="0"/>
            <a:endParaRPr kumimoji="0" lang="ru-RU" sz="1800" b="0" i="0" u="none" cap="none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7" y="1476597"/>
            <a:ext cx="4064949" cy="860400"/>
          </a:xfrm>
        </p:spPr>
        <p:txBody>
          <a:bodyPr/>
          <a:lstStyle>
            <a:lvl1pPr>
              <a:defRPr sz="18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6" y="3337834"/>
            <a:ext cx="4064949" cy="39122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Август,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9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9" y="5605203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75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9" y="6019189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9" y="6216807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225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2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9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506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7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9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9" y="5605203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75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9" y="6019189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9" y="6216807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225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2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9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</p:spTree>
    <p:extLst>
      <p:ext uri="{BB962C8B-B14F-4D97-AF65-F5344CB8AC3E}">
        <p14:creationId xmlns:p14="http://schemas.microsoft.com/office/powerpoint/2010/main" val="75931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225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5" y="5587584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5" y="6001571"/>
            <a:ext cx="3089275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5" y="6199189"/>
            <a:ext cx="3089275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9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</p:spTree>
    <p:extLst>
      <p:ext uri="{BB962C8B-B14F-4D97-AF65-F5344CB8AC3E}">
        <p14:creationId xmlns:p14="http://schemas.microsoft.com/office/powerpoint/2010/main" val="36116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9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2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FFFFFF"/>
                </a:solidFill>
              </a:defRPr>
            </a:lvl2pPr>
            <a:lvl3pPr marL="0" indent="0" algn="l">
              <a:buNone/>
              <a:defRPr sz="1200">
                <a:solidFill>
                  <a:srgbClr val="FFFFFF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2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225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55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9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777242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FFFFFF"/>
                </a:solidFill>
              </a:defRPr>
            </a:lvl2pPr>
            <a:lvl3pPr marL="0" indent="0" algn="l">
              <a:buNone/>
              <a:defRPr sz="1200">
                <a:solidFill>
                  <a:srgbClr val="FFFFFF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225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5076755-5687-4D7F-83D1-5A2141D8256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1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31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BFE52-8B9C-459B-B350-E3ADCFE74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78947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6482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no_top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5878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37921"/>
            <a:ext cx="5471882" cy="873760"/>
          </a:xfrm>
        </p:spPr>
        <p:txBody>
          <a:bodyPr/>
          <a:lstStyle>
            <a:lvl1pPr marL="0" indent="0">
              <a:buNone/>
              <a:defRPr sz="1012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2" y="2311401"/>
            <a:ext cx="2683690" cy="3844704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3" y="2311404"/>
            <a:ext cx="2683690" cy="1254759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3" y="4236721"/>
            <a:ext cx="2683690" cy="1944160"/>
          </a:xfrm>
        </p:spPr>
        <p:txBody>
          <a:bodyPr numCol="1"/>
          <a:lstStyle>
            <a:lvl1pPr marL="0" indent="0">
              <a:buNone/>
              <a:defRPr sz="1012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1F5ABFD-4D88-46E2-86D0-8E726758F47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72450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9" y="294200"/>
            <a:ext cx="6665528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8" y="1137921"/>
            <a:ext cx="2056091" cy="5018184"/>
          </a:xfrm>
        </p:spPr>
        <p:txBody>
          <a:bodyPr/>
          <a:lstStyle>
            <a:lvl1pPr marL="0" indent="0">
              <a:buNone/>
              <a:defRPr sz="1012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7" y="1137921"/>
            <a:ext cx="2101787" cy="5018184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2" y="1137924"/>
            <a:ext cx="2075369" cy="2796151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9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2140DD7-24EE-4585-B854-30DE462353D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65173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039ACA-DE51-4EBE-A0D1-6352F2D9BF3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80541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024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89" marR="0" lvl="0" indent="-200489" defTabSz="56663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CFACC45-0700-46B3-A2A5-8EA5A5C0736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3143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024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89" marR="0" lvl="0" indent="-200489" defTabSz="56663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C5782BF-F78E-4C8B-BFDA-73D158B024C4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81300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6" y="2578743"/>
            <a:ext cx="3401698" cy="1055708"/>
          </a:xfrm>
        </p:spPr>
        <p:txBody>
          <a:bodyPr/>
          <a:lstStyle>
            <a:lvl1pPr marL="0" indent="0">
              <a:buNone/>
              <a:defRPr sz="1687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6" y="3840384"/>
            <a:ext cx="3401698" cy="1055708"/>
          </a:xfrm>
        </p:spPr>
        <p:txBody>
          <a:bodyPr/>
          <a:lstStyle>
            <a:lvl1pPr marL="0" indent="0">
              <a:buNone/>
              <a:defRPr sz="8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6E457F2-A06A-4DF4-8FF2-B132707F3E39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4506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1" y="1137923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5" y="3813288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5" y="4055931"/>
            <a:ext cx="2315750" cy="1800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137923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635009"/>
            <a:ext cx="4096935" cy="1611554"/>
          </a:xfrm>
        </p:spPr>
        <p:txBody>
          <a:bodyPr/>
          <a:lstStyle>
            <a:lvl1pPr marL="0" indent="0">
              <a:buNone/>
              <a:defRPr sz="899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506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50D79EF-E63D-4EA1-82CF-CAE2A95C901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8964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50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0EB5FB-88DA-42E2-9902-BFAB9334E948}" type="datetime3">
              <a:rPr lang="en-US" smtClean="0"/>
              <a:t>18 October 2021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713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594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442718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99049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233140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882880"/>
            <a:ext cx="583915" cy="58521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442718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939806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865A7-88A1-4179-82B7-13BDA35F141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67692902-7823-48BC-8302-A2FD5610F5D0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C51E9-620F-4C67-9485-FC4B1DECDB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3B3B-B504-465C-9948-C1D8C2E6999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57917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4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100" dirty="0" smtClean="0">
                <a:latin typeface="Georgia" panose="02040502050405020303" pitchFamily="18" charset="0"/>
              </a:defRPr>
            </a:lvl1pPr>
          </a:lstStyle>
          <a:p>
            <a:pPr marL="267462" lvl="0" indent="-267462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2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462" indent="0">
              <a:buNone/>
              <a:defRPr lang="en-US" sz="1500" smtClean="0">
                <a:latin typeface="+mn-lt"/>
              </a:defRPr>
            </a:lvl2pPr>
            <a:lvl3pPr>
              <a:defRPr lang="en-US" sz="135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IN" sz="12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2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462" indent="0">
              <a:buNone/>
              <a:defRPr lang="en-US" sz="1500" smtClean="0">
                <a:latin typeface="+mn-lt"/>
              </a:defRPr>
            </a:lvl2pPr>
            <a:lvl3pPr>
              <a:defRPr lang="en-US" sz="135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IN" sz="12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50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</p:spTree>
    <p:extLst>
      <p:ext uri="{BB962C8B-B14F-4D97-AF65-F5344CB8AC3E}">
        <p14:creationId xmlns:p14="http://schemas.microsoft.com/office/powerpoint/2010/main" val="16245491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100" dirty="0" smtClean="0">
                <a:latin typeface="Georgia" panose="02040502050405020303" pitchFamily="18" charset="0"/>
              </a:defRPr>
            </a:lvl1pPr>
          </a:lstStyle>
          <a:p>
            <a:pPr marL="267462" lvl="0" indent="-267462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2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462" lvl="0" indent="-267462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2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462" lvl="0" indent="-267462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7" y="979789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4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50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</p:spTree>
    <p:extLst>
      <p:ext uri="{BB962C8B-B14F-4D97-AF65-F5344CB8AC3E}">
        <p14:creationId xmlns:p14="http://schemas.microsoft.com/office/powerpoint/2010/main" val="121807981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0489">
              <a:defRPr>
                <a:solidFill>
                  <a:schemeClr val="bg1"/>
                </a:solidFill>
              </a:defRPr>
            </a:lvl2pPr>
            <a:lvl3pPr marL="400979">
              <a:defRPr>
                <a:solidFill>
                  <a:schemeClr val="bg1"/>
                </a:solidFill>
              </a:defRPr>
            </a:lvl3pPr>
            <a:lvl4pPr marL="601469">
              <a:defRPr>
                <a:solidFill>
                  <a:schemeClr val="bg1"/>
                </a:solidFill>
              </a:defRPr>
            </a:lvl4pPr>
            <a:lvl5pPr marL="801958"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8888596-508F-462B-B8B6-8FA53F52D1AD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8773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D9D13043-761F-484F-A1D9-D4AB681B3B4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4573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407A766-6744-4FCF-AEA2-FA6B5CA7ADF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164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3"/>
            <a:ext cx="4042800" cy="4256075"/>
          </a:xfrm>
        </p:spPr>
        <p:txBody>
          <a:bodyPr/>
          <a:lstStyle>
            <a:lvl1pPr>
              <a:defRPr sz="1124">
                <a:solidFill>
                  <a:schemeClr val="bg1"/>
                </a:solidFill>
              </a:defRPr>
            </a:lvl1pPr>
            <a:lvl2pPr>
              <a:defRPr sz="1012">
                <a:solidFill>
                  <a:schemeClr val="bg1"/>
                </a:solidFill>
              </a:defRPr>
            </a:lvl2pPr>
            <a:lvl3pPr>
              <a:defRPr sz="899">
                <a:solidFill>
                  <a:schemeClr val="bg1"/>
                </a:solidFill>
              </a:defRPr>
            </a:lvl3pPr>
            <a:lvl4pPr>
              <a:defRPr sz="787">
                <a:solidFill>
                  <a:schemeClr val="bg1"/>
                </a:solidFill>
              </a:defRPr>
            </a:lvl4pPr>
            <a:lvl5pPr>
              <a:defRPr sz="675">
                <a:solidFill>
                  <a:schemeClr val="bg1"/>
                </a:solidFill>
              </a:defRPr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3"/>
            <a:ext cx="4042800" cy="4256075"/>
          </a:xfrm>
        </p:spPr>
        <p:txBody>
          <a:bodyPr/>
          <a:lstStyle>
            <a:lvl1pPr>
              <a:defRPr sz="1124">
                <a:solidFill>
                  <a:schemeClr val="bg1"/>
                </a:solidFill>
              </a:defRPr>
            </a:lvl1pPr>
            <a:lvl2pPr>
              <a:defRPr sz="1012">
                <a:solidFill>
                  <a:schemeClr val="bg1"/>
                </a:solidFill>
              </a:defRPr>
            </a:lvl2pPr>
            <a:lvl3pPr>
              <a:defRPr sz="899">
                <a:solidFill>
                  <a:schemeClr val="bg1"/>
                </a:solidFill>
              </a:defRPr>
            </a:lvl3pPr>
            <a:lvl4pPr>
              <a:defRPr sz="787">
                <a:solidFill>
                  <a:schemeClr val="bg1"/>
                </a:solidFill>
              </a:defRPr>
            </a:lvl4pPr>
            <a:lvl5pPr>
              <a:defRPr sz="675">
                <a:solidFill>
                  <a:schemeClr val="bg1"/>
                </a:solidFill>
              </a:defRPr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1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2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D3C7FA-0034-41F1-8F3D-82A19802CA0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317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7E48C62-EF70-4649-BEE5-7088B7A72173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43953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FF38A36-9DCC-476A-8342-5844FA86645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22357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00D4070-0F17-4C2D-8110-266E478443E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046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7904799-D735-4440-A19F-2F01569ACB3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63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74D423C1-5CD3-415D-A855-9D6628B7C2DD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2552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EC94C50-DA7E-44E6-97D6-418D86EB1BE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47559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D570656-E1C8-4CDF-8448-CAC404D99B8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88312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55959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675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55959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506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99067" indent="-99067" algn="l" defTabSz="55959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506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55959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45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06207" indent="-106207" algn="l" defTabSz="55959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45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26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924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5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89" marR="0" lvl="0" indent="-200489" defTabSz="56663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5597E02-1EF9-4373-B932-BB6E596D000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19791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9" y="294200"/>
            <a:ext cx="6665528" cy="5904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8" y="1137921"/>
            <a:ext cx="2056091" cy="5018184"/>
          </a:xfrm>
        </p:spPr>
        <p:txBody>
          <a:bodyPr/>
          <a:lstStyle>
            <a:lvl1pPr marL="0" indent="0">
              <a:buNone/>
              <a:defRPr sz="1012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7" y="1137921"/>
            <a:ext cx="2101787" cy="5018184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2" y="1137924"/>
            <a:ext cx="2075369" cy="2796151"/>
          </a:xfrm>
        </p:spPr>
        <p:txBody>
          <a:bodyPr numCol="1"/>
          <a:lstStyle>
            <a:lvl1pPr marL="0" indent="0">
              <a:buNone/>
              <a:defRPr sz="787">
                <a:solidFill>
                  <a:schemeClr val="bg1"/>
                </a:solidFill>
              </a:defRPr>
            </a:lvl1pPr>
            <a:lvl2pPr marL="200489" indent="0">
              <a:buNone/>
              <a:defRPr sz="1012">
                <a:solidFill>
                  <a:schemeClr val="bg1"/>
                </a:solidFill>
              </a:defRPr>
            </a:lvl2pPr>
            <a:lvl3pPr marL="400979" indent="0">
              <a:buNone/>
              <a:defRPr sz="899">
                <a:solidFill>
                  <a:schemeClr val="bg1"/>
                </a:solidFill>
              </a:defRPr>
            </a:lvl3pPr>
            <a:lvl4pPr marL="601469" indent="0">
              <a:buNone/>
              <a:defRPr sz="787">
                <a:solidFill>
                  <a:schemeClr val="bg1"/>
                </a:solidFill>
              </a:defRPr>
            </a:lvl4pPr>
            <a:lvl5pPr marL="801958" indent="0">
              <a:buNone/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4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6AC4EAF-3411-4527-A4CA-E794DD2CD63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86763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bg>
      <p:bgPr>
        <a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8395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 rtl="0"/>
            <a:endParaRPr kumimoji="0" lang="ru-RU" sz="2400" b="0" i="0" u="none" cap="none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24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Август,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78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29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4972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9963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E600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661E04-62F9-49DE-9D93-2EA0C4C0A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017BE7DF-E067-42BE-86C9-5E49A33A0BAF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5BDD25-228C-421A-BA27-E07AC1CA18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D2205D-98B4-4946-A01D-362BEB8CC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5406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A5F4-2C73-4B43-B1F9-ACD0523E32E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3CA59010-10D7-4E59-9F99-D9C9381C7D44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117D-1604-45F6-B4EC-F3C188119C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D1EA-7C3D-4424-8A2B-88892F289C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041903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7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8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5076755-5687-4D7F-83D1-5A2141D8256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78098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6667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no_top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3478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1F5ABFD-4D88-46E2-86D0-8E726758F47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74147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2140DD7-24EE-4585-B854-30DE462353D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85585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039ACA-DE51-4EBE-A0D1-6352F2D9BF3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5422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CFACC45-0700-46B3-A2A5-8EA5A5C0736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485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C5782BF-F78E-4C8B-BFDA-73D158B024C4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24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00D41-84A6-4D84-AAAE-0067EC8AF9C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05CF1D16-3507-42AF-A327-34DF5C214F9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7F6EB-21D5-4EE8-8A81-25BDB5A28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7FF3F-46CF-4130-9246-1A95F22F2C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63857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6E457F2-A06A-4DF4-8FF2-B132707F3E39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11239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50D79EF-E63D-4EA1-82CF-CAE2A95C901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7628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0EB5FB-88DA-42E2-9902-BFAB9334E948}" type="datetime3">
              <a:rPr lang="en-US" smtClean="0"/>
              <a:t>18 October 2021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3684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78251249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27504844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8888596-508F-462B-B8B6-8FA53F52D1AD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1635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D9D13043-761F-484F-A1D9-D4AB681B3B4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51678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407A766-6744-4FCF-AEA2-FA6B5CA7ADF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74918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D3C7FA-0034-41F1-8F3D-82A19802CA0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76305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7E48C62-EF70-4649-BEE5-7088B7A72173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642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DE8-8F4D-4084-8CB3-259B738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1B66-EF35-42E2-98F6-2B445D25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B1ACC23-1F76-45DC-BECE-BB9731E26403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EEFB-0946-4328-B1EF-7567E57C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BE56A-99A8-45B4-A8F6-67B842B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72228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FF38A36-9DCC-476A-8342-5844FA86645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9819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00D4070-0F17-4C2D-8110-266E478443E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10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7904799-D735-4440-A19F-2F01569ACB3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392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EC94C50-DA7E-44E6-97D6-418D86EB1BE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72386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D570656-E1C8-4CDF-8448-CAC404D99B8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48554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596184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3580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5597E02-1EF9-4373-B932-BB6E596D000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68298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6AC4EAF-3411-4527-A4CA-E794DD2CD63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6573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bg>
      <p:bgPr>
        <a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96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dirty="0"/>
              <a:t>Стимулирование развития золотодобывающей отрасли Казахстана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Август,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2332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 rtl="0"/>
            <a:endParaRPr kumimoji="0" lang="ru-RU" sz="2400" b="0" i="0" u="none" cap="none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8C015-013C-4A1E-BC68-DCAD49C0C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5240"/>
          <a:stretch/>
        </p:blipFill>
        <p:spPr>
          <a:xfrm>
            <a:off x="3176" y="-3048"/>
            <a:ext cx="9140824" cy="6861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24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Август,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1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125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36957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67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5076755-5687-4D7F-83D1-5A2141D8256F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Стимулирование развития золотодобывающей отрасли Казахстана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40259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Стимулирование развития золотодобывающей отрасли Казахстана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10574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no_top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Стимулирование развития золотодобывающей отрасли Казахстана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72405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1F5ABFD-4D88-46E2-86D0-8E726758F477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39416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2140DD7-24EE-4585-B854-30DE462353D6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027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3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039ACA-DE51-4EBE-A0D1-6352F2D9BF3A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75171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CFACC45-0700-46B3-A2A5-8EA5A5C07368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54891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C5782BF-F78E-4C8B-BFDA-73D158B024C4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031064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6E457F2-A06A-4DF4-8FF2-B132707F3E39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3534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50D79EF-E63D-4EA1-82CF-CAE2A95C901A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4196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0EB5FB-88DA-42E2-9902-BFAB9334E948}" type="datetime3">
              <a:rPr lang="en-US" smtClean="0"/>
              <a:pPr/>
              <a:t>18 October 2021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56635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6807445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2803131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8888596-508F-462B-B8B6-8FA53F52D1AD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57727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D9D13043-761F-484F-A1D9-D4AB681B3B46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9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6008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407A766-6744-4FCF-AEA2-FA6B5CA7ADFF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42554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D3C7FA-0034-41F1-8F3D-82A19802CA0B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0644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7E48C62-EF70-4649-BEE5-7088B7A72173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9096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FF38A36-9DCC-476A-8342-5844FA866458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35284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00D4070-0F17-4C2D-8110-266E478443EB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557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7904799-D735-4440-A19F-2F01569ACB38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EC94C50-DA7E-44E6-97D6-418D86EB1BE6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37009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D570656-E1C8-4CDF-8448-CAC404D99B8E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14083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554714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73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26217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326F081B-0F29-4C91-AB63-D29E92BD23E9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94831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5597E02-1EF9-4373-B932-BB6E596D0008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Страница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83986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6AC4EAF-3411-4527-A4CA-E794DD2CD631}" type="datetime3">
              <a:rPr lang="en-US" smtClean="0"/>
              <a:pPr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Стимулирование развития золотодобывающей отрасли Казахстана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Страница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725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19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68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5076755-5687-4D7F-83D1-5A2141D8256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3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7FDAC7B4-6A01-49C4-9730-BF8572B13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CCB2E-3515-42EB-B2C6-FB7D701D1793}"/>
              </a:ext>
            </a:extLst>
          </p:cNvPr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34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C231702-C029-4BB5-90D1-8311DD931D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451607B-CAB5-4136-AB12-1BF3A1C448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1B1427F-F1DB-442D-870C-2543A7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359359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7E0F9BC-39E2-4ADF-93B9-73585777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359359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727C5A3D-F97A-4F85-9F88-240C24398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11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190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no_top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35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1F5ABFD-4D88-46E2-86D0-8E726758F47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802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2140DD7-24EE-4585-B854-30DE462353D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52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039ACA-DE51-4EBE-A0D1-6352F2D9BF3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0181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F2FF79-6C5A-4FA6-A677-13133BD390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775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4F2FF79-6C5A-4FA6-A677-13133BD39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CFACC45-0700-46B3-A2A5-8EA5A5C0736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4551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C5782BF-F78E-4C8B-BFDA-73D158B024C4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670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6E457F2-A06A-4DF4-8FF2-B132707F3E39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286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50D79EF-E63D-4EA1-82CF-CAE2A95C901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919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0EB5FB-88DA-42E2-9902-BFAB9334E948}" type="datetime3">
              <a:rPr lang="en-US" smtClean="0"/>
              <a:t>18 October 2021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1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581C513F-D0C9-46EE-93E2-83D512831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204B28E-7010-45B1-9A81-2C543F949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75" name="Subtitle 2">
            <a:extLst>
              <a:ext uri="{FF2B5EF4-FFF2-40B4-BE49-F238E27FC236}">
                <a16:creationId xmlns:a16="http://schemas.microsoft.com/office/drawing/2014/main" id="{24F2EA79-0822-4B81-90D8-1FA02CFB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EC2B6F8E-BD78-40B0-B08A-973D85359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39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15054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29451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8888596-508F-462B-B8B6-8FA53F52D1AD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007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D9D13043-761F-484F-A1D9-D4AB681B3B4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016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407A766-6744-4FCF-AEA2-FA6B5CA7ADF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925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6D3C7FA-0034-41F1-8F3D-82A19802CA0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534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7E48C62-EF70-4649-BEE5-7088B7A72173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065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FF38A36-9DCC-476A-8342-5844FA86645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342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00D4070-0F17-4C2D-8110-266E478443E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91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7904799-D735-4440-A19F-2F01569ACB3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408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0E64C6A-78AE-4547-94F4-A7E658DB2E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FDE457A2-0C32-4254-A836-5848245A8D5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E1552-BF13-453D-A76C-3B49D9C8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2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EC94C50-DA7E-44E6-97D6-418D86EB1BE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92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D570656-E1C8-4CDF-8448-CAC404D99B8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179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2914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66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5597E02-1EF9-4373-B932-BB6E596D000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112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6AC4EAF-3411-4527-A4CA-E794DD2CD63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905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805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dirty="0"/>
              <a:t>Стимулирование развития золотодобывающей отрасли Казахстана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Август,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50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3813414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7" y="2422864"/>
            <a:ext cx="3813414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18503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395773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3957735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4" y="5587582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44504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F1241-E9B6-4AFC-94DC-380325C3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E6BF5DC-3554-4D2C-A67C-20AA0E421AA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A62-2FE8-40E2-AD71-A2FCBF4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4FE67-B066-4247-BB41-6FE7CE16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7318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654295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825612"/>
            <a:ext cx="361268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855166"/>
            <a:ext cx="361268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3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88" y="5340350"/>
            <a:ext cx="987425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6E51E34-1EB7-4B1C-98FB-6275BDA1DEFA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0" y="6516456"/>
            <a:ext cx="3695465" cy="180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00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6F837B7-EBD9-48EA-B6BD-846832F8F9D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744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F6B20D10-A697-400B-A854-542BF82B3AF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514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1CE0CD2-1BC7-4BA1-A08E-B7C92FB2892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3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B12AAB14-7230-4334-9F4C-4C950894373C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868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952E65B9-9FB0-404F-80BD-DC29D40D53F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04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08815AE3-6CCB-41D1-8D44-6AD1CF1DCD4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551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0635FD7-46A2-483F-AAF1-D51112FCDBC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63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29C318B-FAE0-4A50-A714-607EF622AF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1" y="907750"/>
            <a:ext cx="559340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BF30-77AC-4AB5-8632-BF71395C23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6F540DE7-6ABE-4EA2-BD12-3565F244008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475C-10CE-4EB1-B9D2-1AD083DB73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A6C31-E14E-4A28-A9E9-2D347271C8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981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2E1E7703-9B73-45A3-97A2-BA84F5E3CBE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250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6DDBB2-BBB3-472C-9487-2B266F3313DA}" type="datetime3">
              <a:rPr lang="en-US" smtClean="0"/>
              <a:t>18 October 2021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1" y="6516456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6516456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194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800729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61582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1F3AE9DE-0212-406F-B77A-66469DEE5C5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300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CE1AD896-7F6C-49DE-B623-A072D4E5C92C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92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A65485A-6295-43C4-A376-B189DE4F172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261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61145479-735B-4A7F-AE02-A190CB167416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036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7CFAFB6-D9FC-4976-8093-BCF85BF59827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584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00DEBD18-1848-45F4-8FB7-19EB38D4EEE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65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D13F91-AFC9-4CB0-B48E-B4031BDF7D7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BEC6-81BD-4A6C-A6CF-94332742F9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BA89F13-285C-4AA6-B450-E34E1D7536B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1FBF-9B0D-493C-BE46-3C702E0F6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F439-4CB5-472E-B792-D16C641535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600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B6F908F-1CA4-4B8D-AE41-E00978511C8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196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D9DC3B2-5C49-43FF-BDCE-E0780807F8FB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678118-FB9F-46C1-A6F2-3E42EC5536B0}"/>
              </a:ext>
            </a:extLst>
          </p:cNvPr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6014-541B-4C37-8BD9-33F3A3B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977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E6F21B6-62F2-4BD4-971E-02802412302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2765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895545A9-796F-483D-B9BB-75FAAF35717E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936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0176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690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6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6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E67EBACB-7DE7-4A3D-9C8E-446C1FB5066F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460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4" y="2504281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45C4ED83-5DB4-4FDB-BE7B-86CB4AA9CAD5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430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3353" y="907750"/>
            <a:ext cx="669263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/>
          <a:lstStyle/>
          <a:p>
            <a:fld id="{A6858D0F-4E25-4AA5-87C8-D3901347F101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Стр.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6384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C0DD7D-5B2C-4539-8FE2-07617C2EF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851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C0DD7D-5B2C-4539-8FE2-07617C2EF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28D225-A95C-4182-BE44-3E9027AF28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ru-RU" sz="30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AD81-9D09-493D-94B8-1CAA625F68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6" y="1476597"/>
            <a:ext cx="4064949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/>
              <a:t>Стимулирование развития золотодобывающей отрасли Казахстана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5" y="3337832"/>
            <a:ext cx="4064949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>
                <a:solidFill>
                  <a:schemeClr val="bg1"/>
                </a:solidFill>
              </a:rPr>
              <a:t>Август,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9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26" Type="http://schemas.openxmlformats.org/officeDocument/2006/relationships/slideLayout" Target="../slideLayouts/slideLayout321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298.xml"/><Relationship Id="rId21" Type="http://schemas.openxmlformats.org/officeDocument/2006/relationships/slideLayout" Target="../slideLayouts/slideLayout316.xml"/><Relationship Id="rId34" Type="http://schemas.openxmlformats.org/officeDocument/2006/relationships/theme" Target="../theme/theme10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5" Type="http://schemas.openxmlformats.org/officeDocument/2006/relationships/slideLayout" Target="../slideLayouts/slideLayout320.xml"/><Relationship Id="rId33" Type="http://schemas.openxmlformats.org/officeDocument/2006/relationships/slideLayout" Target="../slideLayouts/slideLayout328.xml"/><Relationship Id="rId38" Type="http://schemas.openxmlformats.org/officeDocument/2006/relationships/oleObject" Target="../embeddings/oleObject19.bin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315.xml"/><Relationship Id="rId29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24" Type="http://schemas.openxmlformats.org/officeDocument/2006/relationships/slideLayout" Target="../slideLayouts/slideLayout319.xml"/><Relationship Id="rId32" Type="http://schemas.openxmlformats.org/officeDocument/2006/relationships/slideLayout" Target="../slideLayouts/slideLayout327.xml"/><Relationship Id="rId37" Type="http://schemas.openxmlformats.org/officeDocument/2006/relationships/tags" Target="../tags/tag38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23" Type="http://schemas.openxmlformats.org/officeDocument/2006/relationships/slideLayout" Target="../slideLayouts/slideLayout318.xml"/><Relationship Id="rId28" Type="http://schemas.openxmlformats.org/officeDocument/2006/relationships/slideLayout" Target="../slideLayouts/slideLayout323.xml"/><Relationship Id="rId36" Type="http://schemas.openxmlformats.org/officeDocument/2006/relationships/tags" Target="../tags/tag37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31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Relationship Id="rId22" Type="http://schemas.openxmlformats.org/officeDocument/2006/relationships/slideLayout" Target="../slideLayouts/slideLayout317.xml"/><Relationship Id="rId27" Type="http://schemas.openxmlformats.org/officeDocument/2006/relationships/slideLayout" Target="../slideLayouts/slideLayout322.xml"/><Relationship Id="rId30" Type="http://schemas.openxmlformats.org/officeDocument/2006/relationships/slideLayout" Target="../slideLayouts/slideLayout325.xml"/><Relationship Id="rId35" Type="http://schemas.openxmlformats.org/officeDocument/2006/relationships/vmlDrawing" Target="../drawings/vmlDrawing19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18" Type="http://schemas.openxmlformats.org/officeDocument/2006/relationships/slideLayout" Target="../slideLayouts/slideLayout346.xml"/><Relationship Id="rId26" Type="http://schemas.openxmlformats.org/officeDocument/2006/relationships/slideLayout" Target="../slideLayouts/slideLayout354.xml"/><Relationship Id="rId39" Type="http://schemas.openxmlformats.org/officeDocument/2006/relationships/oleObject" Target="../embeddings/oleObject21.bin"/><Relationship Id="rId3" Type="http://schemas.openxmlformats.org/officeDocument/2006/relationships/slideLayout" Target="../slideLayouts/slideLayout331.xml"/><Relationship Id="rId21" Type="http://schemas.openxmlformats.org/officeDocument/2006/relationships/slideLayout" Target="../slideLayouts/slideLayout349.xml"/><Relationship Id="rId34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slideLayout" Target="../slideLayouts/slideLayout345.xml"/><Relationship Id="rId25" Type="http://schemas.openxmlformats.org/officeDocument/2006/relationships/slideLayout" Target="../slideLayouts/slideLayout353.xml"/><Relationship Id="rId33" Type="http://schemas.openxmlformats.org/officeDocument/2006/relationships/slideLayout" Target="../slideLayouts/slideLayout361.xml"/><Relationship Id="rId38" Type="http://schemas.openxmlformats.org/officeDocument/2006/relationships/tags" Target="../tags/tag42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348.xml"/><Relationship Id="rId29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24" Type="http://schemas.openxmlformats.org/officeDocument/2006/relationships/slideLayout" Target="../slideLayouts/slideLayout352.xml"/><Relationship Id="rId32" Type="http://schemas.openxmlformats.org/officeDocument/2006/relationships/slideLayout" Target="../slideLayouts/slideLayout360.xml"/><Relationship Id="rId37" Type="http://schemas.openxmlformats.org/officeDocument/2006/relationships/tags" Target="../tags/tag4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23" Type="http://schemas.openxmlformats.org/officeDocument/2006/relationships/slideLayout" Target="../slideLayouts/slideLayout351.xml"/><Relationship Id="rId28" Type="http://schemas.openxmlformats.org/officeDocument/2006/relationships/slideLayout" Target="../slideLayouts/slideLayout356.xml"/><Relationship Id="rId36" Type="http://schemas.openxmlformats.org/officeDocument/2006/relationships/vmlDrawing" Target="../drawings/vmlDrawing21.vml"/><Relationship Id="rId10" Type="http://schemas.openxmlformats.org/officeDocument/2006/relationships/slideLayout" Target="../slideLayouts/slideLayout338.xml"/><Relationship Id="rId19" Type="http://schemas.openxmlformats.org/officeDocument/2006/relationships/slideLayout" Target="../slideLayouts/slideLayout347.xml"/><Relationship Id="rId31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Relationship Id="rId22" Type="http://schemas.openxmlformats.org/officeDocument/2006/relationships/slideLayout" Target="../slideLayouts/slideLayout350.xml"/><Relationship Id="rId27" Type="http://schemas.openxmlformats.org/officeDocument/2006/relationships/slideLayout" Target="../slideLayouts/slideLayout355.xml"/><Relationship Id="rId30" Type="http://schemas.openxmlformats.org/officeDocument/2006/relationships/slideLayout" Target="../slideLayouts/slideLayout358.xml"/><Relationship Id="rId35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ags" Target="../tags/tag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oleObject" Target="../embeddings/oleObject5.bin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ags" Target="../tags/tag10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tags" Target="../tags/tag9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oleObject" Target="../embeddings/oleObject7.bin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tags" Target="../tags/tag14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tags" Target="../tags/tag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vmlDrawing" Target="../drawings/vmlDrawing7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oleObject" Target="../embeddings/oleObject9.bin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tags" Target="../tags/tag18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vmlDrawing" Target="../drawings/vmlDrawing9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oleObject" Target="../embeddings/oleObject11.bin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tags" Target="../tags/tag22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vmlDrawing" Target="../drawings/vmlDrawing11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23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18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22.xml"/><Relationship Id="rId33" Type="http://schemas.openxmlformats.org/officeDocument/2006/relationships/slideLayout" Target="../slideLayouts/slideLayout230.xml"/><Relationship Id="rId38" Type="http://schemas.openxmlformats.org/officeDocument/2006/relationships/oleObject" Target="../embeddings/oleObject13.bin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29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slideLayout" Target="../slideLayouts/slideLayout221.xml"/><Relationship Id="rId32" Type="http://schemas.openxmlformats.org/officeDocument/2006/relationships/slideLayout" Target="../slideLayouts/slideLayout229.xml"/><Relationship Id="rId37" Type="http://schemas.openxmlformats.org/officeDocument/2006/relationships/tags" Target="../tags/tag26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slideLayout" Target="../slideLayouts/slideLayout220.xml"/><Relationship Id="rId28" Type="http://schemas.openxmlformats.org/officeDocument/2006/relationships/slideLayout" Target="../slideLayouts/slideLayout225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31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slideLayout" Target="../slideLayouts/slideLayout219.xml"/><Relationship Id="rId27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227.xml"/><Relationship Id="rId35" Type="http://schemas.openxmlformats.org/officeDocument/2006/relationships/vmlDrawing" Target="../drawings/vmlDrawing13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33.xml"/><Relationship Id="rId21" Type="http://schemas.openxmlformats.org/officeDocument/2006/relationships/slideLayout" Target="../slideLayouts/slideLayout251.xml"/><Relationship Id="rId34" Type="http://schemas.openxmlformats.org/officeDocument/2006/relationships/vmlDrawing" Target="../drawings/vmlDrawing15.v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theme" Target="../theme/theme8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oleObject" Target="../embeddings/oleObject15.bin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tags" Target="../tags/tag30.xm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tags" Target="../tags/tag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slideLayout" Target="../slideLayouts/slideLayout280.xml"/><Relationship Id="rId26" Type="http://schemas.openxmlformats.org/officeDocument/2006/relationships/slideLayout" Target="../slideLayouts/slideLayout288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265.xml"/><Relationship Id="rId21" Type="http://schemas.openxmlformats.org/officeDocument/2006/relationships/slideLayout" Target="../slideLayouts/slideLayout283.xml"/><Relationship Id="rId34" Type="http://schemas.openxmlformats.org/officeDocument/2006/relationships/theme" Target="../theme/theme9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slideLayout" Target="../slideLayouts/slideLayout279.xml"/><Relationship Id="rId25" Type="http://schemas.openxmlformats.org/officeDocument/2006/relationships/slideLayout" Target="../slideLayouts/slideLayout287.xml"/><Relationship Id="rId33" Type="http://schemas.openxmlformats.org/officeDocument/2006/relationships/slideLayout" Target="../slideLayouts/slideLayout295.xml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20" Type="http://schemas.openxmlformats.org/officeDocument/2006/relationships/slideLayout" Target="../slideLayouts/slideLayout282.xml"/><Relationship Id="rId29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24" Type="http://schemas.openxmlformats.org/officeDocument/2006/relationships/slideLayout" Target="../slideLayouts/slideLayout286.xml"/><Relationship Id="rId32" Type="http://schemas.openxmlformats.org/officeDocument/2006/relationships/slideLayout" Target="../slideLayouts/slideLayout294.xml"/><Relationship Id="rId37" Type="http://schemas.openxmlformats.org/officeDocument/2006/relationships/tags" Target="../tags/tag34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23" Type="http://schemas.openxmlformats.org/officeDocument/2006/relationships/slideLayout" Target="../slideLayouts/slideLayout285.xml"/><Relationship Id="rId28" Type="http://schemas.openxmlformats.org/officeDocument/2006/relationships/slideLayout" Target="../slideLayouts/slideLayout290.xml"/><Relationship Id="rId36" Type="http://schemas.openxmlformats.org/officeDocument/2006/relationships/tags" Target="../tags/tag33.xml"/><Relationship Id="rId10" Type="http://schemas.openxmlformats.org/officeDocument/2006/relationships/slideLayout" Target="../slideLayouts/slideLayout272.xml"/><Relationship Id="rId19" Type="http://schemas.openxmlformats.org/officeDocument/2006/relationships/slideLayout" Target="../slideLayouts/slideLayout281.xml"/><Relationship Id="rId31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Relationship Id="rId22" Type="http://schemas.openxmlformats.org/officeDocument/2006/relationships/slideLayout" Target="../slideLayouts/slideLayout284.xml"/><Relationship Id="rId27" Type="http://schemas.openxmlformats.org/officeDocument/2006/relationships/slideLayout" Target="../slideLayouts/slideLayout289.xml"/><Relationship Id="rId30" Type="http://schemas.openxmlformats.org/officeDocument/2006/relationships/slideLayout" Target="../slideLayouts/slideLayout292.xml"/><Relationship Id="rId35" Type="http://schemas.openxmlformats.org/officeDocument/2006/relationships/vmlDrawing" Target="../drawings/vmlDrawing17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7581F3-4EBC-4BFB-A62D-A7526A02AB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908804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37" imgW="395" imgH="394" progId="TCLayout.ActiveDocument.1">
                  <p:embed/>
                </p:oleObj>
              </mc:Choice>
              <mc:Fallback>
                <p:oleObj name="think-cell Slide" r:id="rId37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7581F3-4EBC-4BFB-A62D-A7526A02AB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B905AC1-6F2F-488F-889C-612077FFA2FD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56E9B-FDEB-4900-88BD-F0B34334DB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8048" y="651645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6DAC30F7-B88D-456D-A7F2-CF60FF9879D8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7308" y="6516456"/>
            <a:ext cx="34902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4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44" r:id="rId2"/>
    <p:sldLayoutId id="214748381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85" r:id="rId15"/>
    <p:sldLayoutId id="2147483883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93" r:id="rId27"/>
    <p:sldLayoutId id="2147483845" r:id="rId28"/>
    <p:sldLayoutId id="2147483846" r:id="rId29"/>
    <p:sldLayoutId id="2147483848" r:id="rId30"/>
    <p:sldLayoutId id="2147483849" r:id="rId31"/>
    <p:sldLayoutId id="2147483878" r:id="rId32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11581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11F648E2-661C-4A8C-A2ED-1444A87C1310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9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  <p:sldLayoutId id="2147484164" r:id="rId18"/>
    <p:sldLayoutId id="2147484165" r:id="rId19"/>
    <p:sldLayoutId id="2147484166" r:id="rId20"/>
    <p:sldLayoutId id="2147484167" r:id="rId21"/>
    <p:sldLayoutId id="2147484168" r:id="rId22"/>
    <p:sldLayoutId id="2147484169" r:id="rId23"/>
    <p:sldLayoutId id="2147484170" r:id="rId24"/>
    <p:sldLayoutId id="2147484171" r:id="rId25"/>
    <p:sldLayoutId id="2147484172" r:id="rId26"/>
    <p:sldLayoutId id="2147484173" r:id="rId27"/>
    <p:sldLayoutId id="2147484174" r:id="rId28"/>
    <p:sldLayoutId id="2147484175" r:id="rId29"/>
    <p:sldLayoutId id="2147484176" r:id="rId30"/>
    <p:sldLayoutId id="2147484177" r:id="rId31"/>
    <p:sldLayoutId id="2147484178" r:id="rId32"/>
    <p:sldLayoutId id="2147484179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1548410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39" imgW="6350000" imgH="6350000" progId="TCLayout.ActiveDocument.1">
                  <p:embed/>
                </p:oleObj>
              </mc:Choice>
              <mc:Fallback>
                <p:oleObj name="think-cell Slide" r:id="rId39" imgW="6350000" imgH="63500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26 ноября 2020</a:t>
            </a:r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Стимулирование развития золотодобывающей отрасли Казахстана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Страница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1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  <p:sldLayoutId id="2147484199" r:id="rId19"/>
    <p:sldLayoutId id="2147484200" r:id="rId20"/>
    <p:sldLayoutId id="2147484201" r:id="rId21"/>
    <p:sldLayoutId id="2147484202" r:id="rId22"/>
    <p:sldLayoutId id="2147484203" r:id="rId23"/>
    <p:sldLayoutId id="2147484204" r:id="rId24"/>
    <p:sldLayoutId id="2147484205" r:id="rId25"/>
    <p:sldLayoutId id="2147484206" r:id="rId26"/>
    <p:sldLayoutId id="2147484207" r:id="rId27"/>
    <p:sldLayoutId id="2147484208" r:id="rId28"/>
    <p:sldLayoutId id="2147484209" r:id="rId29"/>
    <p:sldLayoutId id="2147484210" r:id="rId30"/>
    <p:sldLayoutId id="2147484211" r:id="rId31"/>
    <p:sldLayoutId id="2147484212" r:id="rId32"/>
    <p:sldLayoutId id="2147484213" r:id="rId33"/>
    <p:sldLayoutId id="2147484214" r:id="rId34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605636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11F648E2-661C-4A8C-A2ED-1444A87C1310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5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51" r:id="rId2"/>
    <p:sldLayoutId id="2147483852" r:id="rId3"/>
    <p:sldLayoutId id="2147483906" r:id="rId4"/>
    <p:sldLayoutId id="2147483853" r:id="rId5"/>
    <p:sldLayoutId id="2147483854" r:id="rId6"/>
    <p:sldLayoutId id="2147483855" r:id="rId7"/>
    <p:sldLayoutId id="2147483856" r:id="rId8"/>
    <p:sldLayoutId id="2147484111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84" r:id="rId18"/>
    <p:sldLayoutId id="2147483886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  <p:sldLayoutId id="2147483874" r:id="rId29"/>
    <p:sldLayoutId id="2147483891" r:id="rId30"/>
    <p:sldLayoutId id="2147483876" r:id="rId31"/>
    <p:sldLayoutId id="2147483882" r:id="rId32"/>
    <p:sldLayoutId id="2147483895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3765958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2FB119B-D05C-4620-96F8-B54E01BA2954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0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26618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4234C51F-A48E-4B3D-A1A5-FEA58836E46D}" type="datetime3">
              <a:rPr lang="en-US" smtClean="0"/>
              <a:t>18 October 2021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  <p:sldLayoutId id="2147483970" r:id="rId29"/>
    <p:sldLayoutId id="2147483971" r:id="rId30"/>
    <p:sldLayoutId id="2147483972" r:id="rId31"/>
    <p:sldLayoutId id="2147483973" r:id="rId32"/>
    <p:sldLayoutId id="2147483974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121023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449E35A-03DA-4023-862C-ADA2CB137033}" type="datetime3">
              <a:rPr lang="en-US" smtClean="0"/>
              <a:t>18 October 2021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7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03" r:id="rId28"/>
    <p:sldLayoutId id="2147484004" r:id="rId29"/>
    <p:sldLayoutId id="2147484005" r:id="rId30"/>
    <p:sldLayoutId id="2147484006" r:id="rId31"/>
    <p:sldLayoutId id="2147484007" r:id="rId32"/>
    <p:sldLayoutId id="2147484008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1199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8A13642-B785-4189-BF5E-47213BDCDE52}" type="datetime3">
              <a:rPr lang="en-US" smtClean="0"/>
              <a:t>18 October 2021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2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373539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B0AF0F3B-FB1F-4351-9678-293B1F956FB1}" type="datetime3">
              <a:rPr lang="en-US" smtClean="0"/>
              <a:t>18 October 2021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25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  <p:sldLayoutId id="2147484068" r:id="rId25"/>
    <p:sldLayoutId id="2147484069" r:id="rId26"/>
    <p:sldLayoutId id="2147484070" r:id="rId27"/>
    <p:sldLayoutId id="2147484071" r:id="rId28"/>
    <p:sldLayoutId id="2147484072" r:id="rId29"/>
    <p:sldLayoutId id="2147484073" r:id="rId30"/>
    <p:sldLayoutId id="2147484074" r:id="rId31"/>
    <p:sldLayoutId id="2147484075" r:id="rId32"/>
    <p:sldLayoutId id="2147484076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961256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Slide" r:id="rId37" imgW="395" imgH="394" progId="TCLayout.ActiveDocument.1">
                  <p:embed/>
                </p:oleObj>
              </mc:Choice>
              <mc:Fallback>
                <p:oleObj name="think-cell Slide" r:id="rId3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48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3D652600-48AC-49B5-9531-9AE934D3A5DA}" type="datetime3">
              <a:rPr lang="en-US" smtClean="0"/>
              <a:t>18 October 2021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1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6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9" r:id="rId31"/>
    <p:sldLayoutId id="2147484110" r:id="rId32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D7C2B8-178B-4429-946C-B357DDA71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0600470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D7C2B8-178B-4429-946C-B357DDA71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BB509FF-FB6D-4B05-B320-9DBB954A4B5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1575" b="1" i="0" baseline="0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6327650"/>
            <a:ext cx="402336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6516456"/>
            <a:ext cx="119125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11F648E2-661C-4A8C-A2ED-1444A87C1310}" type="datetime3">
              <a:rPr lang="en-US" smtClean="0"/>
              <a:t>18 October 2021</a:t>
            </a:fld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2" y="6516456"/>
            <a:ext cx="349668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Анализ вклада отрасли добычи и переработки золота в экономику и социальное развитие Республики Казахстан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6516456"/>
            <a:ext cx="66306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lang="en-GB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Стр.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132" r:id="rId20"/>
    <p:sldLayoutId id="2147484133" r:id="rId21"/>
    <p:sldLayoutId id="2147484134" r:id="rId22"/>
    <p:sldLayoutId id="2147484135" r:id="rId23"/>
    <p:sldLayoutId id="2147484136" r:id="rId24"/>
    <p:sldLayoutId id="2147484137" r:id="rId25"/>
    <p:sldLayoutId id="2147484138" r:id="rId26"/>
    <p:sldLayoutId id="2147484139" r:id="rId27"/>
    <p:sldLayoutId id="2147484140" r:id="rId28"/>
    <p:sldLayoutId id="2147484141" r:id="rId29"/>
    <p:sldLayoutId id="2147484142" r:id="rId30"/>
    <p:sldLayoutId id="2147484143" r:id="rId31"/>
    <p:sldLayoutId id="2147484144" r:id="rId32"/>
    <p:sldLayoutId id="2147484145" r:id="rId33"/>
  </p:sldLayoutIdLst>
  <p:hf hdr="0"/>
  <p:txStyles>
    <p:titleStyle>
      <a:lvl1pPr algn="l" defTabSz="514076" rtl="0" eaLnBrk="1" latinLnBrk="0" hangingPunct="1">
        <a:lnSpc>
          <a:spcPct val="85000"/>
        </a:lnSpc>
        <a:spcBef>
          <a:spcPct val="0"/>
        </a:spcBef>
        <a:buNone/>
        <a:defRPr sz="1575" b="1" kern="1200">
          <a:solidFill>
            <a:schemeClr val="bg1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00489" indent="-200489" algn="l" defTabSz="514076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400979" indent="-200489" algn="l" defTabSz="514076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5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601469" indent="-200489" algn="l" defTabSz="514076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801958" indent="-200489" algn="l" defTabSz="514076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05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002448" indent="-200489" algn="l" defTabSz="514076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413708" indent="-128519" algn="l" defTabSz="514076" rtl="0" eaLnBrk="1" latinLnBrk="0" hangingPunct="1">
        <a:spcBef>
          <a:spcPct val="20000"/>
        </a:spcBef>
        <a:buFont typeface="Arial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670746" indent="-128519" algn="l" defTabSz="514076" rtl="0" eaLnBrk="1" latinLnBrk="0" hangingPunct="1">
        <a:spcBef>
          <a:spcPct val="20000"/>
        </a:spcBef>
        <a:buFont typeface="Arial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1927784" indent="-128519" algn="l" defTabSz="514076" rtl="0" eaLnBrk="1" latinLnBrk="0" hangingPunct="1">
        <a:spcBef>
          <a:spcPct val="20000"/>
        </a:spcBef>
        <a:buFont typeface="Arial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184822" indent="-128519" algn="l" defTabSz="514076" rtl="0" eaLnBrk="1" latinLnBrk="0" hangingPunct="1">
        <a:spcBef>
          <a:spcPct val="20000"/>
        </a:spcBef>
        <a:buFont typeface="Arial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038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076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113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151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190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227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99265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6303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40.xml"/><Relationship Id="rId7" Type="http://schemas.openxmlformats.org/officeDocument/2006/relationships/diagramData" Target="../diagrams/data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31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3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4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40.xml"/><Relationship Id="rId7" Type="http://schemas.openxmlformats.org/officeDocument/2006/relationships/diagramData" Target="../diagrams/data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30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E881061-F104-456B-9A5B-69526AF2DA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0400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E881061-F104-456B-9A5B-69526AF2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953B810-E78B-422F-94DA-4B3F4063A6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17B794-FCDD-4B19-9635-3DBC0D70D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046" y="1722491"/>
            <a:ext cx="3990452" cy="1151053"/>
          </a:xfrm>
        </p:spPr>
        <p:txBody>
          <a:bodyPr vert="horz"/>
          <a:lstStyle/>
          <a:p>
            <a:r>
              <a:rPr lang="ru-RU" sz="2800" dirty="0">
                <a:solidFill>
                  <a:srgbClr val="2E2E38"/>
                </a:solidFill>
                <a:latin typeface="Arial" panose="020B0604020202020204" pitchFamily="34" charset="0"/>
              </a:rPr>
              <a:t>Налогообложение золотодобывающей отрасли</a:t>
            </a:r>
            <a:r>
              <a:rPr lang="en-US" sz="2800" dirty="0">
                <a:solidFill>
                  <a:srgbClr val="2E2E38"/>
                </a:solidFill>
                <a:latin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2E2E38"/>
                </a:solidFill>
                <a:latin typeface="Arial" panose="020B0604020202020204" pitchFamily="34" charset="0"/>
              </a:rPr>
              <a:t>проблемы и решения</a:t>
            </a:r>
            <a:endParaRPr lang="en-IN" sz="2800" dirty="0">
              <a:latin typeface="Arial" panose="020B0604020202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D498892-6B12-4A37-9DF0-5D3F6D0716D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1549" y="3591088"/>
            <a:ext cx="4064949" cy="39122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октября, 2021</a:t>
            </a:r>
          </a:p>
        </p:txBody>
      </p:sp>
    </p:spTree>
    <p:extLst>
      <p:ext uri="{BB962C8B-B14F-4D97-AF65-F5344CB8AC3E}">
        <p14:creationId xmlns:p14="http://schemas.microsoft.com/office/powerpoint/2010/main" val="139973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4A4CCA-1CC1-4B86-88AA-876359B2F3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260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4A4CCA-1CC1-4B86-88AA-876359B2F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4CEDB7-7466-4AD1-AD70-600A35A1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65818"/>
            <a:ext cx="8229600" cy="590400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Налоговые меры стимулирования отрасли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b="0" dirty="0">
                <a:latin typeface="Arial" panose="020B0604020202020204" pitchFamily="34" charset="0"/>
              </a:rPr>
              <a:t>Период добычи/ переработки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E1E4-506C-441C-A502-9B3C500E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Стр.</a:t>
            </a: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B3C932F1-528B-419D-9CF6-88DF268764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6609" y="1233270"/>
            <a:ext cx="452968" cy="531731"/>
          </a:xfrm>
          <a:custGeom>
            <a:avLst/>
            <a:gdLst>
              <a:gd name="T0" fmla="*/ 2147483647 w 4306"/>
              <a:gd name="T1" fmla="*/ 2147483647 h 4763"/>
              <a:gd name="T2" fmla="*/ 2147483647 w 4306"/>
              <a:gd name="T3" fmla="*/ 2147483647 h 4763"/>
              <a:gd name="T4" fmla="*/ 2147483647 w 4306"/>
              <a:gd name="T5" fmla="*/ 2147483647 h 4763"/>
              <a:gd name="T6" fmla="*/ 2147483647 w 4306"/>
              <a:gd name="T7" fmla="*/ 2147483647 h 4763"/>
              <a:gd name="T8" fmla="*/ 2147483647 w 4306"/>
              <a:gd name="T9" fmla="*/ 2147483647 h 4763"/>
              <a:gd name="T10" fmla="*/ 2147483647 w 4306"/>
              <a:gd name="T11" fmla="*/ 2147483647 h 4763"/>
              <a:gd name="T12" fmla="*/ 2147483647 w 4306"/>
              <a:gd name="T13" fmla="*/ 2147483647 h 4763"/>
              <a:gd name="T14" fmla="*/ 2147483647 w 4306"/>
              <a:gd name="T15" fmla="*/ 2147483647 h 4763"/>
              <a:gd name="T16" fmla="*/ 2147483647 w 4306"/>
              <a:gd name="T17" fmla="*/ 2147483647 h 4763"/>
              <a:gd name="T18" fmla="*/ 2147483647 w 4306"/>
              <a:gd name="T19" fmla="*/ 2147483647 h 4763"/>
              <a:gd name="T20" fmla="*/ 2147483647 w 4306"/>
              <a:gd name="T21" fmla="*/ 2147483647 h 4763"/>
              <a:gd name="T22" fmla="*/ 2147483647 w 4306"/>
              <a:gd name="T23" fmla="*/ 2147483647 h 4763"/>
              <a:gd name="T24" fmla="*/ 2147483647 w 4306"/>
              <a:gd name="T25" fmla="*/ 2147483647 h 4763"/>
              <a:gd name="T26" fmla="*/ 2147483647 w 4306"/>
              <a:gd name="T27" fmla="*/ 2147483647 h 4763"/>
              <a:gd name="T28" fmla="*/ 2147483647 w 4306"/>
              <a:gd name="T29" fmla="*/ 2147483647 h 4763"/>
              <a:gd name="T30" fmla="*/ 2147483647 w 4306"/>
              <a:gd name="T31" fmla="*/ 2147483647 h 4763"/>
              <a:gd name="T32" fmla="*/ 2147483647 w 4306"/>
              <a:gd name="T33" fmla="*/ 2147483647 h 4763"/>
              <a:gd name="T34" fmla="*/ 2147483647 w 4306"/>
              <a:gd name="T35" fmla="*/ 2147483647 h 4763"/>
              <a:gd name="T36" fmla="*/ 2147483647 w 4306"/>
              <a:gd name="T37" fmla="*/ 2147483647 h 4763"/>
              <a:gd name="T38" fmla="*/ 2147483647 w 4306"/>
              <a:gd name="T39" fmla="*/ 2147483647 h 4763"/>
              <a:gd name="T40" fmla="*/ 2147483647 w 4306"/>
              <a:gd name="T41" fmla="*/ 2147483647 h 4763"/>
              <a:gd name="T42" fmla="*/ 2147483647 w 4306"/>
              <a:gd name="T43" fmla="*/ 2147483647 h 4763"/>
              <a:gd name="T44" fmla="*/ 2147483647 w 4306"/>
              <a:gd name="T45" fmla="*/ 2147483647 h 4763"/>
              <a:gd name="T46" fmla="*/ 2147483647 w 4306"/>
              <a:gd name="T47" fmla="*/ 2147483647 h 4763"/>
              <a:gd name="T48" fmla="*/ 2147483647 w 4306"/>
              <a:gd name="T49" fmla="*/ 2147483647 h 4763"/>
              <a:gd name="T50" fmla="*/ 2147483647 w 4306"/>
              <a:gd name="T51" fmla="*/ 2147483647 h 4763"/>
              <a:gd name="T52" fmla="*/ 2147483647 w 4306"/>
              <a:gd name="T53" fmla="*/ 2147483647 h 4763"/>
              <a:gd name="T54" fmla="*/ 2147483647 w 4306"/>
              <a:gd name="T55" fmla="*/ 2147483647 h 4763"/>
              <a:gd name="T56" fmla="*/ 2147483647 w 4306"/>
              <a:gd name="T57" fmla="*/ 2147483647 h 4763"/>
              <a:gd name="T58" fmla="*/ 2147483647 w 4306"/>
              <a:gd name="T59" fmla="*/ 2147483647 h 4763"/>
              <a:gd name="T60" fmla="*/ 2147483647 w 4306"/>
              <a:gd name="T61" fmla="*/ 2147483647 h 4763"/>
              <a:gd name="T62" fmla="*/ 2147483647 w 4306"/>
              <a:gd name="T63" fmla="*/ 2147483647 h 4763"/>
              <a:gd name="T64" fmla="*/ 2147483647 w 4306"/>
              <a:gd name="T65" fmla="*/ 2147483647 h 4763"/>
              <a:gd name="T66" fmla="*/ 2147483647 w 4306"/>
              <a:gd name="T67" fmla="*/ 2147483647 h 4763"/>
              <a:gd name="T68" fmla="*/ 2147483647 w 4306"/>
              <a:gd name="T69" fmla="*/ 2147483647 h 4763"/>
              <a:gd name="T70" fmla="*/ 2147483647 w 4306"/>
              <a:gd name="T71" fmla="*/ 2147483647 h 4763"/>
              <a:gd name="T72" fmla="*/ 2147483647 w 4306"/>
              <a:gd name="T73" fmla="*/ 2147483647 h 4763"/>
              <a:gd name="T74" fmla="*/ 2147483647 w 4306"/>
              <a:gd name="T75" fmla="*/ 2147483647 h 4763"/>
              <a:gd name="T76" fmla="*/ 2147483647 w 4306"/>
              <a:gd name="T77" fmla="*/ 2147483647 h 4763"/>
              <a:gd name="T78" fmla="*/ 2147483647 w 4306"/>
              <a:gd name="T79" fmla="*/ 2147483647 h 4763"/>
              <a:gd name="T80" fmla="*/ 2147483647 w 4306"/>
              <a:gd name="T81" fmla="*/ 2147483647 h 4763"/>
              <a:gd name="T82" fmla="*/ 2147483647 w 4306"/>
              <a:gd name="T83" fmla="*/ 2147483647 h 4763"/>
              <a:gd name="T84" fmla="*/ 2147483647 w 4306"/>
              <a:gd name="T85" fmla="*/ 2147483647 h 4763"/>
              <a:gd name="T86" fmla="*/ 2147483647 w 4306"/>
              <a:gd name="T87" fmla="*/ 2147483647 h 4763"/>
              <a:gd name="T88" fmla="*/ 2147483647 w 4306"/>
              <a:gd name="T89" fmla="*/ 2147483647 h 4763"/>
              <a:gd name="T90" fmla="*/ 2147483647 w 4306"/>
              <a:gd name="T91" fmla="*/ 2147483647 h 4763"/>
              <a:gd name="T92" fmla="*/ 2147483647 w 4306"/>
              <a:gd name="T93" fmla="*/ 2147483647 h 4763"/>
              <a:gd name="T94" fmla="*/ 2147483647 w 4306"/>
              <a:gd name="T95" fmla="*/ 0 h 4763"/>
              <a:gd name="T96" fmla="*/ 2147483647 w 4306"/>
              <a:gd name="T97" fmla="*/ 2147483647 h 4763"/>
              <a:gd name="T98" fmla="*/ 2147483647 w 4306"/>
              <a:gd name="T99" fmla="*/ 2147483647 h 4763"/>
              <a:gd name="T100" fmla="*/ 2147483647 w 4306"/>
              <a:gd name="T101" fmla="*/ 2147483647 h 4763"/>
              <a:gd name="T102" fmla="*/ 2147483647 w 4306"/>
              <a:gd name="T103" fmla="*/ 2147483647 h 4763"/>
              <a:gd name="T104" fmla="*/ 2147483647 w 4306"/>
              <a:gd name="T105" fmla="*/ 2147483647 h 4763"/>
              <a:gd name="T106" fmla="*/ 2147483647 w 4306"/>
              <a:gd name="T107" fmla="*/ 2147483647 h 4763"/>
              <a:gd name="T108" fmla="*/ 2147483647 w 4306"/>
              <a:gd name="T109" fmla="*/ 2147483647 h 4763"/>
              <a:gd name="T110" fmla="*/ 2147483647 w 4306"/>
              <a:gd name="T111" fmla="*/ 2147483647 h 4763"/>
              <a:gd name="T112" fmla="*/ 2147483647 w 4306"/>
              <a:gd name="T113" fmla="*/ 2147483647 h 4763"/>
              <a:gd name="T114" fmla="*/ 2147483647 w 4306"/>
              <a:gd name="T115" fmla="*/ 2147483647 h 4763"/>
              <a:gd name="T116" fmla="*/ 2147483647 w 4306"/>
              <a:gd name="T117" fmla="*/ 2147483647 h 4763"/>
              <a:gd name="T118" fmla="*/ 2147483647 w 4306"/>
              <a:gd name="T119" fmla="*/ 2147483647 h 4763"/>
              <a:gd name="T120" fmla="*/ 2147483647 w 4306"/>
              <a:gd name="T121" fmla="*/ 2147483647 h 4763"/>
              <a:gd name="T122" fmla="*/ 2147483647 w 4306"/>
              <a:gd name="T123" fmla="*/ 2147483647 h 4763"/>
              <a:gd name="T124" fmla="*/ 2147483647 w 430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06"/>
              <a:gd name="T190" fmla="*/ 0 h 4763"/>
              <a:gd name="T191" fmla="*/ 4306 w 430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06" h="4763">
                <a:moveTo>
                  <a:pt x="2440" y="3905"/>
                </a:moveTo>
                <a:lnTo>
                  <a:pt x="2440" y="3905"/>
                </a:lnTo>
                <a:lnTo>
                  <a:pt x="2440" y="3895"/>
                </a:lnTo>
                <a:lnTo>
                  <a:pt x="2442" y="3885"/>
                </a:lnTo>
                <a:lnTo>
                  <a:pt x="2445" y="3877"/>
                </a:lnTo>
                <a:lnTo>
                  <a:pt x="2447" y="3868"/>
                </a:lnTo>
                <a:lnTo>
                  <a:pt x="2452" y="3860"/>
                </a:lnTo>
                <a:lnTo>
                  <a:pt x="2456" y="3852"/>
                </a:lnTo>
                <a:lnTo>
                  <a:pt x="2461" y="3845"/>
                </a:lnTo>
                <a:lnTo>
                  <a:pt x="2467" y="3838"/>
                </a:lnTo>
                <a:lnTo>
                  <a:pt x="2474" y="3832"/>
                </a:lnTo>
                <a:lnTo>
                  <a:pt x="2481" y="3827"/>
                </a:lnTo>
                <a:lnTo>
                  <a:pt x="2489" y="3822"/>
                </a:lnTo>
                <a:lnTo>
                  <a:pt x="2498" y="3818"/>
                </a:lnTo>
                <a:lnTo>
                  <a:pt x="2506" y="3815"/>
                </a:lnTo>
                <a:lnTo>
                  <a:pt x="2514" y="3813"/>
                </a:lnTo>
                <a:lnTo>
                  <a:pt x="2524" y="3811"/>
                </a:lnTo>
                <a:lnTo>
                  <a:pt x="2534" y="3811"/>
                </a:lnTo>
                <a:lnTo>
                  <a:pt x="2544" y="3811"/>
                </a:lnTo>
                <a:lnTo>
                  <a:pt x="2552" y="3813"/>
                </a:lnTo>
                <a:lnTo>
                  <a:pt x="2562" y="3815"/>
                </a:lnTo>
                <a:lnTo>
                  <a:pt x="2570" y="3818"/>
                </a:lnTo>
                <a:lnTo>
                  <a:pt x="2579" y="3822"/>
                </a:lnTo>
                <a:lnTo>
                  <a:pt x="2586" y="3827"/>
                </a:lnTo>
                <a:lnTo>
                  <a:pt x="2594" y="3832"/>
                </a:lnTo>
                <a:lnTo>
                  <a:pt x="2600" y="3838"/>
                </a:lnTo>
                <a:lnTo>
                  <a:pt x="2606" y="3845"/>
                </a:lnTo>
                <a:lnTo>
                  <a:pt x="2612" y="3852"/>
                </a:lnTo>
                <a:lnTo>
                  <a:pt x="2616" y="3860"/>
                </a:lnTo>
                <a:lnTo>
                  <a:pt x="2620" y="3868"/>
                </a:lnTo>
                <a:lnTo>
                  <a:pt x="2623" y="3877"/>
                </a:lnTo>
                <a:lnTo>
                  <a:pt x="2626" y="3885"/>
                </a:lnTo>
                <a:lnTo>
                  <a:pt x="2627" y="3895"/>
                </a:lnTo>
                <a:lnTo>
                  <a:pt x="2627" y="3905"/>
                </a:lnTo>
                <a:lnTo>
                  <a:pt x="2627" y="3915"/>
                </a:lnTo>
                <a:lnTo>
                  <a:pt x="2626" y="3923"/>
                </a:lnTo>
                <a:lnTo>
                  <a:pt x="2623" y="3933"/>
                </a:lnTo>
                <a:lnTo>
                  <a:pt x="2620" y="3941"/>
                </a:lnTo>
                <a:lnTo>
                  <a:pt x="2616" y="3949"/>
                </a:lnTo>
                <a:lnTo>
                  <a:pt x="2612" y="3956"/>
                </a:lnTo>
                <a:lnTo>
                  <a:pt x="2606" y="3965"/>
                </a:lnTo>
                <a:lnTo>
                  <a:pt x="2600" y="3970"/>
                </a:lnTo>
                <a:lnTo>
                  <a:pt x="2594" y="3977"/>
                </a:lnTo>
                <a:lnTo>
                  <a:pt x="2586" y="3983"/>
                </a:lnTo>
                <a:lnTo>
                  <a:pt x="2579" y="3987"/>
                </a:lnTo>
                <a:lnTo>
                  <a:pt x="2570" y="3991"/>
                </a:lnTo>
                <a:lnTo>
                  <a:pt x="2562" y="3994"/>
                </a:lnTo>
                <a:lnTo>
                  <a:pt x="2552" y="3997"/>
                </a:lnTo>
                <a:lnTo>
                  <a:pt x="2544" y="3998"/>
                </a:lnTo>
                <a:lnTo>
                  <a:pt x="2534" y="3998"/>
                </a:lnTo>
                <a:lnTo>
                  <a:pt x="2524" y="3998"/>
                </a:lnTo>
                <a:lnTo>
                  <a:pt x="2514" y="3997"/>
                </a:lnTo>
                <a:lnTo>
                  <a:pt x="2506" y="3994"/>
                </a:lnTo>
                <a:lnTo>
                  <a:pt x="2498" y="3991"/>
                </a:lnTo>
                <a:lnTo>
                  <a:pt x="2489" y="3987"/>
                </a:lnTo>
                <a:lnTo>
                  <a:pt x="2481" y="3983"/>
                </a:lnTo>
                <a:lnTo>
                  <a:pt x="2474" y="3977"/>
                </a:lnTo>
                <a:lnTo>
                  <a:pt x="2467" y="3970"/>
                </a:lnTo>
                <a:lnTo>
                  <a:pt x="2461" y="3965"/>
                </a:lnTo>
                <a:lnTo>
                  <a:pt x="2456" y="3956"/>
                </a:lnTo>
                <a:lnTo>
                  <a:pt x="2452" y="3949"/>
                </a:lnTo>
                <a:lnTo>
                  <a:pt x="2447" y="3941"/>
                </a:lnTo>
                <a:lnTo>
                  <a:pt x="2445" y="3933"/>
                </a:lnTo>
                <a:lnTo>
                  <a:pt x="2442" y="3923"/>
                </a:lnTo>
                <a:lnTo>
                  <a:pt x="2440" y="3915"/>
                </a:lnTo>
                <a:lnTo>
                  <a:pt x="2440" y="3905"/>
                </a:lnTo>
                <a:close/>
                <a:moveTo>
                  <a:pt x="2136" y="3905"/>
                </a:moveTo>
                <a:lnTo>
                  <a:pt x="2136" y="3905"/>
                </a:lnTo>
                <a:lnTo>
                  <a:pt x="2136" y="3895"/>
                </a:lnTo>
                <a:lnTo>
                  <a:pt x="2138" y="3885"/>
                </a:lnTo>
                <a:lnTo>
                  <a:pt x="2140" y="3877"/>
                </a:lnTo>
                <a:lnTo>
                  <a:pt x="2143" y="3868"/>
                </a:lnTo>
                <a:lnTo>
                  <a:pt x="2147" y="3860"/>
                </a:lnTo>
                <a:lnTo>
                  <a:pt x="2153" y="3852"/>
                </a:lnTo>
                <a:lnTo>
                  <a:pt x="2157" y="3845"/>
                </a:lnTo>
                <a:lnTo>
                  <a:pt x="2164" y="3838"/>
                </a:lnTo>
                <a:lnTo>
                  <a:pt x="2170" y="3832"/>
                </a:lnTo>
                <a:lnTo>
                  <a:pt x="2178" y="3827"/>
                </a:lnTo>
                <a:lnTo>
                  <a:pt x="2185" y="3822"/>
                </a:lnTo>
                <a:lnTo>
                  <a:pt x="2193" y="3818"/>
                </a:lnTo>
                <a:lnTo>
                  <a:pt x="2202" y="3815"/>
                </a:lnTo>
                <a:lnTo>
                  <a:pt x="2212" y="3813"/>
                </a:lnTo>
                <a:lnTo>
                  <a:pt x="2220" y="3811"/>
                </a:lnTo>
                <a:lnTo>
                  <a:pt x="2230" y="3811"/>
                </a:lnTo>
                <a:lnTo>
                  <a:pt x="2240" y="3811"/>
                </a:lnTo>
                <a:lnTo>
                  <a:pt x="2249" y="3813"/>
                </a:lnTo>
                <a:lnTo>
                  <a:pt x="2258" y="3815"/>
                </a:lnTo>
                <a:lnTo>
                  <a:pt x="2266" y="3818"/>
                </a:lnTo>
                <a:lnTo>
                  <a:pt x="2274" y="3822"/>
                </a:lnTo>
                <a:lnTo>
                  <a:pt x="2283" y="3827"/>
                </a:lnTo>
                <a:lnTo>
                  <a:pt x="2290" y="3832"/>
                </a:lnTo>
                <a:lnTo>
                  <a:pt x="2297" y="3838"/>
                </a:lnTo>
                <a:lnTo>
                  <a:pt x="2302" y="3845"/>
                </a:lnTo>
                <a:lnTo>
                  <a:pt x="2308" y="3852"/>
                </a:lnTo>
                <a:lnTo>
                  <a:pt x="2312" y="3860"/>
                </a:lnTo>
                <a:lnTo>
                  <a:pt x="2316" y="3868"/>
                </a:lnTo>
                <a:lnTo>
                  <a:pt x="2319" y="3877"/>
                </a:lnTo>
                <a:lnTo>
                  <a:pt x="2322" y="3885"/>
                </a:lnTo>
                <a:lnTo>
                  <a:pt x="2323" y="3895"/>
                </a:lnTo>
                <a:lnTo>
                  <a:pt x="2323" y="3905"/>
                </a:lnTo>
                <a:lnTo>
                  <a:pt x="2323" y="3915"/>
                </a:lnTo>
                <a:lnTo>
                  <a:pt x="2322" y="3923"/>
                </a:lnTo>
                <a:lnTo>
                  <a:pt x="2319" y="3933"/>
                </a:lnTo>
                <a:lnTo>
                  <a:pt x="2316" y="3941"/>
                </a:lnTo>
                <a:lnTo>
                  <a:pt x="2312" y="3949"/>
                </a:lnTo>
                <a:lnTo>
                  <a:pt x="2308" y="3956"/>
                </a:lnTo>
                <a:lnTo>
                  <a:pt x="2302" y="3965"/>
                </a:lnTo>
                <a:lnTo>
                  <a:pt x="2297" y="3970"/>
                </a:lnTo>
                <a:lnTo>
                  <a:pt x="2290" y="3977"/>
                </a:lnTo>
                <a:lnTo>
                  <a:pt x="2283" y="3983"/>
                </a:lnTo>
                <a:lnTo>
                  <a:pt x="2274" y="3987"/>
                </a:lnTo>
                <a:lnTo>
                  <a:pt x="2266" y="3991"/>
                </a:lnTo>
                <a:lnTo>
                  <a:pt x="2258" y="3994"/>
                </a:lnTo>
                <a:lnTo>
                  <a:pt x="2249" y="3997"/>
                </a:lnTo>
                <a:lnTo>
                  <a:pt x="2240" y="3998"/>
                </a:lnTo>
                <a:lnTo>
                  <a:pt x="2230" y="3998"/>
                </a:lnTo>
                <a:lnTo>
                  <a:pt x="2220" y="3998"/>
                </a:lnTo>
                <a:lnTo>
                  <a:pt x="2212" y="3997"/>
                </a:lnTo>
                <a:lnTo>
                  <a:pt x="2202" y="3994"/>
                </a:lnTo>
                <a:lnTo>
                  <a:pt x="2193" y="3991"/>
                </a:lnTo>
                <a:lnTo>
                  <a:pt x="2185" y="3987"/>
                </a:lnTo>
                <a:lnTo>
                  <a:pt x="2178" y="3983"/>
                </a:lnTo>
                <a:lnTo>
                  <a:pt x="2170" y="3977"/>
                </a:lnTo>
                <a:lnTo>
                  <a:pt x="2164" y="3970"/>
                </a:lnTo>
                <a:lnTo>
                  <a:pt x="2157" y="3965"/>
                </a:lnTo>
                <a:lnTo>
                  <a:pt x="2153" y="3956"/>
                </a:lnTo>
                <a:lnTo>
                  <a:pt x="2147" y="3949"/>
                </a:lnTo>
                <a:lnTo>
                  <a:pt x="2143" y="3941"/>
                </a:lnTo>
                <a:lnTo>
                  <a:pt x="2140" y="3933"/>
                </a:lnTo>
                <a:lnTo>
                  <a:pt x="2138" y="3923"/>
                </a:lnTo>
                <a:lnTo>
                  <a:pt x="2136" y="3915"/>
                </a:lnTo>
                <a:lnTo>
                  <a:pt x="2136" y="3905"/>
                </a:lnTo>
                <a:close/>
                <a:moveTo>
                  <a:pt x="1832" y="3905"/>
                </a:moveTo>
                <a:lnTo>
                  <a:pt x="1832" y="3905"/>
                </a:lnTo>
                <a:lnTo>
                  <a:pt x="1833" y="3895"/>
                </a:lnTo>
                <a:lnTo>
                  <a:pt x="1835" y="3885"/>
                </a:lnTo>
                <a:lnTo>
                  <a:pt x="1836" y="3877"/>
                </a:lnTo>
                <a:lnTo>
                  <a:pt x="1840" y="3868"/>
                </a:lnTo>
                <a:lnTo>
                  <a:pt x="1843" y="3860"/>
                </a:lnTo>
                <a:lnTo>
                  <a:pt x="1849" y="3852"/>
                </a:lnTo>
                <a:lnTo>
                  <a:pt x="1854" y="3845"/>
                </a:lnTo>
                <a:lnTo>
                  <a:pt x="1860" y="3838"/>
                </a:lnTo>
                <a:lnTo>
                  <a:pt x="1867" y="3832"/>
                </a:lnTo>
                <a:lnTo>
                  <a:pt x="1874" y="3827"/>
                </a:lnTo>
                <a:lnTo>
                  <a:pt x="1881" y="3822"/>
                </a:lnTo>
                <a:lnTo>
                  <a:pt x="1889" y="3818"/>
                </a:lnTo>
                <a:lnTo>
                  <a:pt x="1898" y="3815"/>
                </a:lnTo>
                <a:lnTo>
                  <a:pt x="1907" y="3813"/>
                </a:lnTo>
                <a:lnTo>
                  <a:pt x="1917" y="3811"/>
                </a:lnTo>
                <a:lnTo>
                  <a:pt x="1926" y="3811"/>
                </a:lnTo>
                <a:lnTo>
                  <a:pt x="1935" y="3811"/>
                </a:lnTo>
                <a:lnTo>
                  <a:pt x="1945" y="3813"/>
                </a:lnTo>
                <a:lnTo>
                  <a:pt x="1953" y="3815"/>
                </a:lnTo>
                <a:lnTo>
                  <a:pt x="1963" y="3818"/>
                </a:lnTo>
                <a:lnTo>
                  <a:pt x="1970" y="3822"/>
                </a:lnTo>
                <a:lnTo>
                  <a:pt x="1979" y="3827"/>
                </a:lnTo>
                <a:lnTo>
                  <a:pt x="1986" y="3832"/>
                </a:lnTo>
                <a:lnTo>
                  <a:pt x="1993" y="3838"/>
                </a:lnTo>
                <a:lnTo>
                  <a:pt x="1998" y="3845"/>
                </a:lnTo>
                <a:lnTo>
                  <a:pt x="2004" y="3852"/>
                </a:lnTo>
                <a:lnTo>
                  <a:pt x="2008" y="3860"/>
                </a:lnTo>
                <a:lnTo>
                  <a:pt x="2012" y="3868"/>
                </a:lnTo>
                <a:lnTo>
                  <a:pt x="2016" y="3877"/>
                </a:lnTo>
                <a:lnTo>
                  <a:pt x="2018" y="3885"/>
                </a:lnTo>
                <a:lnTo>
                  <a:pt x="2019" y="3895"/>
                </a:lnTo>
                <a:lnTo>
                  <a:pt x="2020" y="3905"/>
                </a:lnTo>
                <a:lnTo>
                  <a:pt x="2019" y="3915"/>
                </a:lnTo>
                <a:lnTo>
                  <a:pt x="2018" y="3923"/>
                </a:lnTo>
                <a:lnTo>
                  <a:pt x="2016" y="3933"/>
                </a:lnTo>
                <a:lnTo>
                  <a:pt x="2012" y="3941"/>
                </a:lnTo>
                <a:lnTo>
                  <a:pt x="2008" y="3949"/>
                </a:lnTo>
                <a:lnTo>
                  <a:pt x="2004" y="3956"/>
                </a:lnTo>
                <a:lnTo>
                  <a:pt x="1998" y="3965"/>
                </a:lnTo>
                <a:lnTo>
                  <a:pt x="1993" y="3970"/>
                </a:lnTo>
                <a:lnTo>
                  <a:pt x="1986" y="3977"/>
                </a:lnTo>
                <a:lnTo>
                  <a:pt x="1979" y="3983"/>
                </a:lnTo>
                <a:lnTo>
                  <a:pt x="1970" y="3987"/>
                </a:lnTo>
                <a:lnTo>
                  <a:pt x="1963" y="3991"/>
                </a:lnTo>
                <a:lnTo>
                  <a:pt x="1953" y="3994"/>
                </a:lnTo>
                <a:lnTo>
                  <a:pt x="1945" y="3997"/>
                </a:lnTo>
                <a:lnTo>
                  <a:pt x="1935" y="3998"/>
                </a:lnTo>
                <a:lnTo>
                  <a:pt x="1926" y="3998"/>
                </a:lnTo>
                <a:lnTo>
                  <a:pt x="1917" y="3998"/>
                </a:lnTo>
                <a:lnTo>
                  <a:pt x="1907" y="3997"/>
                </a:lnTo>
                <a:lnTo>
                  <a:pt x="1898" y="3994"/>
                </a:lnTo>
                <a:lnTo>
                  <a:pt x="1889" y="3991"/>
                </a:lnTo>
                <a:lnTo>
                  <a:pt x="1881" y="3987"/>
                </a:lnTo>
                <a:lnTo>
                  <a:pt x="1874" y="3983"/>
                </a:lnTo>
                <a:lnTo>
                  <a:pt x="1867" y="3977"/>
                </a:lnTo>
                <a:lnTo>
                  <a:pt x="1860" y="3970"/>
                </a:lnTo>
                <a:lnTo>
                  <a:pt x="1854" y="3965"/>
                </a:lnTo>
                <a:lnTo>
                  <a:pt x="1849" y="3956"/>
                </a:lnTo>
                <a:lnTo>
                  <a:pt x="1843" y="3949"/>
                </a:lnTo>
                <a:lnTo>
                  <a:pt x="1840" y="3941"/>
                </a:lnTo>
                <a:lnTo>
                  <a:pt x="1836" y="3933"/>
                </a:lnTo>
                <a:lnTo>
                  <a:pt x="1835" y="3923"/>
                </a:lnTo>
                <a:lnTo>
                  <a:pt x="1833" y="3915"/>
                </a:lnTo>
                <a:lnTo>
                  <a:pt x="1832" y="3905"/>
                </a:lnTo>
                <a:close/>
                <a:moveTo>
                  <a:pt x="1529" y="3905"/>
                </a:moveTo>
                <a:lnTo>
                  <a:pt x="1529" y="3905"/>
                </a:lnTo>
                <a:lnTo>
                  <a:pt x="1529" y="3895"/>
                </a:lnTo>
                <a:lnTo>
                  <a:pt x="1531" y="3885"/>
                </a:lnTo>
                <a:lnTo>
                  <a:pt x="1533" y="3877"/>
                </a:lnTo>
                <a:lnTo>
                  <a:pt x="1536" y="3868"/>
                </a:lnTo>
                <a:lnTo>
                  <a:pt x="1540" y="3860"/>
                </a:lnTo>
                <a:lnTo>
                  <a:pt x="1545" y="3852"/>
                </a:lnTo>
                <a:lnTo>
                  <a:pt x="1550" y="3845"/>
                </a:lnTo>
                <a:lnTo>
                  <a:pt x="1556" y="3838"/>
                </a:lnTo>
                <a:lnTo>
                  <a:pt x="1563" y="3832"/>
                </a:lnTo>
                <a:lnTo>
                  <a:pt x="1570" y="3827"/>
                </a:lnTo>
                <a:lnTo>
                  <a:pt x="1578" y="3822"/>
                </a:lnTo>
                <a:lnTo>
                  <a:pt x="1586" y="3818"/>
                </a:lnTo>
                <a:lnTo>
                  <a:pt x="1595" y="3815"/>
                </a:lnTo>
                <a:lnTo>
                  <a:pt x="1603" y="3813"/>
                </a:lnTo>
                <a:lnTo>
                  <a:pt x="1613" y="3811"/>
                </a:lnTo>
                <a:lnTo>
                  <a:pt x="1623" y="3811"/>
                </a:lnTo>
                <a:lnTo>
                  <a:pt x="1633" y="3811"/>
                </a:lnTo>
                <a:lnTo>
                  <a:pt x="1641" y="3813"/>
                </a:lnTo>
                <a:lnTo>
                  <a:pt x="1651" y="3815"/>
                </a:lnTo>
                <a:lnTo>
                  <a:pt x="1659" y="3818"/>
                </a:lnTo>
                <a:lnTo>
                  <a:pt x="1667" y="3822"/>
                </a:lnTo>
                <a:lnTo>
                  <a:pt x="1674" y="3827"/>
                </a:lnTo>
                <a:lnTo>
                  <a:pt x="1681" y="3832"/>
                </a:lnTo>
                <a:lnTo>
                  <a:pt x="1688" y="3838"/>
                </a:lnTo>
                <a:lnTo>
                  <a:pt x="1694" y="3845"/>
                </a:lnTo>
                <a:lnTo>
                  <a:pt x="1700" y="3852"/>
                </a:lnTo>
                <a:lnTo>
                  <a:pt x="1705" y="3860"/>
                </a:lnTo>
                <a:lnTo>
                  <a:pt x="1709" y="3868"/>
                </a:lnTo>
                <a:lnTo>
                  <a:pt x="1712" y="3877"/>
                </a:lnTo>
                <a:lnTo>
                  <a:pt x="1713" y="3885"/>
                </a:lnTo>
                <a:lnTo>
                  <a:pt x="1715" y="3895"/>
                </a:lnTo>
                <a:lnTo>
                  <a:pt x="1716" y="3905"/>
                </a:lnTo>
                <a:lnTo>
                  <a:pt x="1715" y="3915"/>
                </a:lnTo>
                <a:lnTo>
                  <a:pt x="1713" y="3923"/>
                </a:lnTo>
                <a:lnTo>
                  <a:pt x="1712" y="3933"/>
                </a:lnTo>
                <a:lnTo>
                  <a:pt x="1709" y="3941"/>
                </a:lnTo>
                <a:lnTo>
                  <a:pt x="1705" y="3949"/>
                </a:lnTo>
                <a:lnTo>
                  <a:pt x="1700" y="3956"/>
                </a:lnTo>
                <a:lnTo>
                  <a:pt x="1694" y="3965"/>
                </a:lnTo>
                <a:lnTo>
                  <a:pt x="1688" y="3970"/>
                </a:lnTo>
                <a:lnTo>
                  <a:pt x="1681" y="3977"/>
                </a:lnTo>
                <a:lnTo>
                  <a:pt x="1674" y="3983"/>
                </a:lnTo>
                <a:lnTo>
                  <a:pt x="1667" y="3987"/>
                </a:lnTo>
                <a:lnTo>
                  <a:pt x="1659" y="3991"/>
                </a:lnTo>
                <a:lnTo>
                  <a:pt x="1651" y="3994"/>
                </a:lnTo>
                <a:lnTo>
                  <a:pt x="1641" y="3997"/>
                </a:lnTo>
                <a:lnTo>
                  <a:pt x="1633" y="3998"/>
                </a:lnTo>
                <a:lnTo>
                  <a:pt x="1623" y="3998"/>
                </a:lnTo>
                <a:lnTo>
                  <a:pt x="1613" y="3998"/>
                </a:lnTo>
                <a:lnTo>
                  <a:pt x="1603" y="3997"/>
                </a:lnTo>
                <a:lnTo>
                  <a:pt x="1595" y="3994"/>
                </a:lnTo>
                <a:lnTo>
                  <a:pt x="1586" y="3991"/>
                </a:lnTo>
                <a:lnTo>
                  <a:pt x="1578" y="3987"/>
                </a:lnTo>
                <a:lnTo>
                  <a:pt x="1570" y="3983"/>
                </a:lnTo>
                <a:lnTo>
                  <a:pt x="1563" y="3977"/>
                </a:lnTo>
                <a:lnTo>
                  <a:pt x="1556" y="3970"/>
                </a:lnTo>
                <a:lnTo>
                  <a:pt x="1550" y="3965"/>
                </a:lnTo>
                <a:lnTo>
                  <a:pt x="1545" y="3956"/>
                </a:lnTo>
                <a:lnTo>
                  <a:pt x="1540" y="3949"/>
                </a:lnTo>
                <a:lnTo>
                  <a:pt x="1536" y="3941"/>
                </a:lnTo>
                <a:lnTo>
                  <a:pt x="1533" y="3933"/>
                </a:lnTo>
                <a:lnTo>
                  <a:pt x="1531" y="3923"/>
                </a:lnTo>
                <a:lnTo>
                  <a:pt x="1529" y="3915"/>
                </a:lnTo>
                <a:lnTo>
                  <a:pt x="1529" y="3905"/>
                </a:lnTo>
                <a:close/>
                <a:moveTo>
                  <a:pt x="1529" y="797"/>
                </a:moveTo>
                <a:lnTo>
                  <a:pt x="1529" y="797"/>
                </a:lnTo>
                <a:lnTo>
                  <a:pt x="1529" y="787"/>
                </a:lnTo>
                <a:lnTo>
                  <a:pt x="1531" y="777"/>
                </a:lnTo>
                <a:lnTo>
                  <a:pt x="1533" y="769"/>
                </a:lnTo>
                <a:lnTo>
                  <a:pt x="1536" y="761"/>
                </a:lnTo>
                <a:lnTo>
                  <a:pt x="1540" y="752"/>
                </a:lnTo>
                <a:lnTo>
                  <a:pt x="1545" y="744"/>
                </a:lnTo>
                <a:lnTo>
                  <a:pt x="1550" y="737"/>
                </a:lnTo>
                <a:lnTo>
                  <a:pt x="1556" y="730"/>
                </a:lnTo>
                <a:lnTo>
                  <a:pt x="1563" y="724"/>
                </a:lnTo>
                <a:lnTo>
                  <a:pt x="1570" y="719"/>
                </a:lnTo>
                <a:lnTo>
                  <a:pt x="1578" y="715"/>
                </a:lnTo>
                <a:lnTo>
                  <a:pt x="1586" y="710"/>
                </a:lnTo>
                <a:lnTo>
                  <a:pt x="1595" y="708"/>
                </a:lnTo>
                <a:lnTo>
                  <a:pt x="1603" y="705"/>
                </a:lnTo>
                <a:lnTo>
                  <a:pt x="1613" y="703"/>
                </a:lnTo>
                <a:lnTo>
                  <a:pt x="1623" y="703"/>
                </a:lnTo>
                <a:lnTo>
                  <a:pt x="1633" y="703"/>
                </a:lnTo>
                <a:lnTo>
                  <a:pt x="1641" y="705"/>
                </a:lnTo>
                <a:lnTo>
                  <a:pt x="1651" y="708"/>
                </a:lnTo>
                <a:lnTo>
                  <a:pt x="1659" y="710"/>
                </a:lnTo>
                <a:lnTo>
                  <a:pt x="1667" y="715"/>
                </a:lnTo>
                <a:lnTo>
                  <a:pt x="1674" y="719"/>
                </a:lnTo>
                <a:lnTo>
                  <a:pt x="1681" y="724"/>
                </a:lnTo>
                <a:lnTo>
                  <a:pt x="1688" y="730"/>
                </a:lnTo>
                <a:lnTo>
                  <a:pt x="1694" y="737"/>
                </a:lnTo>
                <a:lnTo>
                  <a:pt x="1700" y="744"/>
                </a:lnTo>
                <a:lnTo>
                  <a:pt x="1705" y="752"/>
                </a:lnTo>
                <a:lnTo>
                  <a:pt x="1709" y="761"/>
                </a:lnTo>
                <a:lnTo>
                  <a:pt x="1712" y="769"/>
                </a:lnTo>
                <a:lnTo>
                  <a:pt x="1713" y="777"/>
                </a:lnTo>
                <a:lnTo>
                  <a:pt x="1715" y="787"/>
                </a:lnTo>
                <a:lnTo>
                  <a:pt x="1716" y="797"/>
                </a:lnTo>
                <a:lnTo>
                  <a:pt x="1715" y="807"/>
                </a:lnTo>
                <a:lnTo>
                  <a:pt x="1713" y="815"/>
                </a:lnTo>
                <a:lnTo>
                  <a:pt x="1712" y="825"/>
                </a:lnTo>
                <a:lnTo>
                  <a:pt x="1709" y="833"/>
                </a:lnTo>
                <a:lnTo>
                  <a:pt x="1705" y="842"/>
                </a:lnTo>
                <a:lnTo>
                  <a:pt x="1700" y="848"/>
                </a:lnTo>
                <a:lnTo>
                  <a:pt x="1694" y="855"/>
                </a:lnTo>
                <a:lnTo>
                  <a:pt x="1688" y="862"/>
                </a:lnTo>
                <a:lnTo>
                  <a:pt x="1681" y="869"/>
                </a:lnTo>
                <a:lnTo>
                  <a:pt x="1674" y="874"/>
                </a:lnTo>
                <a:lnTo>
                  <a:pt x="1667" y="879"/>
                </a:lnTo>
                <a:lnTo>
                  <a:pt x="1659" y="883"/>
                </a:lnTo>
                <a:lnTo>
                  <a:pt x="1651" y="886"/>
                </a:lnTo>
                <a:lnTo>
                  <a:pt x="1641" y="888"/>
                </a:lnTo>
                <a:lnTo>
                  <a:pt x="1633" y="890"/>
                </a:lnTo>
                <a:lnTo>
                  <a:pt x="1623" y="890"/>
                </a:lnTo>
                <a:lnTo>
                  <a:pt x="1613" y="890"/>
                </a:lnTo>
                <a:lnTo>
                  <a:pt x="1603" y="888"/>
                </a:lnTo>
                <a:lnTo>
                  <a:pt x="1595" y="886"/>
                </a:lnTo>
                <a:lnTo>
                  <a:pt x="1586" y="883"/>
                </a:lnTo>
                <a:lnTo>
                  <a:pt x="1578" y="879"/>
                </a:lnTo>
                <a:lnTo>
                  <a:pt x="1570" y="874"/>
                </a:lnTo>
                <a:lnTo>
                  <a:pt x="1563" y="869"/>
                </a:lnTo>
                <a:lnTo>
                  <a:pt x="1556" y="862"/>
                </a:lnTo>
                <a:lnTo>
                  <a:pt x="1550" y="855"/>
                </a:lnTo>
                <a:lnTo>
                  <a:pt x="1545" y="848"/>
                </a:lnTo>
                <a:lnTo>
                  <a:pt x="1540" y="842"/>
                </a:lnTo>
                <a:lnTo>
                  <a:pt x="1536" y="833"/>
                </a:lnTo>
                <a:lnTo>
                  <a:pt x="1533" y="825"/>
                </a:lnTo>
                <a:lnTo>
                  <a:pt x="1531" y="815"/>
                </a:lnTo>
                <a:lnTo>
                  <a:pt x="1529" y="807"/>
                </a:lnTo>
                <a:lnTo>
                  <a:pt x="1529" y="797"/>
                </a:lnTo>
                <a:close/>
                <a:moveTo>
                  <a:pt x="1529" y="1107"/>
                </a:moveTo>
                <a:lnTo>
                  <a:pt x="1529" y="1107"/>
                </a:lnTo>
                <a:lnTo>
                  <a:pt x="1529" y="1097"/>
                </a:lnTo>
                <a:lnTo>
                  <a:pt x="1531" y="1087"/>
                </a:lnTo>
                <a:lnTo>
                  <a:pt x="1533" y="1079"/>
                </a:lnTo>
                <a:lnTo>
                  <a:pt x="1536" y="1070"/>
                </a:lnTo>
                <a:lnTo>
                  <a:pt x="1540" y="1062"/>
                </a:lnTo>
                <a:lnTo>
                  <a:pt x="1545" y="1054"/>
                </a:lnTo>
                <a:lnTo>
                  <a:pt x="1550" y="1047"/>
                </a:lnTo>
                <a:lnTo>
                  <a:pt x="1556" y="1040"/>
                </a:lnTo>
                <a:lnTo>
                  <a:pt x="1563" y="1034"/>
                </a:lnTo>
                <a:lnTo>
                  <a:pt x="1570" y="1029"/>
                </a:lnTo>
                <a:lnTo>
                  <a:pt x="1578" y="1024"/>
                </a:lnTo>
                <a:lnTo>
                  <a:pt x="1586" y="1020"/>
                </a:lnTo>
                <a:lnTo>
                  <a:pt x="1595" y="1017"/>
                </a:lnTo>
                <a:lnTo>
                  <a:pt x="1603" y="1015"/>
                </a:lnTo>
                <a:lnTo>
                  <a:pt x="1613" y="1013"/>
                </a:lnTo>
                <a:lnTo>
                  <a:pt x="1623" y="1013"/>
                </a:lnTo>
                <a:lnTo>
                  <a:pt x="1633" y="1013"/>
                </a:lnTo>
                <a:lnTo>
                  <a:pt x="1641" y="1015"/>
                </a:lnTo>
                <a:lnTo>
                  <a:pt x="1651" y="1017"/>
                </a:lnTo>
                <a:lnTo>
                  <a:pt x="1659" y="1020"/>
                </a:lnTo>
                <a:lnTo>
                  <a:pt x="1667" y="1024"/>
                </a:lnTo>
                <a:lnTo>
                  <a:pt x="1674" y="1029"/>
                </a:lnTo>
                <a:lnTo>
                  <a:pt x="1681" y="1034"/>
                </a:lnTo>
                <a:lnTo>
                  <a:pt x="1688" y="1040"/>
                </a:lnTo>
                <a:lnTo>
                  <a:pt x="1694" y="1047"/>
                </a:lnTo>
                <a:lnTo>
                  <a:pt x="1700" y="1054"/>
                </a:lnTo>
                <a:lnTo>
                  <a:pt x="1705" y="1062"/>
                </a:lnTo>
                <a:lnTo>
                  <a:pt x="1709" y="1070"/>
                </a:lnTo>
                <a:lnTo>
                  <a:pt x="1712" y="1079"/>
                </a:lnTo>
                <a:lnTo>
                  <a:pt x="1713" y="1087"/>
                </a:lnTo>
                <a:lnTo>
                  <a:pt x="1715" y="1097"/>
                </a:lnTo>
                <a:lnTo>
                  <a:pt x="1716" y="1107"/>
                </a:lnTo>
                <a:lnTo>
                  <a:pt x="1715" y="1116"/>
                </a:lnTo>
                <a:lnTo>
                  <a:pt x="1713" y="1125"/>
                </a:lnTo>
                <a:lnTo>
                  <a:pt x="1712" y="1135"/>
                </a:lnTo>
                <a:lnTo>
                  <a:pt x="1709" y="1143"/>
                </a:lnTo>
                <a:lnTo>
                  <a:pt x="1705" y="1151"/>
                </a:lnTo>
                <a:lnTo>
                  <a:pt x="1700" y="1158"/>
                </a:lnTo>
                <a:lnTo>
                  <a:pt x="1694" y="1167"/>
                </a:lnTo>
                <a:lnTo>
                  <a:pt x="1688" y="1172"/>
                </a:lnTo>
                <a:lnTo>
                  <a:pt x="1681" y="1179"/>
                </a:lnTo>
                <a:lnTo>
                  <a:pt x="1674" y="1185"/>
                </a:lnTo>
                <a:lnTo>
                  <a:pt x="1667" y="1189"/>
                </a:lnTo>
                <a:lnTo>
                  <a:pt x="1659" y="1193"/>
                </a:lnTo>
                <a:lnTo>
                  <a:pt x="1651" y="1196"/>
                </a:lnTo>
                <a:lnTo>
                  <a:pt x="1641" y="1199"/>
                </a:lnTo>
                <a:lnTo>
                  <a:pt x="1633" y="1200"/>
                </a:lnTo>
                <a:lnTo>
                  <a:pt x="1623" y="1200"/>
                </a:lnTo>
                <a:lnTo>
                  <a:pt x="1613" y="1200"/>
                </a:lnTo>
                <a:lnTo>
                  <a:pt x="1603" y="1199"/>
                </a:lnTo>
                <a:lnTo>
                  <a:pt x="1595" y="1196"/>
                </a:lnTo>
                <a:lnTo>
                  <a:pt x="1586" y="1193"/>
                </a:lnTo>
                <a:lnTo>
                  <a:pt x="1578" y="1189"/>
                </a:lnTo>
                <a:lnTo>
                  <a:pt x="1570" y="1185"/>
                </a:lnTo>
                <a:lnTo>
                  <a:pt x="1563" y="1179"/>
                </a:lnTo>
                <a:lnTo>
                  <a:pt x="1556" y="1172"/>
                </a:lnTo>
                <a:lnTo>
                  <a:pt x="1550" y="1167"/>
                </a:lnTo>
                <a:lnTo>
                  <a:pt x="1545" y="1158"/>
                </a:lnTo>
                <a:lnTo>
                  <a:pt x="1540" y="1151"/>
                </a:lnTo>
                <a:lnTo>
                  <a:pt x="1536" y="1143"/>
                </a:lnTo>
                <a:lnTo>
                  <a:pt x="1533" y="1135"/>
                </a:lnTo>
                <a:lnTo>
                  <a:pt x="1531" y="1125"/>
                </a:lnTo>
                <a:lnTo>
                  <a:pt x="1529" y="1116"/>
                </a:lnTo>
                <a:lnTo>
                  <a:pt x="1529" y="1107"/>
                </a:lnTo>
                <a:close/>
                <a:moveTo>
                  <a:pt x="1835" y="487"/>
                </a:moveTo>
                <a:lnTo>
                  <a:pt x="1835" y="487"/>
                </a:lnTo>
                <a:lnTo>
                  <a:pt x="1836" y="477"/>
                </a:lnTo>
                <a:lnTo>
                  <a:pt x="1838" y="468"/>
                </a:lnTo>
                <a:lnTo>
                  <a:pt x="1839" y="459"/>
                </a:lnTo>
                <a:lnTo>
                  <a:pt x="1843" y="449"/>
                </a:lnTo>
                <a:lnTo>
                  <a:pt x="1846" y="442"/>
                </a:lnTo>
                <a:lnTo>
                  <a:pt x="1852" y="434"/>
                </a:lnTo>
                <a:lnTo>
                  <a:pt x="1857" y="427"/>
                </a:lnTo>
                <a:lnTo>
                  <a:pt x="1863" y="420"/>
                </a:lnTo>
                <a:lnTo>
                  <a:pt x="1870" y="414"/>
                </a:lnTo>
                <a:lnTo>
                  <a:pt x="1877" y="409"/>
                </a:lnTo>
                <a:lnTo>
                  <a:pt x="1884" y="405"/>
                </a:lnTo>
                <a:lnTo>
                  <a:pt x="1892" y="401"/>
                </a:lnTo>
                <a:lnTo>
                  <a:pt x="1902" y="396"/>
                </a:lnTo>
                <a:lnTo>
                  <a:pt x="1910" y="395"/>
                </a:lnTo>
                <a:lnTo>
                  <a:pt x="1920" y="394"/>
                </a:lnTo>
                <a:lnTo>
                  <a:pt x="1930" y="392"/>
                </a:lnTo>
                <a:lnTo>
                  <a:pt x="1938" y="394"/>
                </a:lnTo>
                <a:lnTo>
                  <a:pt x="1948" y="395"/>
                </a:lnTo>
                <a:lnTo>
                  <a:pt x="1956" y="396"/>
                </a:lnTo>
                <a:lnTo>
                  <a:pt x="1966" y="401"/>
                </a:lnTo>
                <a:lnTo>
                  <a:pt x="1974" y="405"/>
                </a:lnTo>
                <a:lnTo>
                  <a:pt x="1981" y="409"/>
                </a:lnTo>
                <a:lnTo>
                  <a:pt x="1988" y="414"/>
                </a:lnTo>
                <a:lnTo>
                  <a:pt x="1995" y="420"/>
                </a:lnTo>
                <a:lnTo>
                  <a:pt x="2001" y="427"/>
                </a:lnTo>
                <a:lnTo>
                  <a:pt x="2006" y="434"/>
                </a:lnTo>
                <a:lnTo>
                  <a:pt x="2012" y="442"/>
                </a:lnTo>
                <a:lnTo>
                  <a:pt x="2015" y="449"/>
                </a:lnTo>
                <a:lnTo>
                  <a:pt x="2019" y="459"/>
                </a:lnTo>
                <a:lnTo>
                  <a:pt x="2020" y="468"/>
                </a:lnTo>
                <a:lnTo>
                  <a:pt x="2022" y="477"/>
                </a:lnTo>
                <a:lnTo>
                  <a:pt x="2023" y="487"/>
                </a:lnTo>
                <a:lnTo>
                  <a:pt x="2022" y="495"/>
                </a:lnTo>
                <a:lnTo>
                  <a:pt x="2020" y="505"/>
                </a:lnTo>
                <a:lnTo>
                  <a:pt x="2019" y="515"/>
                </a:lnTo>
                <a:lnTo>
                  <a:pt x="2015" y="523"/>
                </a:lnTo>
                <a:lnTo>
                  <a:pt x="2012" y="532"/>
                </a:lnTo>
                <a:lnTo>
                  <a:pt x="2006" y="539"/>
                </a:lnTo>
                <a:lnTo>
                  <a:pt x="2001" y="546"/>
                </a:lnTo>
                <a:lnTo>
                  <a:pt x="1995" y="553"/>
                </a:lnTo>
                <a:lnTo>
                  <a:pt x="1988" y="558"/>
                </a:lnTo>
                <a:lnTo>
                  <a:pt x="1981" y="564"/>
                </a:lnTo>
                <a:lnTo>
                  <a:pt x="1974" y="569"/>
                </a:lnTo>
                <a:lnTo>
                  <a:pt x="1966" y="572"/>
                </a:lnTo>
                <a:lnTo>
                  <a:pt x="1956" y="576"/>
                </a:lnTo>
                <a:lnTo>
                  <a:pt x="1948" y="578"/>
                </a:lnTo>
                <a:lnTo>
                  <a:pt x="1938" y="579"/>
                </a:lnTo>
                <a:lnTo>
                  <a:pt x="1930" y="581"/>
                </a:lnTo>
                <a:lnTo>
                  <a:pt x="1920" y="579"/>
                </a:lnTo>
                <a:lnTo>
                  <a:pt x="1910" y="578"/>
                </a:lnTo>
                <a:lnTo>
                  <a:pt x="1902" y="576"/>
                </a:lnTo>
                <a:lnTo>
                  <a:pt x="1892" y="572"/>
                </a:lnTo>
                <a:lnTo>
                  <a:pt x="1884" y="569"/>
                </a:lnTo>
                <a:lnTo>
                  <a:pt x="1877" y="564"/>
                </a:lnTo>
                <a:lnTo>
                  <a:pt x="1870" y="558"/>
                </a:lnTo>
                <a:lnTo>
                  <a:pt x="1863" y="553"/>
                </a:lnTo>
                <a:lnTo>
                  <a:pt x="1857" y="546"/>
                </a:lnTo>
                <a:lnTo>
                  <a:pt x="1852" y="539"/>
                </a:lnTo>
                <a:lnTo>
                  <a:pt x="1846" y="532"/>
                </a:lnTo>
                <a:lnTo>
                  <a:pt x="1843" y="523"/>
                </a:lnTo>
                <a:lnTo>
                  <a:pt x="1839" y="515"/>
                </a:lnTo>
                <a:lnTo>
                  <a:pt x="1838" y="505"/>
                </a:lnTo>
                <a:lnTo>
                  <a:pt x="1836" y="495"/>
                </a:lnTo>
                <a:lnTo>
                  <a:pt x="1835" y="487"/>
                </a:lnTo>
                <a:close/>
                <a:moveTo>
                  <a:pt x="2142" y="487"/>
                </a:moveTo>
                <a:lnTo>
                  <a:pt x="2142" y="487"/>
                </a:lnTo>
                <a:lnTo>
                  <a:pt x="2143" y="477"/>
                </a:lnTo>
                <a:lnTo>
                  <a:pt x="2145" y="468"/>
                </a:lnTo>
                <a:lnTo>
                  <a:pt x="2146" y="459"/>
                </a:lnTo>
                <a:lnTo>
                  <a:pt x="2149" y="449"/>
                </a:lnTo>
                <a:lnTo>
                  <a:pt x="2153" y="442"/>
                </a:lnTo>
                <a:lnTo>
                  <a:pt x="2159" y="434"/>
                </a:lnTo>
                <a:lnTo>
                  <a:pt x="2164" y="427"/>
                </a:lnTo>
                <a:lnTo>
                  <a:pt x="2170" y="420"/>
                </a:lnTo>
                <a:lnTo>
                  <a:pt x="2177" y="414"/>
                </a:lnTo>
                <a:lnTo>
                  <a:pt x="2184" y="409"/>
                </a:lnTo>
                <a:lnTo>
                  <a:pt x="2191" y="405"/>
                </a:lnTo>
                <a:lnTo>
                  <a:pt x="2199" y="401"/>
                </a:lnTo>
                <a:lnTo>
                  <a:pt x="2207" y="396"/>
                </a:lnTo>
                <a:lnTo>
                  <a:pt x="2217" y="395"/>
                </a:lnTo>
                <a:lnTo>
                  <a:pt x="2226" y="394"/>
                </a:lnTo>
                <a:lnTo>
                  <a:pt x="2235" y="392"/>
                </a:lnTo>
                <a:lnTo>
                  <a:pt x="2245" y="394"/>
                </a:lnTo>
                <a:lnTo>
                  <a:pt x="2255" y="395"/>
                </a:lnTo>
                <a:lnTo>
                  <a:pt x="2263" y="396"/>
                </a:lnTo>
                <a:lnTo>
                  <a:pt x="2272" y="401"/>
                </a:lnTo>
                <a:lnTo>
                  <a:pt x="2280" y="405"/>
                </a:lnTo>
                <a:lnTo>
                  <a:pt x="2288" y="409"/>
                </a:lnTo>
                <a:lnTo>
                  <a:pt x="2295" y="414"/>
                </a:lnTo>
                <a:lnTo>
                  <a:pt x="2302" y="420"/>
                </a:lnTo>
                <a:lnTo>
                  <a:pt x="2308" y="427"/>
                </a:lnTo>
                <a:lnTo>
                  <a:pt x="2313" y="434"/>
                </a:lnTo>
                <a:lnTo>
                  <a:pt x="2318" y="442"/>
                </a:lnTo>
                <a:lnTo>
                  <a:pt x="2322" y="449"/>
                </a:lnTo>
                <a:lnTo>
                  <a:pt x="2325" y="459"/>
                </a:lnTo>
                <a:lnTo>
                  <a:pt x="2327" y="468"/>
                </a:lnTo>
                <a:lnTo>
                  <a:pt x="2329" y="477"/>
                </a:lnTo>
                <a:lnTo>
                  <a:pt x="2329" y="487"/>
                </a:lnTo>
                <a:lnTo>
                  <a:pt x="2329" y="495"/>
                </a:lnTo>
                <a:lnTo>
                  <a:pt x="2327" y="505"/>
                </a:lnTo>
                <a:lnTo>
                  <a:pt x="2325" y="515"/>
                </a:lnTo>
                <a:lnTo>
                  <a:pt x="2322" y="523"/>
                </a:lnTo>
                <a:lnTo>
                  <a:pt x="2318" y="532"/>
                </a:lnTo>
                <a:lnTo>
                  <a:pt x="2313" y="539"/>
                </a:lnTo>
                <a:lnTo>
                  <a:pt x="2308" y="546"/>
                </a:lnTo>
                <a:lnTo>
                  <a:pt x="2302" y="553"/>
                </a:lnTo>
                <a:lnTo>
                  <a:pt x="2295" y="558"/>
                </a:lnTo>
                <a:lnTo>
                  <a:pt x="2288" y="564"/>
                </a:lnTo>
                <a:lnTo>
                  <a:pt x="2280" y="569"/>
                </a:lnTo>
                <a:lnTo>
                  <a:pt x="2272" y="572"/>
                </a:lnTo>
                <a:lnTo>
                  <a:pt x="2263" y="576"/>
                </a:lnTo>
                <a:lnTo>
                  <a:pt x="2255" y="578"/>
                </a:lnTo>
                <a:lnTo>
                  <a:pt x="2245" y="579"/>
                </a:lnTo>
                <a:lnTo>
                  <a:pt x="2235" y="581"/>
                </a:lnTo>
                <a:lnTo>
                  <a:pt x="2226" y="579"/>
                </a:lnTo>
                <a:lnTo>
                  <a:pt x="2217" y="578"/>
                </a:lnTo>
                <a:lnTo>
                  <a:pt x="2207" y="576"/>
                </a:lnTo>
                <a:lnTo>
                  <a:pt x="2199" y="572"/>
                </a:lnTo>
                <a:lnTo>
                  <a:pt x="2191" y="569"/>
                </a:lnTo>
                <a:lnTo>
                  <a:pt x="2184" y="564"/>
                </a:lnTo>
                <a:lnTo>
                  <a:pt x="2177" y="558"/>
                </a:lnTo>
                <a:lnTo>
                  <a:pt x="2170" y="553"/>
                </a:lnTo>
                <a:lnTo>
                  <a:pt x="2164" y="546"/>
                </a:lnTo>
                <a:lnTo>
                  <a:pt x="2159" y="539"/>
                </a:lnTo>
                <a:lnTo>
                  <a:pt x="2153" y="532"/>
                </a:lnTo>
                <a:lnTo>
                  <a:pt x="2149" y="523"/>
                </a:lnTo>
                <a:lnTo>
                  <a:pt x="2146" y="515"/>
                </a:lnTo>
                <a:lnTo>
                  <a:pt x="2145" y="505"/>
                </a:lnTo>
                <a:lnTo>
                  <a:pt x="2143" y="495"/>
                </a:lnTo>
                <a:lnTo>
                  <a:pt x="2142" y="487"/>
                </a:lnTo>
                <a:close/>
                <a:moveTo>
                  <a:pt x="2449" y="487"/>
                </a:moveTo>
                <a:lnTo>
                  <a:pt x="2449" y="487"/>
                </a:lnTo>
                <a:lnTo>
                  <a:pt x="2449" y="477"/>
                </a:lnTo>
                <a:lnTo>
                  <a:pt x="2450" y="468"/>
                </a:lnTo>
                <a:lnTo>
                  <a:pt x="2453" y="459"/>
                </a:lnTo>
                <a:lnTo>
                  <a:pt x="2456" y="449"/>
                </a:lnTo>
                <a:lnTo>
                  <a:pt x="2460" y="442"/>
                </a:lnTo>
                <a:lnTo>
                  <a:pt x="2464" y="434"/>
                </a:lnTo>
                <a:lnTo>
                  <a:pt x="2470" y="427"/>
                </a:lnTo>
                <a:lnTo>
                  <a:pt x="2477" y="420"/>
                </a:lnTo>
                <a:lnTo>
                  <a:pt x="2482" y="414"/>
                </a:lnTo>
                <a:lnTo>
                  <a:pt x="2491" y="409"/>
                </a:lnTo>
                <a:lnTo>
                  <a:pt x="2498" y="405"/>
                </a:lnTo>
                <a:lnTo>
                  <a:pt x="2506" y="401"/>
                </a:lnTo>
                <a:lnTo>
                  <a:pt x="2514" y="396"/>
                </a:lnTo>
                <a:lnTo>
                  <a:pt x="2524" y="395"/>
                </a:lnTo>
                <a:lnTo>
                  <a:pt x="2533" y="394"/>
                </a:lnTo>
                <a:lnTo>
                  <a:pt x="2542" y="392"/>
                </a:lnTo>
                <a:lnTo>
                  <a:pt x="2552" y="394"/>
                </a:lnTo>
                <a:lnTo>
                  <a:pt x="2562" y="395"/>
                </a:lnTo>
                <a:lnTo>
                  <a:pt x="2570" y="396"/>
                </a:lnTo>
                <a:lnTo>
                  <a:pt x="2579" y="401"/>
                </a:lnTo>
                <a:lnTo>
                  <a:pt x="2587" y="405"/>
                </a:lnTo>
                <a:lnTo>
                  <a:pt x="2595" y="409"/>
                </a:lnTo>
                <a:lnTo>
                  <a:pt x="2602" y="414"/>
                </a:lnTo>
                <a:lnTo>
                  <a:pt x="2609" y="420"/>
                </a:lnTo>
                <a:lnTo>
                  <a:pt x="2615" y="427"/>
                </a:lnTo>
                <a:lnTo>
                  <a:pt x="2620" y="434"/>
                </a:lnTo>
                <a:lnTo>
                  <a:pt x="2625" y="442"/>
                </a:lnTo>
                <a:lnTo>
                  <a:pt x="2629" y="449"/>
                </a:lnTo>
                <a:lnTo>
                  <a:pt x="2632" y="459"/>
                </a:lnTo>
                <a:lnTo>
                  <a:pt x="2634" y="468"/>
                </a:lnTo>
                <a:lnTo>
                  <a:pt x="2636" y="477"/>
                </a:lnTo>
                <a:lnTo>
                  <a:pt x="2636" y="487"/>
                </a:lnTo>
                <a:lnTo>
                  <a:pt x="2636" y="495"/>
                </a:lnTo>
                <a:lnTo>
                  <a:pt x="2634" y="505"/>
                </a:lnTo>
                <a:lnTo>
                  <a:pt x="2632" y="515"/>
                </a:lnTo>
                <a:lnTo>
                  <a:pt x="2629" y="523"/>
                </a:lnTo>
                <a:lnTo>
                  <a:pt x="2625" y="532"/>
                </a:lnTo>
                <a:lnTo>
                  <a:pt x="2620" y="539"/>
                </a:lnTo>
                <a:lnTo>
                  <a:pt x="2615" y="546"/>
                </a:lnTo>
                <a:lnTo>
                  <a:pt x="2609" y="553"/>
                </a:lnTo>
                <a:lnTo>
                  <a:pt x="2602" y="558"/>
                </a:lnTo>
                <a:lnTo>
                  <a:pt x="2595" y="564"/>
                </a:lnTo>
                <a:lnTo>
                  <a:pt x="2587" y="569"/>
                </a:lnTo>
                <a:lnTo>
                  <a:pt x="2579" y="572"/>
                </a:lnTo>
                <a:lnTo>
                  <a:pt x="2570" y="576"/>
                </a:lnTo>
                <a:lnTo>
                  <a:pt x="2562" y="578"/>
                </a:lnTo>
                <a:lnTo>
                  <a:pt x="2552" y="579"/>
                </a:lnTo>
                <a:lnTo>
                  <a:pt x="2542" y="581"/>
                </a:lnTo>
                <a:lnTo>
                  <a:pt x="2533" y="579"/>
                </a:lnTo>
                <a:lnTo>
                  <a:pt x="2524" y="578"/>
                </a:lnTo>
                <a:lnTo>
                  <a:pt x="2514" y="576"/>
                </a:lnTo>
                <a:lnTo>
                  <a:pt x="2506" y="572"/>
                </a:lnTo>
                <a:lnTo>
                  <a:pt x="2498" y="569"/>
                </a:lnTo>
                <a:lnTo>
                  <a:pt x="2491" y="564"/>
                </a:lnTo>
                <a:lnTo>
                  <a:pt x="2482" y="558"/>
                </a:lnTo>
                <a:lnTo>
                  <a:pt x="2477" y="553"/>
                </a:lnTo>
                <a:lnTo>
                  <a:pt x="2470" y="546"/>
                </a:lnTo>
                <a:lnTo>
                  <a:pt x="2464" y="539"/>
                </a:lnTo>
                <a:lnTo>
                  <a:pt x="2460" y="532"/>
                </a:lnTo>
                <a:lnTo>
                  <a:pt x="2456" y="523"/>
                </a:lnTo>
                <a:lnTo>
                  <a:pt x="2453" y="515"/>
                </a:lnTo>
                <a:lnTo>
                  <a:pt x="2450" y="505"/>
                </a:lnTo>
                <a:lnTo>
                  <a:pt x="2449" y="495"/>
                </a:lnTo>
                <a:lnTo>
                  <a:pt x="2449" y="487"/>
                </a:lnTo>
                <a:close/>
                <a:moveTo>
                  <a:pt x="2756" y="487"/>
                </a:moveTo>
                <a:lnTo>
                  <a:pt x="2756" y="487"/>
                </a:lnTo>
                <a:lnTo>
                  <a:pt x="2756" y="477"/>
                </a:lnTo>
                <a:lnTo>
                  <a:pt x="2757" y="468"/>
                </a:lnTo>
                <a:lnTo>
                  <a:pt x="2760" y="459"/>
                </a:lnTo>
                <a:lnTo>
                  <a:pt x="2763" y="449"/>
                </a:lnTo>
                <a:lnTo>
                  <a:pt x="2767" y="442"/>
                </a:lnTo>
                <a:lnTo>
                  <a:pt x="2771" y="434"/>
                </a:lnTo>
                <a:lnTo>
                  <a:pt x="2777" y="427"/>
                </a:lnTo>
                <a:lnTo>
                  <a:pt x="2782" y="420"/>
                </a:lnTo>
                <a:lnTo>
                  <a:pt x="2789" y="414"/>
                </a:lnTo>
                <a:lnTo>
                  <a:pt x="2796" y="409"/>
                </a:lnTo>
                <a:lnTo>
                  <a:pt x="2805" y="405"/>
                </a:lnTo>
                <a:lnTo>
                  <a:pt x="2813" y="401"/>
                </a:lnTo>
                <a:lnTo>
                  <a:pt x="2821" y="396"/>
                </a:lnTo>
                <a:lnTo>
                  <a:pt x="2830" y="395"/>
                </a:lnTo>
                <a:lnTo>
                  <a:pt x="2840" y="394"/>
                </a:lnTo>
                <a:lnTo>
                  <a:pt x="2849" y="392"/>
                </a:lnTo>
                <a:lnTo>
                  <a:pt x="2859" y="394"/>
                </a:lnTo>
                <a:lnTo>
                  <a:pt x="2867" y="395"/>
                </a:lnTo>
                <a:lnTo>
                  <a:pt x="2877" y="396"/>
                </a:lnTo>
                <a:lnTo>
                  <a:pt x="2886" y="401"/>
                </a:lnTo>
                <a:lnTo>
                  <a:pt x="2894" y="405"/>
                </a:lnTo>
                <a:lnTo>
                  <a:pt x="2901" y="409"/>
                </a:lnTo>
                <a:lnTo>
                  <a:pt x="2909" y="414"/>
                </a:lnTo>
                <a:lnTo>
                  <a:pt x="2915" y="420"/>
                </a:lnTo>
                <a:lnTo>
                  <a:pt x="2922" y="427"/>
                </a:lnTo>
                <a:lnTo>
                  <a:pt x="2927" y="434"/>
                </a:lnTo>
                <a:lnTo>
                  <a:pt x="2932" y="442"/>
                </a:lnTo>
                <a:lnTo>
                  <a:pt x="2936" y="449"/>
                </a:lnTo>
                <a:lnTo>
                  <a:pt x="2939" y="459"/>
                </a:lnTo>
                <a:lnTo>
                  <a:pt x="2941" y="468"/>
                </a:lnTo>
                <a:lnTo>
                  <a:pt x="2943" y="477"/>
                </a:lnTo>
                <a:lnTo>
                  <a:pt x="2943" y="487"/>
                </a:lnTo>
                <a:lnTo>
                  <a:pt x="2943" y="495"/>
                </a:lnTo>
                <a:lnTo>
                  <a:pt x="2941" y="505"/>
                </a:lnTo>
                <a:lnTo>
                  <a:pt x="2939" y="515"/>
                </a:lnTo>
                <a:lnTo>
                  <a:pt x="2936" y="523"/>
                </a:lnTo>
                <a:lnTo>
                  <a:pt x="2932" y="532"/>
                </a:lnTo>
                <a:lnTo>
                  <a:pt x="2927" y="539"/>
                </a:lnTo>
                <a:lnTo>
                  <a:pt x="2922" y="546"/>
                </a:lnTo>
                <a:lnTo>
                  <a:pt x="2915" y="553"/>
                </a:lnTo>
                <a:lnTo>
                  <a:pt x="2909" y="558"/>
                </a:lnTo>
                <a:lnTo>
                  <a:pt x="2901" y="564"/>
                </a:lnTo>
                <a:lnTo>
                  <a:pt x="2894" y="569"/>
                </a:lnTo>
                <a:lnTo>
                  <a:pt x="2886" y="572"/>
                </a:lnTo>
                <a:lnTo>
                  <a:pt x="2877" y="576"/>
                </a:lnTo>
                <a:lnTo>
                  <a:pt x="2867" y="578"/>
                </a:lnTo>
                <a:lnTo>
                  <a:pt x="2859" y="579"/>
                </a:lnTo>
                <a:lnTo>
                  <a:pt x="2849" y="581"/>
                </a:lnTo>
                <a:lnTo>
                  <a:pt x="2840" y="579"/>
                </a:lnTo>
                <a:lnTo>
                  <a:pt x="2830" y="578"/>
                </a:lnTo>
                <a:lnTo>
                  <a:pt x="2821" y="576"/>
                </a:lnTo>
                <a:lnTo>
                  <a:pt x="2813" y="572"/>
                </a:lnTo>
                <a:lnTo>
                  <a:pt x="2805" y="569"/>
                </a:lnTo>
                <a:lnTo>
                  <a:pt x="2796" y="564"/>
                </a:lnTo>
                <a:lnTo>
                  <a:pt x="2789" y="558"/>
                </a:lnTo>
                <a:lnTo>
                  <a:pt x="2782" y="553"/>
                </a:lnTo>
                <a:lnTo>
                  <a:pt x="2777" y="546"/>
                </a:lnTo>
                <a:lnTo>
                  <a:pt x="2771" y="539"/>
                </a:lnTo>
                <a:lnTo>
                  <a:pt x="2767" y="532"/>
                </a:lnTo>
                <a:lnTo>
                  <a:pt x="2763" y="523"/>
                </a:lnTo>
                <a:lnTo>
                  <a:pt x="2760" y="515"/>
                </a:lnTo>
                <a:lnTo>
                  <a:pt x="2757" y="505"/>
                </a:lnTo>
                <a:lnTo>
                  <a:pt x="2756" y="495"/>
                </a:lnTo>
                <a:lnTo>
                  <a:pt x="2756" y="487"/>
                </a:lnTo>
                <a:close/>
                <a:moveTo>
                  <a:pt x="3063" y="487"/>
                </a:moveTo>
                <a:lnTo>
                  <a:pt x="3063" y="487"/>
                </a:lnTo>
                <a:lnTo>
                  <a:pt x="3063" y="477"/>
                </a:lnTo>
                <a:lnTo>
                  <a:pt x="3064" y="468"/>
                </a:lnTo>
                <a:lnTo>
                  <a:pt x="3067" y="459"/>
                </a:lnTo>
                <a:lnTo>
                  <a:pt x="3070" y="449"/>
                </a:lnTo>
                <a:lnTo>
                  <a:pt x="3074" y="442"/>
                </a:lnTo>
                <a:lnTo>
                  <a:pt x="3078" y="434"/>
                </a:lnTo>
                <a:lnTo>
                  <a:pt x="3084" y="427"/>
                </a:lnTo>
                <a:lnTo>
                  <a:pt x="3089" y="420"/>
                </a:lnTo>
                <a:lnTo>
                  <a:pt x="3096" y="414"/>
                </a:lnTo>
                <a:lnTo>
                  <a:pt x="3103" y="409"/>
                </a:lnTo>
                <a:lnTo>
                  <a:pt x="3112" y="405"/>
                </a:lnTo>
                <a:lnTo>
                  <a:pt x="3120" y="401"/>
                </a:lnTo>
                <a:lnTo>
                  <a:pt x="3128" y="396"/>
                </a:lnTo>
                <a:lnTo>
                  <a:pt x="3137" y="395"/>
                </a:lnTo>
                <a:lnTo>
                  <a:pt x="3146" y="394"/>
                </a:lnTo>
                <a:lnTo>
                  <a:pt x="3156" y="392"/>
                </a:lnTo>
                <a:lnTo>
                  <a:pt x="3166" y="394"/>
                </a:lnTo>
                <a:lnTo>
                  <a:pt x="3174" y="395"/>
                </a:lnTo>
                <a:lnTo>
                  <a:pt x="3184" y="396"/>
                </a:lnTo>
                <a:lnTo>
                  <a:pt x="3193" y="401"/>
                </a:lnTo>
                <a:lnTo>
                  <a:pt x="3201" y="405"/>
                </a:lnTo>
                <a:lnTo>
                  <a:pt x="3208" y="409"/>
                </a:lnTo>
                <a:lnTo>
                  <a:pt x="3215" y="414"/>
                </a:lnTo>
                <a:lnTo>
                  <a:pt x="3222" y="420"/>
                </a:lnTo>
                <a:lnTo>
                  <a:pt x="3229" y="427"/>
                </a:lnTo>
                <a:lnTo>
                  <a:pt x="3233" y="434"/>
                </a:lnTo>
                <a:lnTo>
                  <a:pt x="3239" y="442"/>
                </a:lnTo>
                <a:lnTo>
                  <a:pt x="3243" y="449"/>
                </a:lnTo>
                <a:lnTo>
                  <a:pt x="3246" y="459"/>
                </a:lnTo>
                <a:lnTo>
                  <a:pt x="3248" y="468"/>
                </a:lnTo>
                <a:lnTo>
                  <a:pt x="3250" y="477"/>
                </a:lnTo>
                <a:lnTo>
                  <a:pt x="3250" y="487"/>
                </a:lnTo>
                <a:lnTo>
                  <a:pt x="3250" y="495"/>
                </a:lnTo>
                <a:lnTo>
                  <a:pt x="3248" y="505"/>
                </a:lnTo>
                <a:lnTo>
                  <a:pt x="3246" y="515"/>
                </a:lnTo>
                <a:lnTo>
                  <a:pt x="3243" y="523"/>
                </a:lnTo>
                <a:lnTo>
                  <a:pt x="3239" y="532"/>
                </a:lnTo>
                <a:lnTo>
                  <a:pt x="3233" y="539"/>
                </a:lnTo>
                <a:lnTo>
                  <a:pt x="3229" y="546"/>
                </a:lnTo>
                <a:lnTo>
                  <a:pt x="3222" y="553"/>
                </a:lnTo>
                <a:lnTo>
                  <a:pt x="3215" y="558"/>
                </a:lnTo>
                <a:lnTo>
                  <a:pt x="3208" y="564"/>
                </a:lnTo>
                <a:lnTo>
                  <a:pt x="3201" y="569"/>
                </a:lnTo>
                <a:lnTo>
                  <a:pt x="3193" y="572"/>
                </a:lnTo>
                <a:lnTo>
                  <a:pt x="3184" y="576"/>
                </a:lnTo>
                <a:lnTo>
                  <a:pt x="3174" y="578"/>
                </a:lnTo>
                <a:lnTo>
                  <a:pt x="3166" y="579"/>
                </a:lnTo>
                <a:lnTo>
                  <a:pt x="3156" y="581"/>
                </a:lnTo>
                <a:lnTo>
                  <a:pt x="3146" y="579"/>
                </a:lnTo>
                <a:lnTo>
                  <a:pt x="3137" y="578"/>
                </a:lnTo>
                <a:lnTo>
                  <a:pt x="3128" y="576"/>
                </a:lnTo>
                <a:lnTo>
                  <a:pt x="3120" y="572"/>
                </a:lnTo>
                <a:lnTo>
                  <a:pt x="3112" y="569"/>
                </a:lnTo>
                <a:lnTo>
                  <a:pt x="3103" y="564"/>
                </a:lnTo>
                <a:lnTo>
                  <a:pt x="3096" y="558"/>
                </a:lnTo>
                <a:lnTo>
                  <a:pt x="3089" y="553"/>
                </a:lnTo>
                <a:lnTo>
                  <a:pt x="3084" y="546"/>
                </a:lnTo>
                <a:lnTo>
                  <a:pt x="3078" y="539"/>
                </a:lnTo>
                <a:lnTo>
                  <a:pt x="3074" y="532"/>
                </a:lnTo>
                <a:lnTo>
                  <a:pt x="3070" y="523"/>
                </a:lnTo>
                <a:lnTo>
                  <a:pt x="3067" y="515"/>
                </a:lnTo>
                <a:lnTo>
                  <a:pt x="3064" y="505"/>
                </a:lnTo>
                <a:lnTo>
                  <a:pt x="3063" y="495"/>
                </a:lnTo>
                <a:lnTo>
                  <a:pt x="3063" y="487"/>
                </a:lnTo>
                <a:close/>
                <a:moveTo>
                  <a:pt x="1529" y="487"/>
                </a:moveTo>
                <a:lnTo>
                  <a:pt x="1529" y="487"/>
                </a:lnTo>
                <a:lnTo>
                  <a:pt x="1529" y="477"/>
                </a:lnTo>
                <a:lnTo>
                  <a:pt x="1531" y="468"/>
                </a:lnTo>
                <a:lnTo>
                  <a:pt x="1533" y="459"/>
                </a:lnTo>
                <a:lnTo>
                  <a:pt x="1536" y="449"/>
                </a:lnTo>
                <a:lnTo>
                  <a:pt x="1540" y="442"/>
                </a:lnTo>
                <a:lnTo>
                  <a:pt x="1545" y="434"/>
                </a:lnTo>
                <a:lnTo>
                  <a:pt x="1550" y="427"/>
                </a:lnTo>
                <a:lnTo>
                  <a:pt x="1556" y="420"/>
                </a:lnTo>
                <a:lnTo>
                  <a:pt x="1563" y="414"/>
                </a:lnTo>
                <a:lnTo>
                  <a:pt x="1570" y="409"/>
                </a:lnTo>
                <a:lnTo>
                  <a:pt x="1578" y="405"/>
                </a:lnTo>
                <a:lnTo>
                  <a:pt x="1586" y="401"/>
                </a:lnTo>
                <a:lnTo>
                  <a:pt x="1595" y="396"/>
                </a:lnTo>
                <a:lnTo>
                  <a:pt x="1603" y="395"/>
                </a:lnTo>
                <a:lnTo>
                  <a:pt x="1613" y="394"/>
                </a:lnTo>
                <a:lnTo>
                  <a:pt x="1623" y="392"/>
                </a:lnTo>
                <a:lnTo>
                  <a:pt x="1633" y="394"/>
                </a:lnTo>
                <a:lnTo>
                  <a:pt x="1641" y="395"/>
                </a:lnTo>
                <a:lnTo>
                  <a:pt x="1651" y="396"/>
                </a:lnTo>
                <a:lnTo>
                  <a:pt x="1659" y="401"/>
                </a:lnTo>
                <a:lnTo>
                  <a:pt x="1667" y="405"/>
                </a:lnTo>
                <a:lnTo>
                  <a:pt x="1674" y="409"/>
                </a:lnTo>
                <a:lnTo>
                  <a:pt x="1681" y="414"/>
                </a:lnTo>
                <a:lnTo>
                  <a:pt x="1688" y="420"/>
                </a:lnTo>
                <a:lnTo>
                  <a:pt x="1694" y="427"/>
                </a:lnTo>
                <a:lnTo>
                  <a:pt x="1700" y="434"/>
                </a:lnTo>
                <a:lnTo>
                  <a:pt x="1705" y="442"/>
                </a:lnTo>
                <a:lnTo>
                  <a:pt x="1709" y="449"/>
                </a:lnTo>
                <a:lnTo>
                  <a:pt x="1712" y="459"/>
                </a:lnTo>
                <a:lnTo>
                  <a:pt x="1713" y="468"/>
                </a:lnTo>
                <a:lnTo>
                  <a:pt x="1715" y="477"/>
                </a:lnTo>
                <a:lnTo>
                  <a:pt x="1716" y="487"/>
                </a:lnTo>
                <a:lnTo>
                  <a:pt x="1715" y="495"/>
                </a:lnTo>
                <a:lnTo>
                  <a:pt x="1713" y="505"/>
                </a:lnTo>
                <a:lnTo>
                  <a:pt x="1712" y="515"/>
                </a:lnTo>
                <a:lnTo>
                  <a:pt x="1709" y="523"/>
                </a:lnTo>
                <a:lnTo>
                  <a:pt x="1705" y="532"/>
                </a:lnTo>
                <a:lnTo>
                  <a:pt x="1700" y="539"/>
                </a:lnTo>
                <a:lnTo>
                  <a:pt x="1694" y="546"/>
                </a:lnTo>
                <a:lnTo>
                  <a:pt x="1688" y="553"/>
                </a:lnTo>
                <a:lnTo>
                  <a:pt x="1681" y="558"/>
                </a:lnTo>
                <a:lnTo>
                  <a:pt x="1674" y="564"/>
                </a:lnTo>
                <a:lnTo>
                  <a:pt x="1667" y="569"/>
                </a:lnTo>
                <a:lnTo>
                  <a:pt x="1659" y="572"/>
                </a:lnTo>
                <a:lnTo>
                  <a:pt x="1651" y="576"/>
                </a:lnTo>
                <a:lnTo>
                  <a:pt x="1641" y="578"/>
                </a:lnTo>
                <a:lnTo>
                  <a:pt x="1633" y="579"/>
                </a:lnTo>
                <a:lnTo>
                  <a:pt x="1623" y="581"/>
                </a:lnTo>
                <a:lnTo>
                  <a:pt x="1613" y="579"/>
                </a:lnTo>
                <a:lnTo>
                  <a:pt x="1603" y="578"/>
                </a:lnTo>
                <a:lnTo>
                  <a:pt x="1595" y="576"/>
                </a:lnTo>
                <a:lnTo>
                  <a:pt x="1586" y="572"/>
                </a:lnTo>
                <a:lnTo>
                  <a:pt x="1578" y="569"/>
                </a:lnTo>
                <a:lnTo>
                  <a:pt x="1570" y="564"/>
                </a:lnTo>
                <a:lnTo>
                  <a:pt x="1563" y="558"/>
                </a:lnTo>
                <a:lnTo>
                  <a:pt x="1556" y="553"/>
                </a:lnTo>
                <a:lnTo>
                  <a:pt x="1550" y="546"/>
                </a:lnTo>
                <a:lnTo>
                  <a:pt x="1545" y="539"/>
                </a:lnTo>
                <a:lnTo>
                  <a:pt x="1540" y="532"/>
                </a:lnTo>
                <a:lnTo>
                  <a:pt x="1536" y="523"/>
                </a:lnTo>
                <a:lnTo>
                  <a:pt x="1533" y="515"/>
                </a:lnTo>
                <a:lnTo>
                  <a:pt x="1531" y="505"/>
                </a:lnTo>
                <a:lnTo>
                  <a:pt x="1529" y="495"/>
                </a:lnTo>
                <a:lnTo>
                  <a:pt x="1529" y="487"/>
                </a:lnTo>
                <a:close/>
                <a:moveTo>
                  <a:pt x="3726" y="1107"/>
                </a:moveTo>
                <a:lnTo>
                  <a:pt x="3726" y="1107"/>
                </a:lnTo>
                <a:lnTo>
                  <a:pt x="3727" y="1097"/>
                </a:lnTo>
                <a:lnTo>
                  <a:pt x="3728" y="1087"/>
                </a:lnTo>
                <a:lnTo>
                  <a:pt x="3730" y="1079"/>
                </a:lnTo>
                <a:lnTo>
                  <a:pt x="3734" y="1070"/>
                </a:lnTo>
                <a:lnTo>
                  <a:pt x="3737" y="1062"/>
                </a:lnTo>
                <a:lnTo>
                  <a:pt x="3742" y="1054"/>
                </a:lnTo>
                <a:lnTo>
                  <a:pt x="3748" y="1047"/>
                </a:lnTo>
                <a:lnTo>
                  <a:pt x="3753" y="1040"/>
                </a:lnTo>
                <a:lnTo>
                  <a:pt x="3760" y="1034"/>
                </a:lnTo>
                <a:lnTo>
                  <a:pt x="3767" y="1029"/>
                </a:lnTo>
                <a:lnTo>
                  <a:pt x="3776" y="1024"/>
                </a:lnTo>
                <a:lnTo>
                  <a:pt x="3783" y="1020"/>
                </a:lnTo>
                <a:lnTo>
                  <a:pt x="3793" y="1017"/>
                </a:lnTo>
                <a:lnTo>
                  <a:pt x="3801" y="1015"/>
                </a:lnTo>
                <a:lnTo>
                  <a:pt x="3811" y="1013"/>
                </a:lnTo>
                <a:lnTo>
                  <a:pt x="3820" y="1013"/>
                </a:lnTo>
                <a:lnTo>
                  <a:pt x="3829" y="1013"/>
                </a:lnTo>
                <a:lnTo>
                  <a:pt x="3839" y="1015"/>
                </a:lnTo>
                <a:lnTo>
                  <a:pt x="3847" y="1017"/>
                </a:lnTo>
                <a:lnTo>
                  <a:pt x="3857" y="1020"/>
                </a:lnTo>
                <a:lnTo>
                  <a:pt x="3865" y="1024"/>
                </a:lnTo>
                <a:lnTo>
                  <a:pt x="3872" y="1029"/>
                </a:lnTo>
                <a:lnTo>
                  <a:pt x="3879" y="1034"/>
                </a:lnTo>
                <a:lnTo>
                  <a:pt x="3886" y="1040"/>
                </a:lnTo>
                <a:lnTo>
                  <a:pt x="3892" y="1047"/>
                </a:lnTo>
                <a:lnTo>
                  <a:pt x="3897" y="1054"/>
                </a:lnTo>
                <a:lnTo>
                  <a:pt x="3903" y="1062"/>
                </a:lnTo>
                <a:lnTo>
                  <a:pt x="3906" y="1070"/>
                </a:lnTo>
                <a:lnTo>
                  <a:pt x="3910" y="1079"/>
                </a:lnTo>
                <a:lnTo>
                  <a:pt x="3911" y="1087"/>
                </a:lnTo>
                <a:lnTo>
                  <a:pt x="3913" y="1097"/>
                </a:lnTo>
                <a:lnTo>
                  <a:pt x="3914" y="1107"/>
                </a:lnTo>
                <a:lnTo>
                  <a:pt x="3913" y="1116"/>
                </a:lnTo>
                <a:lnTo>
                  <a:pt x="3911" y="1125"/>
                </a:lnTo>
                <a:lnTo>
                  <a:pt x="3910" y="1135"/>
                </a:lnTo>
                <a:lnTo>
                  <a:pt x="3906" y="1143"/>
                </a:lnTo>
                <a:lnTo>
                  <a:pt x="3903" y="1151"/>
                </a:lnTo>
                <a:lnTo>
                  <a:pt x="3897" y="1158"/>
                </a:lnTo>
                <a:lnTo>
                  <a:pt x="3892" y="1167"/>
                </a:lnTo>
                <a:lnTo>
                  <a:pt x="3886" y="1172"/>
                </a:lnTo>
                <a:lnTo>
                  <a:pt x="3879" y="1179"/>
                </a:lnTo>
                <a:lnTo>
                  <a:pt x="3872" y="1185"/>
                </a:lnTo>
                <a:lnTo>
                  <a:pt x="3865" y="1189"/>
                </a:lnTo>
                <a:lnTo>
                  <a:pt x="3857" y="1193"/>
                </a:lnTo>
                <a:lnTo>
                  <a:pt x="3847" y="1196"/>
                </a:lnTo>
                <a:lnTo>
                  <a:pt x="3839" y="1199"/>
                </a:lnTo>
                <a:lnTo>
                  <a:pt x="3829" y="1200"/>
                </a:lnTo>
                <a:lnTo>
                  <a:pt x="3820" y="1200"/>
                </a:lnTo>
                <a:lnTo>
                  <a:pt x="3811" y="1200"/>
                </a:lnTo>
                <a:lnTo>
                  <a:pt x="3801" y="1199"/>
                </a:lnTo>
                <a:lnTo>
                  <a:pt x="3793" y="1196"/>
                </a:lnTo>
                <a:lnTo>
                  <a:pt x="3783" y="1193"/>
                </a:lnTo>
                <a:lnTo>
                  <a:pt x="3776" y="1189"/>
                </a:lnTo>
                <a:lnTo>
                  <a:pt x="3767" y="1185"/>
                </a:lnTo>
                <a:lnTo>
                  <a:pt x="3760" y="1179"/>
                </a:lnTo>
                <a:lnTo>
                  <a:pt x="3753" y="1172"/>
                </a:lnTo>
                <a:lnTo>
                  <a:pt x="3748" y="1167"/>
                </a:lnTo>
                <a:lnTo>
                  <a:pt x="3742" y="1158"/>
                </a:lnTo>
                <a:lnTo>
                  <a:pt x="3737" y="1151"/>
                </a:lnTo>
                <a:lnTo>
                  <a:pt x="3734" y="1143"/>
                </a:lnTo>
                <a:lnTo>
                  <a:pt x="3730" y="1135"/>
                </a:lnTo>
                <a:lnTo>
                  <a:pt x="3728" y="1125"/>
                </a:lnTo>
                <a:lnTo>
                  <a:pt x="3727" y="1116"/>
                </a:lnTo>
                <a:lnTo>
                  <a:pt x="3726" y="1107"/>
                </a:lnTo>
                <a:close/>
                <a:moveTo>
                  <a:pt x="3726" y="1418"/>
                </a:moveTo>
                <a:lnTo>
                  <a:pt x="3726" y="1418"/>
                </a:lnTo>
                <a:lnTo>
                  <a:pt x="3727" y="1408"/>
                </a:lnTo>
                <a:lnTo>
                  <a:pt x="3728" y="1398"/>
                </a:lnTo>
                <a:lnTo>
                  <a:pt x="3730" y="1390"/>
                </a:lnTo>
                <a:lnTo>
                  <a:pt x="3734" y="1382"/>
                </a:lnTo>
                <a:lnTo>
                  <a:pt x="3737" y="1373"/>
                </a:lnTo>
                <a:lnTo>
                  <a:pt x="3742" y="1365"/>
                </a:lnTo>
                <a:lnTo>
                  <a:pt x="3748" y="1358"/>
                </a:lnTo>
                <a:lnTo>
                  <a:pt x="3753" y="1351"/>
                </a:lnTo>
                <a:lnTo>
                  <a:pt x="3760" y="1345"/>
                </a:lnTo>
                <a:lnTo>
                  <a:pt x="3767" y="1340"/>
                </a:lnTo>
                <a:lnTo>
                  <a:pt x="3776" y="1336"/>
                </a:lnTo>
                <a:lnTo>
                  <a:pt x="3783" y="1331"/>
                </a:lnTo>
                <a:lnTo>
                  <a:pt x="3793" y="1329"/>
                </a:lnTo>
                <a:lnTo>
                  <a:pt x="3801" y="1326"/>
                </a:lnTo>
                <a:lnTo>
                  <a:pt x="3811" y="1324"/>
                </a:lnTo>
                <a:lnTo>
                  <a:pt x="3820" y="1324"/>
                </a:lnTo>
                <a:lnTo>
                  <a:pt x="3829" y="1324"/>
                </a:lnTo>
                <a:lnTo>
                  <a:pt x="3839" y="1326"/>
                </a:lnTo>
                <a:lnTo>
                  <a:pt x="3847" y="1329"/>
                </a:lnTo>
                <a:lnTo>
                  <a:pt x="3857" y="1331"/>
                </a:lnTo>
                <a:lnTo>
                  <a:pt x="3865" y="1336"/>
                </a:lnTo>
                <a:lnTo>
                  <a:pt x="3872" y="1340"/>
                </a:lnTo>
                <a:lnTo>
                  <a:pt x="3879" y="1345"/>
                </a:lnTo>
                <a:lnTo>
                  <a:pt x="3886" y="1351"/>
                </a:lnTo>
                <a:lnTo>
                  <a:pt x="3892" y="1358"/>
                </a:lnTo>
                <a:lnTo>
                  <a:pt x="3897" y="1365"/>
                </a:lnTo>
                <a:lnTo>
                  <a:pt x="3903" y="1373"/>
                </a:lnTo>
                <a:lnTo>
                  <a:pt x="3906" y="1382"/>
                </a:lnTo>
                <a:lnTo>
                  <a:pt x="3910" y="1390"/>
                </a:lnTo>
                <a:lnTo>
                  <a:pt x="3911" y="1398"/>
                </a:lnTo>
                <a:lnTo>
                  <a:pt x="3913" y="1408"/>
                </a:lnTo>
                <a:lnTo>
                  <a:pt x="3914" y="1418"/>
                </a:lnTo>
                <a:lnTo>
                  <a:pt x="3913" y="1428"/>
                </a:lnTo>
                <a:lnTo>
                  <a:pt x="3911" y="1436"/>
                </a:lnTo>
                <a:lnTo>
                  <a:pt x="3910" y="1446"/>
                </a:lnTo>
                <a:lnTo>
                  <a:pt x="3906" y="1454"/>
                </a:lnTo>
                <a:lnTo>
                  <a:pt x="3903" y="1463"/>
                </a:lnTo>
                <a:lnTo>
                  <a:pt x="3897" y="1470"/>
                </a:lnTo>
                <a:lnTo>
                  <a:pt x="3892" y="1476"/>
                </a:lnTo>
                <a:lnTo>
                  <a:pt x="3886" y="1483"/>
                </a:lnTo>
                <a:lnTo>
                  <a:pt x="3879" y="1489"/>
                </a:lnTo>
                <a:lnTo>
                  <a:pt x="3872" y="1495"/>
                </a:lnTo>
                <a:lnTo>
                  <a:pt x="3865" y="1500"/>
                </a:lnTo>
                <a:lnTo>
                  <a:pt x="3857" y="1504"/>
                </a:lnTo>
                <a:lnTo>
                  <a:pt x="3847" y="1507"/>
                </a:lnTo>
                <a:lnTo>
                  <a:pt x="3839" y="1509"/>
                </a:lnTo>
                <a:lnTo>
                  <a:pt x="3829" y="1510"/>
                </a:lnTo>
                <a:lnTo>
                  <a:pt x="3820" y="1511"/>
                </a:lnTo>
                <a:lnTo>
                  <a:pt x="3811" y="1510"/>
                </a:lnTo>
                <a:lnTo>
                  <a:pt x="3801" y="1509"/>
                </a:lnTo>
                <a:lnTo>
                  <a:pt x="3793" y="1507"/>
                </a:lnTo>
                <a:lnTo>
                  <a:pt x="3783" y="1504"/>
                </a:lnTo>
                <a:lnTo>
                  <a:pt x="3776" y="1500"/>
                </a:lnTo>
                <a:lnTo>
                  <a:pt x="3767" y="1495"/>
                </a:lnTo>
                <a:lnTo>
                  <a:pt x="3760" y="1489"/>
                </a:lnTo>
                <a:lnTo>
                  <a:pt x="3753" y="1483"/>
                </a:lnTo>
                <a:lnTo>
                  <a:pt x="3748" y="1476"/>
                </a:lnTo>
                <a:lnTo>
                  <a:pt x="3742" y="1470"/>
                </a:lnTo>
                <a:lnTo>
                  <a:pt x="3737" y="1463"/>
                </a:lnTo>
                <a:lnTo>
                  <a:pt x="3734" y="1454"/>
                </a:lnTo>
                <a:lnTo>
                  <a:pt x="3730" y="1446"/>
                </a:lnTo>
                <a:lnTo>
                  <a:pt x="3728" y="1436"/>
                </a:lnTo>
                <a:lnTo>
                  <a:pt x="3727" y="1428"/>
                </a:lnTo>
                <a:lnTo>
                  <a:pt x="3726" y="1418"/>
                </a:lnTo>
                <a:close/>
                <a:moveTo>
                  <a:pt x="3726" y="2661"/>
                </a:moveTo>
                <a:lnTo>
                  <a:pt x="3726" y="2661"/>
                </a:lnTo>
                <a:lnTo>
                  <a:pt x="3727" y="2652"/>
                </a:lnTo>
                <a:lnTo>
                  <a:pt x="3728" y="2642"/>
                </a:lnTo>
                <a:lnTo>
                  <a:pt x="3730" y="2633"/>
                </a:lnTo>
                <a:lnTo>
                  <a:pt x="3734" y="2625"/>
                </a:lnTo>
                <a:lnTo>
                  <a:pt x="3737" y="2617"/>
                </a:lnTo>
                <a:lnTo>
                  <a:pt x="3742" y="2608"/>
                </a:lnTo>
                <a:lnTo>
                  <a:pt x="3748" y="2601"/>
                </a:lnTo>
                <a:lnTo>
                  <a:pt x="3753" y="2594"/>
                </a:lnTo>
                <a:lnTo>
                  <a:pt x="3760" y="2589"/>
                </a:lnTo>
                <a:lnTo>
                  <a:pt x="3767" y="2583"/>
                </a:lnTo>
                <a:lnTo>
                  <a:pt x="3776" y="2579"/>
                </a:lnTo>
                <a:lnTo>
                  <a:pt x="3783" y="2575"/>
                </a:lnTo>
                <a:lnTo>
                  <a:pt x="3793" y="2572"/>
                </a:lnTo>
                <a:lnTo>
                  <a:pt x="3801" y="2569"/>
                </a:lnTo>
                <a:lnTo>
                  <a:pt x="3811" y="2568"/>
                </a:lnTo>
                <a:lnTo>
                  <a:pt x="3820" y="2568"/>
                </a:lnTo>
                <a:lnTo>
                  <a:pt x="3829" y="2568"/>
                </a:lnTo>
                <a:lnTo>
                  <a:pt x="3839" y="2569"/>
                </a:lnTo>
                <a:lnTo>
                  <a:pt x="3847" y="2572"/>
                </a:lnTo>
                <a:lnTo>
                  <a:pt x="3857" y="2575"/>
                </a:lnTo>
                <a:lnTo>
                  <a:pt x="3865" y="2579"/>
                </a:lnTo>
                <a:lnTo>
                  <a:pt x="3872" y="2583"/>
                </a:lnTo>
                <a:lnTo>
                  <a:pt x="3879" y="2589"/>
                </a:lnTo>
                <a:lnTo>
                  <a:pt x="3886" y="2594"/>
                </a:lnTo>
                <a:lnTo>
                  <a:pt x="3892" y="2601"/>
                </a:lnTo>
                <a:lnTo>
                  <a:pt x="3897" y="2608"/>
                </a:lnTo>
                <a:lnTo>
                  <a:pt x="3903" y="2617"/>
                </a:lnTo>
                <a:lnTo>
                  <a:pt x="3906" y="2625"/>
                </a:lnTo>
                <a:lnTo>
                  <a:pt x="3910" y="2633"/>
                </a:lnTo>
                <a:lnTo>
                  <a:pt x="3911" y="2642"/>
                </a:lnTo>
                <a:lnTo>
                  <a:pt x="3913" y="2652"/>
                </a:lnTo>
                <a:lnTo>
                  <a:pt x="3914" y="2661"/>
                </a:lnTo>
                <a:lnTo>
                  <a:pt x="3913" y="2671"/>
                </a:lnTo>
                <a:lnTo>
                  <a:pt x="3911" y="2679"/>
                </a:lnTo>
                <a:lnTo>
                  <a:pt x="3910" y="2689"/>
                </a:lnTo>
                <a:lnTo>
                  <a:pt x="3906" y="2698"/>
                </a:lnTo>
                <a:lnTo>
                  <a:pt x="3903" y="2706"/>
                </a:lnTo>
                <a:lnTo>
                  <a:pt x="3897" y="2713"/>
                </a:lnTo>
                <a:lnTo>
                  <a:pt x="3892" y="2720"/>
                </a:lnTo>
                <a:lnTo>
                  <a:pt x="3886" y="2727"/>
                </a:lnTo>
                <a:lnTo>
                  <a:pt x="3879" y="2734"/>
                </a:lnTo>
                <a:lnTo>
                  <a:pt x="3872" y="2738"/>
                </a:lnTo>
                <a:lnTo>
                  <a:pt x="3865" y="2744"/>
                </a:lnTo>
                <a:lnTo>
                  <a:pt x="3857" y="2748"/>
                </a:lnTo>
                <a:lnTo>
                  <a:pt x="3847" y="2751"/>
                </a:lnTo>
                <a:lnTo>
                  <a:pt x="3839" y="2753"/>
                </a:lnTo>
                <a:lnTo>
                  <a:pt x="3829" y="2755"/>
                </a:lnTo>
                <a:lnTo>
                  <a:pt x="3820" y="2755"/>
                </a:lnTo>
                <a:lnTo>
                  <a:pt x="3811" y="2755"/>
                </a:lnTo>
                <a:lnTo>
                  <a:pt x="3801" y="2753"/>
                </a:lnTo>
                <a:lnTo>
                  <a:pt x="3793" y="2751"/>
                </a:lnTo>
                <a:lnTo>
                  <a:pt x="3783" y="2748"/>
                </a:lnTo>
                <a:lnTo>
                  <a:pt x="3776" y="2744"/>
                </a:lnTo>
                <a:lnTo>
                  <a:pt x="3767" y="2738"/>
                </a:lnTo>
                <a:lnTo>
                  <a:pt x="3760" y="2734"/>
                </a:lnTo>
                <a:lnTo>
                  <a:pt x="3753" y="2727"/>
                </a:lnTo>
                <a:lnTo>
                  <a:pt x="3748" y="2720"/>
                </a:lnTo>
                <a:lnTo>
                  <a:pt x="3742" y="2713"/>
                </a:lnTo>
                <a:lnTo>
                  <a:pt x="3737" y="2706"/>
                </a:lnTo>
                <a:lnTo>
                  <a:pt x="3734" y="2698"/>
                </a:lnTo>
                <a:lnTo>
                  <a:pt x="3730" y="2689"/>
                </a:lnTo>
                <a:lnTo>
                  <a:pt x="3728" y="2679"/>
                </a:lnTo>
                <a:lnTo>
                  <a:pt x="3727" y="2671"/>
                </a:lnTo>
                <a:lnTo>
                  <a:pt x="3726" y="2661"/>
                </a:lnTo>
                <a:close/>
                <a:moveTo>
                  <a:pt x="3726" y="2973"/>
                </a:moveTo>
                <a:lnTo>
                  <a:pt x="3726" y="2973"/>
                </a:lnTo>
                <a:lnTo>
                  <a:pt x="3727" y="2963"/>
                </a:lnTo>
                <a:lnTo>
                  <a:pt x="3728" y="2953"/>
                </a:lnTo>
                <a:lnTo>
                  <a:pt x="3730" y="2945"/>
                </a:lnTo>
                <a:lnTo>
                  <a:pt x="3734" y="2935"/>
                </a:lnTo>
                <a:lnTo>
                  <a:pt x="3737" y="2928"/>
                </a:lnTo>
                <a:lnTo>
                  <a:pt x="3742" y="2919"/>
                </a:lnTo>
                <a:lnTo>
                  <a:pt x="3748" y="2913"/>
                </a:lnTo>
                <a:lnTo>
                  <a:pt x="3753" y="2906"/>
                </a:lnTo>
                <a:lnTo>
                  <a:pt x="3760" y="2900"/>
                </a:lnTo>
                <a:lnTo>
                  <a:pt x="3767" y="2894"/>
                </a:lnTo>
                <a:lnTo>
                  <a:pt x="3776" y="2890"/>
                </a:lnTo>
                <a:lnTo>
                  <a:pt x="3783" y="2886"/>
                </a:lnTo>
                <a:lnTo>
                  <a:pt x="3793" y="2882"/>
                </a:lnTo>
                <a:lnTo>
                  <a:pt x="3801" y="2880"/>
                </a:lnTo>
                <a:lnTo>
                  <a:pt x="3811" y="2879"/>
                </a:lnTo>
                <a:lnTo>
                  <a:pt x="3820" y="2878"/>
                </a:lnTo>
                <a:lnTo>
                  <a:pt x="3829" y="2879"/>
                </a:lnTo>
                <a:lnTo>
                  <a:pt x="3839" y="2880"/>
                </a:lnTo>
                <a:lnTo>
                  <a:pt x="3847" y="2882"/>
                </a:lnTo>
                <a:lnTo>
                  <a:pt x="3857" y="2886"/>
                </a:lnTo>
                <a:lnTo>
                  <a:pt x="3865" y="2890"/>
                </a:lnTo>
                <a:lnTo>
                  <a:pt x="3872" y="2894"/>
                </a:lnTo>
                <a:lnTo>
                  <a:pt x="3879" y="2900"/>
                </a:lnTo>
                <a:lnTo>
                  <a:pt x="3886" y="2906"/>
                </a:lnTo>
                <a:lnTo>
                  <a:pt x="3892" y="2913"/>
                </a:lnTo>
                <a:lnTo>
                  <a:pt x="3897" y="2919"/>
                </a:lnTo>
                <a:lnTo>
                  <a:pt x="3903" y="2928"/>
                </a:lnTo>
                <a:lnTo>
                  <a:pt x="3906" y="2935"/>
                </a:lnTo>
                <a:lnTo>
                  <a:pt x="3910" y="2945"/>
                </a:lnTo>
                <a:lnTo>
                  <a:pt x="3911" y="2953"/>
                </a:lnTo>
                <a:lnTo>
                  <a:pt x="3913" y="2963"/>
                </a:lnTo>
                <a:lnTo>
                  <a:pt x="3914" y="2973"/>
                </a:lnTo>
                <a:lnTo>
                  <a:pt x="3913" y="2981"/>
                </a:lnTo>
                <a:lnTo>
                  <a:pt x="3911" y="2991"/>
                </a:lnTo>
                <a:lnTo>
                  <a:pt x="3910" y="3000"/>
                </a:lnTo>
                <a:lnTo>
                  <a:pt x="3906" y="3009"/>
                </a:lnTo>
                <a:lnTo>
                  <a:pt x="3903" y="3017"/>
                </a:lnTo>
                <a:lnTo>
                  <a:pt x="3897" y="3024"/>
                </a:lnTo>
                <a:lnTo>
                  <a:pt x="3892" y="3031"/>
                </a:lnTo>
                <a:lnTo>
                  <a:pt x="3886" y="3038"/>
                </a:lnTo>
                <a:lnTo>
                  <a:pt x="3879" y="3044"/>
                </a:lnTo>
                <a:lnTo>
                  <a:pt x="3872" y="3049"/>
                </a:lnTo>
                <a:lnTo>
                  <a:pt x="3865" y="3055"/>
                </a:lnTo>
                <a:lnTo>
                  <a:pt x="3857" y="3058"/>
                </a:lnTo>
                <a:lnTo>
                  <a:pt x="3847" y="3062"/>
                </a:lnTo>
                <a:lnTo>
                  <a:pt x="3839" y="3063"/>
                </a:lnTo>
                <a:lnTo>
                  <a:pt x="3829" y="3065"/>
                </a:lnTo>
                <a:lnTo>
                  <a:pt x="3820" y="3066"/>
                </a:lnTo>
                <a:lnTo>
                  <a:pt x="3811" y="3065"/>
                </a:lnTo>
                <a:lnTo>
                  <a:pt x="3801" y="3063"/>
                </a:lnTo>
                <a:lnTo>
                  <a:pt x="3793" y="3062"/>
                </a:lnTo>
                <a:lnTo>
                  <a:pt x="3783" y="3058"/>
                </a:lnTo>
                <a:lnTo>
                  <a:pt x="3776" y="3055"/>
                </a:lnTo>
                <a:lnTo>
                  <a:pt x="3767" y="3049"/>
                </a:lnTo>
                <a:lnTo>
                  <a:pt x="3760" y="3044"/>
                </a:lnTo>
                <a:lnTo>
                  <a:pt x="3753" y="3038"/>
                </a:lnTo>
                <a:lnTo>
                  <a:pt x="3748" y="3031"/>
                </a:lnTo>
                <a:lnTo>
                  <a:pt x="3742" y="3024"/>
                </a:lnTo>
                <a:lnTo>
                  <a:pt x="3737" y="3017"/>
                </a:lnTo>
                <a:lnTo>
                  <a:pt x="3734" y="3009"/>
                </a:lnTo>
                <a:lnTo>
                  <a:pt x="3730" y="3000"/>
                </a:lnTo>
                <a:lnTo>
                  <a:pt x="3728" y="2991"/>
                </a:lnTo>
                <a:lnTo>
                  <a:pt x="3727" y="2981"/>
                </a:lnTo>
                <a:lnTo>
                  <a:pt x="3726" y="2973"/>
                </a:lnTo>
                <a:close/>
                <a:moveTo>
                  <a:pt x="3726" y="2350"/>
                </a:moveTo>
                <a:lnTo>
                  <a:pt x="3726" y="2350"/>
                </a:lnTo>
                <a:lnTo>
                  <a:pt x="3727" y="2340"/>
                </a:lnTo>
                <a:lnTo>
                  <a:pt x="3728" y="2331"/>
                </a:lnTo>
                <a:lnTo>
                  <a:pt x="3730" y="2322"/>
                </a:lnTo>
                <a:lnTo>
                  <a:pt x="3734" y="2314"/>
                </a:lnTo>
                <a:lnTo>
                  <a:pt x="3737" y="2305"/>
                </a:lnTo>
                <a:lnTo>
                  <a:pt x="3742" y="2297"/>
                </a:lnTo>
                <a:lnTo>
                  <a:pt x="3748" y="2290"/>
                </a:lnTo>
                <a:lnTo>
                  <a:pt x="3753" y="2285"/>
                </a:lnTo>
                <a:lnTo>
                  <a:pt x="3760" y="2278"/>
                </a:lnTo>
                <a:lnTo>
                  <a:pt x="3767" y="2272"/>
                </a:lnTo>
                <a:lnTo>
                  <a:pt x="3776" y="2268"/>
                </a:lnTo>
                <a:lnTo>
                  <a:pt x="3783" y="2264"/>
                </a:lnTo>
                <a:lnTo>
                  <a:pt x="3793" y="2261"/>
                </a:lnTo>
                <a:lnTo>
                  <a:pt x="3801" y="2258"/>
                </a:lnTo>
                <a:lnTo>
                  <a:pt x="3811" y="2257"/>
                </a:lnTo>
                <a:lnTo>
                  <a:pt x="3820" y="2257"/>
                </a:lnTo>
                <a:lnTo>
                  <a:pt x="3829" y="2257"/>
                </a:lnTo>
                <a:lnTo>
                  <a:pt x="3839" y="2258"/>
                </a:lnTo>
                <a:lnTo>
                  <a:pt x="3847" y="2261"/>
                </a:lnTo>
                <a:lnTo>
                  <a:pt x="3857" y="2264"/>
                </a:lnTo>
                <a:lnTo>
                  <a:pt x="3865" y="2268"/>
                </a:lnTo>
                <a:lnTo>
                  <a:pt x="3872" y="2272"/>
                </a:lnTo>
                <a:lnTo>
                  <a:pt x="3879" y="2278"/>
                </a:lnTo>
                <a:lnTo>
                  <a:pt x="3886" y="2285"/>
                </a:lnTo>
                <a:lnTo>
                  <a:pt x="3892" y="2290"/>
                </a:lnTo>
                <a:lnTo>
                  <a:pt x="3897" y="2297"/>
                </a:lnTo>
                <a:lnTo>
                  <a:pt x="3903" y="2305"/>
                </a:lnTo>
                <a:lnTo>
                  <a:pt x="3906" y="2314"/>
                </a:lnTo>
                <a:lnTo>
                  <a:pt x="3910" y="2322"/>
                </a:lnTo>
                <a:lnTo>
                  <a:pt x="3911" y="2331"/>
                </a:lnTo>
                <a:lnTo>
                  <a:pt x="3913" y="2340"/>
                </a:lnTo>
                <a:lnTo>
                  <a:pt x="3914" y="2350"/>
                </a:lnTo>
                <a:lnTo>
                  <a:pt x="3913" y="2360"/>
                </a:lnTo>
                <a:lnTo>
                  <a:pt x="3911" y="2370"/>
                </a:lnTo>
                <a:lnTo>
                  <a:pt x="3910" y="2378"/>
                </a:lnTo>
                <a:lnTo>
                  <a:pt x="3906" y="2386"/>
                </a:lnTo>
                <a:lnTo>
                  <a:pt x="3903" y="2395"/>
                </a:lnTo>
                <a:lnTo>
                  <a:pt x="3897" y="2403"/>
                </a:lnTo>
                <a:lnTo>
                  <a:pt x="3892" y="2410"/>
                </a:lnTo>
                <a:lnTo>
                  <a:pt x="3886" y="2416"/>
                </a:lnTo>
                <a:lnTo>
                  <a:pt x="3879" y="2423"/>
                </a:lnTo>
                <a:lnTo>
                  <a:pt x="3872" y="2428"/>
                </a:lnTo>
                <a:lnTo>
                  <a:pt x="3865" y="2432"/>
                </a:lnTo>
                <a:lnTo>
                  <a:pt x="3857" y="2437"/>
                </a:lnTo>
                <a:lnTo>
                  <a:pt x="3847" y="2439"/>
                </a:lnTo>
                <a:lnTo>
                  <a:pt x="3839" y="2442"/>
                </a:lnTo>
                <a:lnTo>
                  <a:pt x="3829" y="2444"/>
                </a:lnTo>
                <a:lnTo>
                  <a:pt x="3820" y="2444"/>
                </a:lnTo>
                <a:lnTo>
                  <a:pt x="3811" y="2444"/>
                </a:lnTo>
                <a:lnTo>
                  <a:pt x="3801" y="2442"/>
                </a:lnTo>
                <a:lnTo>
                  <a:pt x="3793" y="2439"/>
                </a:lnTo>
                <a:lnTo>
                  <a:pt x="3783" y="2437"/>
                </a:lnTo>
                <a:lnTo>
                  <a:pt x="3776" y="2432"/>
                </a:lnTo>
                <a:lnTo>
                  <a:pt x="3767" y="2428"/>
                </a:lnTo>
                <a:lnTo>
                  <a:pt x="3760" y="2423"/>
                </a:lnTo>
                <a:lnTo>
                  <a:pt x="3753" y="2416"/>
                </a:lnTo>
                <a:lnTo>
                  <a:pt x="3748" y="2410"/>
                </a:lnTo>
                <a:lnTo>
                  <a:pt x="3742" y="2403"/>
                </a:lnTo>
                <a:lnTo>
                  <a:pt x="3737" y="2395"/>
                </a:lnTo>
                <a:lnTo>
                  <a:pt x="3734" y="2386"/>
                </a:lnTo>
                <a:lnTo>
                  <a:pt x="3730" y="2378"/>
                </a:lnTo>
                <a:lnTo>
                  <a:pt x="3728" y="2370"/>
                </a:lnTo>
                <a:lnTo>
                  <a:pt x="3727" y="2360"/>
                </a:lnTo>
                <a:lnTo>
                  <a:pt x="3726" y="2350"/>
                </a:lnTo>
                <a:close/>
                <a:moveTo>
                  <a:pt x="3726" y="2039"/>
                </a:moveTo>
                <a:lnTo>
                  <a:pt x="3726" y="2039"/>
                </a:lnTo>
                <a:lnTo>
                  <a:pt x="3727" y="2029"/>
                </a:lnTo>
                <a:lnTo>
                  <a:pt x="3728" y="2021"/>
                </a:lnTo>
                <a:lnTo>
                  <a:pt x="3730" y="2011"/>
                </a:lnTo>
                <a:lnTo>
                  <a:pt x="3734" y="2003"/>
                </a:lnTo>
                <a:lnTo>
                  <a:pt x="3737" y="1994"/>
                </a:lnTo>
                <a:lnTo>
                  <a:pt x="3742" y="1987"/>
                </a:lnTo>
                <a:lnTo>
                  <a:pt x="3748" y="1979"/>
                </a:lnTo>
                <a:lnTo>
                  <a:pt x="3753" y="1973"/>
                </a:lnTo>
                <a:lnTo>
                  <a:pt x="3760" y="1966"/>
                </a:lnTo>
                <a:lnTo>
                  <a:pt x="3767" y="1962"/>
                </a:lnTo>
                <a:lnTo>
                  <a:pt x="3776" y="1957"/>
                </a:lnTo>
                <a:lnTo>
                  <a:pt x="3783" y="1952"/>
                </a:lnTo>
                <a:lnTo>
                  <a:pt x="3793" y="1950"/>
                </a:lnTo>
                <a:lnTo>
                  <a:pt x="3801" y="1947"/>
                </a:lnTo>
                <a:lnTo>
                  <a:pt x="3811" y="1945"/>
                </a:lnTo>
                <a:lnTo>
                  <a:pt x="3820" y="1945"/>
                </a:lnTo>
                <a:lnTo>
                  <a:pt x="3829" y="1945"/>
                </a:lnTo>
                <a:lnTo>
                  <a:pt x="3839" y="1947"/>
                </a:lnTo>
                <a:lnTo>
                  <a:pt x="3847" y="1950"/>
                </a:lnTo>
                <a:lnTo>
                  <a:pt x="3857" y="1952"/>
                </a:lnTo>
                <a:lnTo>
                  <a:pt x="3865" y="1957"/>
                </a:lnTo>
                <a:lnTo>
                  <a:pt x="3872" y="1962"/>
                </a:lnTo>
                <a:lnTo>
                  <a:pt x="3879" y="1966"/>
                </a:lnTo>
                <a:lnTo>
                  <a:pt x="3886" y="1973"/>
                </a:lnTo>
                <a:lnTo>
                  <a:pt x="3892" y="1979"/>
                </a:lnTo>
                <a:lnTo>
                  <a:pt x="3897" y="1987"/>
                </a:lnTo>
                <a:lnTo>
                  <a:pt x="3903" y="1994"/>
                </a:lnTo>
                <a:lnTo>
                  <a:pt x="3906" y="2003"/>
                </a:lnTo>
                <a:lnTo>
                  <a:pt x="3910" y="2011"/>
                </a:lnTo>
                <a:lnTo>
                  <a:pt x="3911" y="2021"/>
                </a:lnTo>
                <a:lnTo>
                  <a:pt x="3913" y="2029"/>
                </a:lnTo>
                <a:lnTo>
                  <a:pt x="3914" y="2039"/>
                </a:lnTo>
                <a:lnTo>
                  <a:pt x="3913" y="2049"/>
                </a:lnTo>
                <a:lnTo>
                  <a:pt x="3911" y="2058"/>
                </a:lnTo>
                <a:lnTo>
                  <a:pt x="3910" y="2067"/>
                </a:lnTo>
                <a:lnTo>
                  <a:pt x="3906" y="2075"/>
                </a:lnTo>
                <a:lnTo>
                  <a:pt x="3903" y="2084"/>
                </a:lnTo>
                <a:lnTo>
                  <a:pt x="3897" y="2092"/>
                </a:lnTo>
                <a:lnTo>
                  <a:pt x="3892" y="2099"/>
                </a:lnTo>
                <a:lnTo>
                  <a:pt x="3886" y="2106"/>
                </a:lnTo>
                <a:lnTo>
                  <a:pt x="3879" y="2111"/>
                </a:lnTo>
                <a:lnTo>
                  <a:pt x="3872" y="2117"/>
                </a:lnTo>
                <a:lnTo>
                  <a:pt x="3865" y="2121"/>
                </a:lnTo>
                <a:lnTo>
                  <a:pt x="3857" y="2125"/>
                </a:lnTo>
                <a:lnTo>
                  <a:pt x="3847" y="2128"/>
                </a:lnTo>
                <a:lnTo>
                  <a:pt x="3839" y="2131"/>
                </a:lnTo>
                <a:lnTo>
                  <a:pt x="3829" y="2132"/>
                </a:lnTo>
                <a:lnTo>
                  <a:pt x="3820" y="2132"/>
                </a:lnTo>
                <a:lnTo>
                  <a:pt x="3811" y="2132"/>
                </a:lnTo>
                <a:lnTo>
                  <a:pt x="3801" y="2131"/>
                </a:lnTo>
                <a:lnTo>
                  <a:pt x="3793" y="2128"/>
                </a:lnTo>
                <a:lnTo>
                  <a:pt x="3783" y="2125"/>
                </a:lnTo>
                <a:lnTo>
                  <a:pt x="3776" y="2121"/>
                </a:lnTo>
                <a:lnTo>
                  <a:pt x="3767" y="2117"/>
                </a:lnTo>
                <a:lnTo>
                  <a:pt x="3760" y="2111"/>
                </a:lnTo>
                <a:lnTo>
                  <a:pt x="3753" y="2106"/>
                </a:lnTo>
                <a:lnTo>
                  <a:pt x="3748" y="2099"/>
                </a:lnTo>
                <a:lnTo>
                  <a:pt x="3742" y="2092"/>
                </a:lnTo>
                <a:lnTo>
                  <a:pt x="3737" y="2084"/>
                </a:lnTo>
                <a:lnTo>
                  <a:pt x="3734" y="2075"/>
                </a:lnTo>
                <a:lnTo>
                  <a:pt x="3730" y="2067"/>
                </a:lnTo>
                <a:lnTo>
                  <a:pt x="3728" y="2058"/>
                </a:lnTo>
                <a:lnTo>
                  <a:pt x="3727" y="2049"/>
                </a:lnTo>
                <a:lnTo>
                  <a:pt x="3726" y="2039"/>
                </a:lnTo>
                <a:close/>
                <a:moveTo>
                  <a:pt x="3726" y="1728"/>
                </a:moveTo>
                <a:lnTo>
                  <a:pt x="3726" y="1728"/>
                </a:lnTo>
                <a:lnTo>
                  <a:pt x="3727" y="1719"/>
                </a:lnTo>
                <a:lnTo>
                  <a:pt x="3728" y="1710"/>
                </a:lnTo>
                <a:lnTo>
                  <a:pt x="3730" y="1700"/>
                </a:lnTo>
                <a:lnTo>
                  <a:pt x="3734" y="1691"/>
                </a:lnTo>
                <a:lnTo>
                  <a:pt x="3737" y="1683"/>
                </a:lnTo>
                <a:lnTo>
                  <a:pt x="3742" y="1676"/>
                </a:lnTo>
                <a:lnTo>
                  <a:pt x="3748" y="1669"/>
                </a:lnTo>
                <a:lnTo>
                  <a:pt x="3753" y="1662"/>
                </a:lnTo>
                <a:lnTo>
                  <a:pt x="3760" y="1657"/>
                </a:lnTo>
                <a:lnTo>
                  <a:pt x="3767" y="1651"/>
                </a:lnTo>
                <a:lnTo>
                  <a:pt x="3776" y="1645"/>
                </a:lnTo>
                <a:lnTo>
                  <a:pt x="3783" y="1643"/>
                </a:lnTo>
                <a:lnTo>
                  <a:pt x="3793" y="1638"/>
                </a:lnTo>
                <a:lnTo>
                  <a:pt x="3801" y="1637"/>
                </a:lnTo>
                <a:lnTo>
                  <a:pt x="3811" y="1636"/>
                </a:lnTo>
                <a:lnTo>
                  <a:pt x="3820" y="1634"/>
                </a:lnTo>
                <a:lnTo>
                  <a:pt x="3829" y="1636"/>
                </a:lnTo>
                <a:lnTo>
                  <a:pt x="3839" y="1637"/>
                </a:lnTo>
                <a:lnTo>
                  <a:pt x="3847" y="1638"/>
                </a:lnTo>
                <a:lnTo>
                  <a:pt x="3857" y="1643"/>
                </a:lnTo>
                <a:lnTo>
                  <a:pt x="3865" y="1645"/>
                </a:lnTo>
                <a:lnTo>
                  <a:pt x="3872" y="1651"/>
                </a:lnTo>
                <a:lnTo>
                  <a:pt x="3879" y="1657"/>
                </a:lnTo>
                <a:lnTo>
                  <a:pt x="3886" y="1662"/>
                </a:lnTo>
                <a:lnTo>
                  <a:pt x="3892" y="1669"/>
                </a:lnTo>
                <a:lnTo>
                  <a:pt x="3897" y="1676"/>
                </a:lnTo>
                <a:lnTo>
                  <a:pt x="3903" y="1683"/>
                </a:lnTo>
                <a:lnTo>
                  <a:pt x="3906" y="1691"/>
                </a:lnTo>
                <a:lnTo>
                  <a:pt x="3910" y="1700"/>
                </a:lnTo>
                <a:lnTo>
                  <a:pt x="3911" y="1710"/>
                </a:lnTo>
                <a:lnTo>
                  <a:pt x="3913" y="1719"/>
                </a:lnTo>
                <a:lnTo>
                  <a:pt x="3914" y="1728"/>
                </a:lnTo>
                <a:lnTo>
                  <a:pt x="3913" y="1737"/>
                </a:lnTo>
                <a:lnTo>
                  <a:pt x="3911" y="1747"/>
                </a:lnTo>
                <a:lnTo>
                  <a:pt x="3910" y="1756"/>
                </a:lnTo>
                <a:lnTo>
                  <a:pt x="3906" y="1765"/>
                </a:lnTo>
                <a:lnTo>
                  <a:pt x="3903" y="1772"/>
                </a:lnTo>
                <a:lnTo>
                  <a:pt x="3897" y="1781"/>
                </a:lnTo>
                <a:lnTo>
                  <a:pt x="3892" y="1788"/>
                </a:lnTo>
                <a:lnTo>
                  <a:pt x="3886" y="1795"/>
                </a:lnTo>
                <a:lnTo>
                  <a:pt x="3879" y="1800"/>
                </a:lnTo>
                <a:lnTo>
                  <a:pt x="3872" y="1806"/>
                </a:lnTo>
                <a:lnTo>
                  <a:pt x="3865" y="1810"/>
                </a:lnTo>
                <a:lnTo>
                  <a:pt x="3857" y="1814"/>
                </a:lnTo>
                <a:lnTo>
                  <a:pt x="3847" y="1818"/>
                </a:lnTo>
                <a:lnTo>
                  <a:pt x="3839" y="1820"/>
                </a:lnTo>
                <a:lnTo>
                  <a:pt x="3829" y="1821"/>
                </a:lnTo>
                <a:lnTo>
                  <a:pt x="3820" y="1823"/>
                </a:lnTo>
                <a:lnTo>
                  <a:pt x="3811" y="1821"/>
                </a:lnTo>
                <a:lnTo>
                  <a:pt x="3801" y="1820"/>
                </a:lnTo>
                <a:lnTo>
                  <a:pt x="3793" y="1818"/>
                </a:lnTo>
                <a:lnTo>
                  <a:pt x="3783" y="1814"/>
                </a:lnTo>
                <a:lnTo>
                  <a:pt x="3776" y="1810"/>
                </a:lnTo>
                <a:lnTo>
                  <a:pt x="3767" y="1806"/>
                </a:lnTo>
                <a:lnTo>
                  <a:pt x="3760" y="1800"/>
                </a:lnTo>
                <a:lnTo>
                  <a:pt x="3753" y="1795"/>
                </a:lnTo>
                <a:lnTo>
                  <a:pt x="3748" y="1788"/>
                </a:lnTo>
                <a:lnTo>
                  <a:pt x="3742" y="1781"/>
                </a:lnTo>
                <a:lnTo>
                  <a:pt x="3737" y="1772"/>
                </a:lnTo>
                <a:lnTo>
                  <a:pt x="3734" y="1765"/>
                </a:lnTo>
                <a:lnTo>
                  <a:pt x="3730" y="1756"/>
                </a:lnTo>
                <a:lnTo>
                  <a:pt x="3728" y="1747"/>
                </a:lnTo>
                <a:lnTo>
                  <a:pt x="3727" y="1737"/>
                </a:lnTo>
                <a:lnTo>
                  <a:pt x="3726" y="1728"/>
                </a:lnTo>
                <a:close/>
                <a:moveTo>
                  <a:pt x="1529" y="3594"/>
                </a:moveTo>
                <a:lnTo>
                  <a:pt x="1529" y="3594"/>
                </a:lnTo>
                <a:lnTo>
                  <a:pt x="1529" y="3584"/>
                </a:lnTo>
                <a:lnTo>
                  <a:pt x="1531" y="3575"/>
                </a:lnTo>
                <a:lnTo>
                  <a:pt x="1533" y="3566"/>
                </a:lnTo>
                <a:lnTo>
                  <a:pt x="1536" y="3557"/>
                </a:lnTo>
                <a:lnTo>
                  <a:pt x="1540" y="3549"/>
                </a:lnTo>
                <a:lnTo>
                  <a:pt x="1545" y="3542"/>
                </a:lnTo>
                <a:lnTo>
                  <a:pt x="1550" y="3534"/>
                </a:lnTo>
                <a:lnTo>
                  <a:pt x="1556" y="3528"/>
                </a:lnTo>
                <a:lnTo>
                  <a:pt x="1563" y="3521"/>
                </a:lnTo>
                <a:lnTo>
                  <a:pt x="1570" y="3515"/>
                </a:lnTo>
                <a:lnTo>
                  <a:pt x="1578" y="3511"/>
                </a:lnTo>
                <a:lnTo>
                  <a:pt x="1586" y="3507"/>
                </a:lnTo>
                <a:lnTo>
                  <a:pt x="1595" y="3504"/>
                </a:lnTo>
                <a:lnTo>
                  <a:pt x="1603" y="3501"/>
                </a:lnTo>
                <a:lnTo>
                  <a:pt x="1613" y="3500"/>
                </a:lnTo>
                <a:lnTo>
                  <a:pt x="1623" y="3500"/>
                </a:lnTo>
                <a:lnTo>
                  <a:pt x="1633" y="3500"/>
                </a:lnTo>
                <a:lnTo>
                  <a:pt x="1641" y="3501"/>
                </a:lnTo>
                <a:lnTo>
                  <a:pt x="1651" y="3504"/>
                </a:lnTo>
                <a:lnTo>
                  <a:pt x="1659" y="3507"/>
                </a:lnTo>
                <a:lnTo>
                  <a:pt x="1667" y="3511"/>
                </a:lnTo>
                <a:lnTo>
                  <a:pt x="1674" y="3515"/>
                </a:lnTo>
                <a:lnTo>
                  <a:pt x="1681" y="3521"/>
                </a:lnTo>
                <a:lnTo>
                  <a:pt x="1688" y="3528"/>
                </a:lnTo>
                <a:lnTo>
                  <a:pt x="1694" y="3534"/>
                </a:lnTo>
                <a:lnTo>
                  <a:pt x="1700" y="3542"/>
                </a:lnTo>
                <a:lnTo>
                  <a:pt x="1705" y="3549"/>
                </a:lnTo>
                <a:lnTo>
                  <a:pt x="1709" y="3557"/>
                </a:lnTo>
                <a:lnTo>
                  <a:pt x="1712" y="3566"/>
                </a:lnTo>
                <a:lnTo>
                  <a:pt x="1713" y="3575"/>
                </a:lnTo>
                <a:lnTo>
                  <a:pt x="1715" y="3584"/>
                </a:lnTo>
                <a:lnTo>
                  <a:pt x="1716" y="3594"/>
                </a:lnTo>
                <a:lnTo>
                  <a:pt x="1715" y="3603"/>
                </a:lnTo>
                <a:lnTo>
                  <a:pt x="1713" y="3613"/>
                </a:lnTo>
                <a:lnTo>
                  <a:pt x="1712" y="3621"/>
                </a:lnTo>
                <a:lnTo>
                  <a:pt x="1709" y="3630"/>
                </a:lnTo>
                <a:lnTo>
                  <a:pt x="1705" y="3638"/>
                </a:lnTo>
                <a:lnTo>
                  <a:pt x="1700" y="3647"/>
                </a:lnTo>
                <a:lnTo>
                  <a:pt x="1694" y="3654"/>
                </a:lnTo>
                <a:lnTo>
                  <a:pt x="1688" y="3661"/>
                </a:lnTo>
                <a:lnTo>
                  <a:pt x="1681" y="3666"/>
                </a:lnTo>
                <a:lnTo>
                  <a:pt x="1674" y="3672"/>
                </a:lnTo>
                <a:lnTo>
                  <a:pt x="1667" y="3676"/>
                </a:lnTo>
                <a:lnTo>
                  <a:pt x="1659" y="3680"/>
                </a:lnTo>
                <a:lnTo>
                  <a:pt x="1651" y="3683"/>
                </a:lnTo>
                <a:lnTo>
                  <a:pt x="1641" y="3686"/>
                </a:lnTo>
                <a:lnTo>
                  <a:pt x="1633" y="3687"/>
                </a:lnTo>
                <a:lnTo>
                  <a:pt x="1623" y="3687"/>
                </a:lnTo>
                <a:lnTo>
                  <a:pt x="1613" y="3687"/>
                </a:lnTo>
                <a:lnTo>
                  <a:pt x="1603" y="3686"/>
                </a:lnTo>
                <a:lnTo>
                  <a:pt x="1595" y="3683"/>
                </a:lnTo>
                <a:lnTo>
                  <a:pt x="1586" y="3680"/>
                </a:lnTo>
                <a:lnTo>
                  <a:pt x="1578" y="3676"/>
                </a:lnTo>
                <a:lnTo>
                  <a:pt x="1570" y="3672"/>
                </a:lnTo>
                <a:lnTo>
                  <a:pt x="1563" y="3666"/>
                </a:lnTo>
                <a:lnTo>
                  <a:pt x="1556" y="3661"/>
                </a:lnTo>
                <a:lnTo>
                  <a:pt x="1550" y="3654"/>
                </a:lnTo>
                <a:lnTo>
                  <a:pt x="1545" y="3647"/>
                </a:lnTo>
                <a:lnTo>
                  <a:pt x="1540" y="3638"/>
                </a:lnTo>
                <a:lnTo>
                  <a:pt x="1536" y="3630"/>
                </a:lnTo>
                <a:lnTo>
                  <a:pt x="1533" y="3621"/>
                </a:lnTo>
                <a:lnTo>
                  <a:pt x="1531" y="3613"/>
                </a:lnTo>
                <a:lnTo>
                  <a:pt x="1529" y="3603"/>
                </a:lnTo>
                <a:lnTo>
                  <a:pt x="1529" y="3594"/>
                </a:lnTo>
                <a:close/>
                <a:moveTo>
                  <a:pt x="3202" y="1530"/>
                </a:moveTo>
                <a:lnTo>
                  <a:pt x="3202" y="1531"/>
                </a:lnTo>
                <a:lnTo>
                  <a:pt x="2800" y="1530"/>
                </a:lnTo>
                <a:lnTo>
                  <a:pt x="2799" y="1523"/>
                </a:lnTo>
                <a:lnTo>
                  <a:pt x="2799" y="1509"/>
                </a:lnTo>
                <a:lnTo>
                  <a:pt x="2799" y="1471"/>
                </a:lnTo>
                <a:lnTo>
                  <a:pt x="2800" y="1418"/>
                </a:lnTo>
                <a:lnTo>
                  <a:pt x="3206" y="1418"/>
                </a:lnTo>
                <a:lnTo>
                  <a:pt x="3206" y="1530"/>
                </a:lnTo>
                <a:lnTo>
                  <a:pt x="3202" y="1530"/>
                </a:lnTo>
                <a:close/>
                <a:moveTo>
                  <a:pt x="3726" y="3282"/>
                </a:moveTo>
                <a:lnTo>
                  <a:pt x="3726" y="3282"/>
                </a:lnTo>
                <a:lnTo>
                  <a:pt x="3727" y="3273"/>
                </a:lnTo>
                <a:lnTo>
                  <a:pt x="3728" y="3264"/>
                </a:lnTo>
                <a:lnTo>
                  <a:pt x="3730" y="3254"/>
                </a:lnTo>
                <a:lnTo>
                  <a:pt x="3734" y="3246"/>
                </a:lnTo>
                <a:lnTo>
                  <a:pt x="3737" y="3238"/>
                </a:lnTo>
                <a:lnTo>
                  <a:pt x="3742" y="3231"/>
                </a:lnTo>
                <a:lnTo>
                  <a:pt x="3748" y="3224"/>
                </a:lnTo>
                <a:lnTo>
                  <a:pt x="3753" y="3217"/>
                </a:lnTo>
                <a:lnTo>
                  <a:pt x="3760" y="3211"/>
                </a:lnTo>
                <a:lnTo>
                  <a:pt x="3767" y="3206"/>
                </a:lnTo>
                <a:lnTo>
                  <a:pt x="3776" y="3200"/>
                </a:lnTo>
                <a:lnTo>
                  <a:pt x="3783" y="3196"/>
                </a:lnTo>
                <a:lnTo>
                  <a:pt x="3793" y="3193"/>
                </a:lnTo>
                <a:lnTo>
                  <a:pt x="3801" y="3192"/>
                </a:lnTo>
                <a:lnTo>
                  <a:pt x="3811" y="3190"/>
                </a:lnTo>
                <a:lnTo>
                  <a:pt x="3820" y="3189"/>
                </a:lnTo>
                <a:lnTo>
                  <a:pt x="3829" y="3190"/>
                </a:lnTo>
                <a:lnTo>
                  <a:pt x="3839" y="3192"/>
                </a:lnTo>
                <a:lnTo>
                  <a:pt x="3847" y="3193"/>
                </a:lnTo>
                <a:lnTo>
                  <a:pt x="3857" y="3196"/>
                </a:lnTo>
                <a:lnTo>
                  <a:pt x="3865" y="3200"/>
                </a:lnTo>
                <a:lnTo>
                  <a:pt x="3872" y="3206"/>
                </a:lnTo>
                <a:lnTo>
                  <a:pt x="3879" y="3211"/>
                </a:lnTo>
                <a:lnTo>
                  <a:pt x="3886" y="3217"/>
                </a:lnTo>
                <a:lnTo>
                  <a:pt x="3892" y="3224"/>
                </a:lnTo>
                <a:lnTo>
                  <a:pt x="3897" y="3231"/>
                </a:lnTo>
                <a:lnTo>
                  <a:pt x="3903" y="3238"/>
                </a:lnTo>
                <a:lnTo>
                  <a:pt x="3906" y="3246"/>
                </a:lnTo>
                <a:lnTo>
                  <a:pt x="3910" y="3254"/>
                </a:lnTo>
                <a:lnTo>
                  <a:pt x="3911" y="3264"/>
                </a:lnTo>
                <a:lnTo>
                  <a:pt x="3913" y="3273"/>
                </a:lnTo>
                <a:lnTo>
                  <a:pt x="3914" y="3282"/>
                </a:lnTo>
                <a:lnTo>
                  <a:pt x="3913" y="3292"/>
                </a:lnTo>
                <a:lnTo>
                  <a:pt x="3911" y="3302"/>
                </a:lnTo>
                <a:lnTo>
                  <a:pt x="3910" y="3310"/>
                </a:lnTo>
                <a:lnTo>
                  <a:pt x="3906" y="3319"/>
                </a:lnTo>
                <a:lnTo>
                  <a:pt x="3903" y="3327"/>
                </a:lnTo>
                <a:lnTo>
                  <a:pt x="3897" y="3335"/>
                </a:lnTo>
                <a:lnTo>
                  <a:pt x="3892" y="3342"/>
                </a:lnTo>
                <a:lnTo>
                  <a:pt x="3886" y="3349"/>
                </a:lnTo>
                <a:lnTo>
                  <a:pt x="3879" y="3355"/>
                </a:lnTo>
                <a:lnTo>
                  <a:pt x="3872" y="3360"/>
                </a:lnTo>
                <a:lnTo>
                  <a:pt x="3865" y="3365"/>
                </a:lnTo>
                <a:lnTo>
                  <a:pt x="3857" y="3369"/>
                </a:lnTo>
                <a:lnTo>
                  <a:pt x="3847" y="3372"/>
                </a:lnTo>
                <a:lnTo>
                  <a:pt x="3839" y="3374"/>
                </a:lnTo>
                <a:lnTo>
                  <a:pt x="3829" y="3376"/>
                </a:lnTo>
                <a:lnTo>
                  <a:pt x="3820" y="3376"/>
                </a:lnTo>
                <a:lnTo>
                  <a:pt x="3811" y="3376"/>
                </a:lnTo>
                <a:lnTo>
                  <a:pt x="3801" y="3374"/>
                </a:lnTo>
                <a:lnTo>
                  <a:pt x="3793" y="3372"/>
                </a:lnTo>
                <a:lnTo>
                  <a:pt x="3783" y="3369"/>
                </a:lnTo>
                <a:lnTo>
                  <a:pt x="3776" y="3365"/>
                </a:lnTo>
                <a:lnTo>
                  <a:pt x="3767" y="3360"/>
                </a:lnTo>
                <a:lnTo>
                  <a:pt x="3760" y="3355"/>
                </a:lnTo>
                <a:lnTo>
                  <a:pt x="3753" y="3349"/>
                </a:lnTo>
                <a:lnTo>
                  <a:pt x="3748" y="3342"/>
                </a:lnTo>
                <a:lnTo>
                  <a:pt x="3742" y="3335"/>
                </a:lnTo>
                <a:lnTo>
                  <a:pt x="3737" y="3327"/>
                </a:lnTo>
                <a:lnTo>
                  <a:pt x="3734" y="3319"/>
                </a:lnTo>
                <a:lnTo>
                  <a:pt x="3730" y="3310"/>
                </a:lnTo>
                <a:lnTo>
                  <a:pt x="3728" y="3302"/>
                </a:lnTo>
                <a:lnTo>
                  <a:pt x="3727" y="3292"/>
                </a:lnTo>
                <a:lnTo>
                  <a:pt x="3726" y="3282"/>
                </a:lnTo>
                <a:close/>
                <a:moveTo>
                  <a:pt x="3726" y="3594"/>
                </a:moveTo>
                <a:lnTo>
                  <a:pt x="3726" y="3594"/>
                </a:lnTo>
                <a:lnTo>
                  <a:pt x="3727" y="3584"/>
                </a:lnTo>
                <a:lnTo>
                  <a:pt x="3728" y="3575"/>
                </a:lnTo>
                <a:lnTo>
                  <a:pt x="3730" y="3566"/>
                </a:lnTo>
                <a:lnTo>
                  <a:pt x="3734" y="3557"/>
                </a:lnTo>
                <a:lnTo>
                  <a:pt x="3737" y="3549"/>
                </a:lnTo>
                <a:lnTo>
                  <a:pt x="3742" y="3542"/>
                </a:lnTo>
                <a:lnTo>
                  <a:pt x="3748" y="3534"/>
                </a:lnTo>
                <a:lnTo>
                  <a:pt x="3753" y="3528"/>
                </a:lnTo>
                <a:lnTo>
                  <a:pt x="3760" y="3521"/>
                </a:lnTo>
                <a:lnTo>
                  <a:pt x="3767" y="3515"/>
                </a:lnTo>
                <a:lnTo>
                  <a:pt x="3776" y="3511"/>
                </a:lnTo>
                <a:lnTo>
                  <a:pt x="3783" y="3507"/>
                </a:lnTo>
                <a:lnTo>
                  <a:pt x="3793" y="3504"/>
                </a:lnTo>
                <a:lnTo>
                  <a:pt x="3801" y="3501"/>
                </a:lnTo>
                <a:lnTo>
                  <a:pt x="3811" y="3500"/>
                </a:lnTo>
                <a:lnTo>
                  <a:pt x="3820" y="3500"/>
                </a:lnTo>
                <a:lnTo>
                  <a:pt x="3829" y="3500"/>
                </a:lnTo>
                <a:lnTo>
                  <a:pt x="3839" y="3501"/>
                </a:lnTo>
                <a:lnTo>
                  <a:pt x="3847" y="3504"/>
                </a:lnTo>
                <a:lnTo>
                  <a:pt x="3857" y="3507"/>
                </a:lnTo>
                <a:lnTo>
                  <a:pt x="3865" y="3511"/>
                </a:lnTo>
                <a:lnTo>
                  <a:pt x="3872" y="3515"/>
                </a:lnTo>
                <a:lnTo>
                  <a:pt x="3879" y="3521"/>
                </a:lnTo>
                <a:lnTo>
                  <a:pt x="3886" y="3528"/>
                </a:lnTo>
                <a:lnTo>
                  <a:pt x="3892" y="3534"/>
                </a:lnTo>
                <a:lnTo>
                  <a:pt x="3897" y="3542"/>
                </a:lnTo>
                <a:lnTo>
                  <a:pt x="3903" y="3549"/>
                </a:lnTo>
                <a:lnTo>
                  <a:pt x="3906" y="3557"/>
                </a:lnTo>
                <a:lnTo>
                  <a:pt x="3910" y="3566"/>
                </a:lnTo>
                <a:lnTo>
                  <a:pt x="3911" y="3575"/>
                </a:lnTo>
                <a:lnTo>
                  <a:pt x="3913" y="3584"/>
                </a:lnTo>
                <a:lnTo>
                  <a:pt x="3914" y="3594"/>
                </a:lnTo>
                <a:lnTo>
                  <a:pt x="3913" y="3603"/>
                </a:lnTo>
                <a:lnTo>
                  <a:pt x="3911" y="3613"/>
                </a:lnTo>
                <a:lnTo>
                  <a:pt x="3910" y="3621"/>
                </a:lnTo>
                <a:lnTo>
                  <a:pt x="3906" y="3630"/>
                </a:lnTo>
                <a:lnTo>
                  <a:pt x="3903" y="3638"/>
                </a:lnTo>
                <a:lnTo>
                  <a:pt x="3897" y="3647"/>
                </a:lnTo>
                <a:lnTo>
                  <a:pt x="3892" y="3654"/>
                </a:lnTo>
                <a:lnTo>
                  <a:pt x="3886" y="3661"/>
                </a:lnTo>
                <a:lnTo>
                  <a:pt x="3879" y="3666"/>
                </a:lnTo>
                <a:lnTo>
                  <a:pt x="3872" y="3672"/>
                </a:lnTo>
                <a:lnTo>
                  <a:pt x="3865" y="3676"/>
                </a:lnTo>
                <a:lnTo>
                  <a:pt x="3857" y="3680"/>
                </a:lnTo>
                <a:lnTo>
                  <a:pt x="3847" y="3683"/>
                </a:lnTo>
                <a:lnTo>
                  <a:pt x="3839" y="3686"/>
                </a:lnTo>
                <a:lnTo>
                  <a:pt x="3829" y="3687"/>
                </a:lnTo>
                <a:lnTo>
                  <a:pt x="3820" y="3687"/>
                </a:lnTo>
                <a:lnTo>
                  <a:pt x="3811" y="3687"/>
                </a:lnTo>
                <a:lnTo>
                  <a:pt x="3801" y="3686"/>
                </a:lnTo>
                <a:lnTo>
                  <a:pt x="3793" y="3683"/>
                </a:lnTo>
                <a:lnTo>
                  <a:pt x="3783" y="3680"/>
                </a:lnTo>
                <a:lnTo>
                  <a:pt x="3776" y="3676"/>
                </a:lnTo>
                <a:lnTo>
                  <a:pt x="3767" y="3672"/>
                </a:lnTo>
                <a:lnTo>
                  <a:pt x="3760" y="3666"/>
                </a:lnTo>
                <a:lnTo>
                  <a:pt x="3753" y="3661"/>
                </a:lnTo>
                <a:lnTo>
                  <a:pt x="3748" y="3654"/>
                </a:lnTo>
                <a:lnTo>
                  <a:pt x="3742" y="3647"/>
                </a:lnTo>
                <a:lnTo>
                  <a:pt x="3737" y="3638"/>
                </a:lnTo>
                <a:lnTo>
                  <a:pt x="3734" y="3630"/>
                </a:lnTo>
                <a:lnTo>
                  <a:pt x="3730" y="3621"/>
                </a:lnTo>
                <a:lnTo>
                  <a:pt x="3728" y="3613"/>
                </a:lnTo>
                <a:lnTo>
                  <a:pt x="3727" y="3603"/>
                </a:lnTo>
                <a:lnTo>
                  <a:pt x="3726" y="3594"/>
                </a:lnTo>
                <a:close/>
                <a:moveTo>
                  <a:pt x="3726" y="3905"/>
                </a:moveTo>
                <a:lnTo>
                  <a:pt x="3726" y="3905"/>
                </a:lnTo>
                <a:lnTo>
                  <a:pt x="3727" y="3895"/>
                </a:lnTo>
                <a:lnTo>
                  <a:pt x="3728" y="3885"/>
                </a:lnTo>
                <a:lnTo>
                  <a:pt x="3730" y="3877"/>
                </a:lnTo>
                <a:lnTo>
                  <a:pt x="3734" y="3868"/>
                </a:lnTo>
                <a:lnTo>
                  <a:pt x="3737" y="3860"/>
                </a:lnTo>
                <a:lnTo>
                  <a:pt x="3742" y="3852"/>
                </a:lnTo>
                <a:lnTo>
                  <a:pt x="3748" y="3845"/>
                </a:lnTo>
                <a:lnTo>
                  <a:pt x="3753" y="3838"/>
                </a:lnTo>
                <a:lnTo>
                  <a:pt x="3760" y="3832"/>
                </a:lnTo>
                <a:lnTo>
                  <a:pt x="3767" y="3827"/>
                </a:lnTo>
                <a:lnTo>
                  <a:pt x="3776" y="3822"/>
                </a:lnTo>
                <a:lnTo>
                  <a:pt x="3783" y="3818"/>
                </a:lnTo>
                <a:lnTo>
                  <a:pt x="3793" y="3815"/>
                </a:lnTo>
                <a:lnTo>
                  <a:pt x="3801" y="3813"/>
                </a:lnTo>
                <a:lnTo>
                  <a:pt x="3811" y="3811"/>
                </a:lnTo>
                <a:lnTo>
                  <a:pt x="3820" y="3811"/>
                </a:lnTo>
                <a:lnTo>
                  <a:pt x="3829" y="3811"/>
                </a:lnTo>
                <a:lnTo>
                  <a:pt x="3839" y="3813"/>
                </a:lnTo>
                <a:lnTo>
                  <a:pt x="3847" y="3815"/>
                </a:lnTo>
                <a:lnTo>
                  <a:pt x="3857" y="3818"/>
                </a:lnTo>
                <a:lnTo>
                  <a:pt x="3865" y="3822"/>
                </a:lnTo>
                <a:lnTo>
                  <a:pt x="3872" y="3827"/>
                </a:lnTo>
                <a:lnTo>
                  <a:pt x="3879" y="3832"/>
                </a:lnTo>
                <a:lnTo>
                  <a:pt x="3886" y="3838"/>
                </a:lnTo>
                <a:lnTo>
                  <a:pt x="3892" y="3845"/>
                </a:lnTo>
                <a:lnTo>
                  <a:pt x="3897" y="3852"/>
                </a:lnTo>
                <a:lnTo>
                  <a:pt x="3903" y="3860"/>
                </a:lnTo>
                <a:lnTo>
                  <a:pt x="3906" y="3868"/>
                </a:lnTo>
                <a:lnTo>
                  <a:pt x="3910" y="3877"/>
                </a:lnTo>
                <a:lnTo>
                  <a:pt x="3911" y="3885"/>
                </a:lnTo>
                <a:lnTo>
                  <a:pt x="3913" y="3895"/>
                </a:lnTo>
                <a:lnTo>
                  <a:pt x="3914" y="3905"/>
                </a:lnTo>
                <a:lnTo>
                  <a:pt x="3913" y="3915"/>
                </a:lnTo>
                <a:lnTo>
                  <a:pt x="3911" y="3923"/>
                </a:lnTo>
                <a:lnTo>
                  <a:pt x="3910" y="3933"/>
                </a:lnTo>
                <a:lnTo>
                  <a:pt x="3906" y="3941"/>
                </a:lnTo>
                <a:lnTo>
                  <a:pt x="3903" y="3949"/>
                </a:lnTo>
                <a:lnTo>
                  <a:pt x="3897" y="3956"/>
                </a:lnTo>
                <a:lnTo>
                  <a:pt x="3892" y="3965"/>
                </a:lnTo>
                <a:lnTo>
                  <a:pt x="3886" y="3970"/>
                </a:lnTo>
                <a:lnTo>
                  <a:pt x="3879" y="3977"/>
                </a:lnTo>
                <a:lnTo>
                  <a:pt x="3872" y="3983"/>
                </a:lnTo>
                <a:lnTo>
                  <a:pt x="3865" y="3987"/>
                </a:lnTo>
                <a:lnTo>
                  <a:pt x="3857" y="3991"/>
                </a:lnTo>
                <a:lnTo>
                  <a:pt x="3847" y="3994"/>
                </a:lnTo>
                <a:lnTo>
                  <a:pt x="3839" y="3997"/>
                </a:lnTo>
                <a:lnTo>
                  <a:pt x="3829" y="3998"/>
                </a:lnTo>
                <a:lnTo>
                  <a:pt x="3820" y="3998"/>
                </a:lnTo>
                <a:lnTo>
                  <a:pt x="3811" y="3998"/>
                </a:lnTo>
                <a:lnTo>
                  <a:pt x="3801" y="3997"/>
                </a:lnTo>
                <a:lnTo>
                  <a:pt x="3793" y="3994"/>
                </a:lnTo>
                <a:lnTo>
                  <a:pt x="3783" y="3991"/>
                </a:lnTo>
                <a:lnTo>
                  <a:pt x="3776" y="3987"/>
                </a:lnTo>
                <a:lnTo>
                  <a:pt x="3767" y="3983"/>
                </a:lnTo>
                <a:lnTo>
                  <a:pt x="3760" y="3977"/>
                </a:lnTo>
                <a:lnTo>
                  <a:pt x="3753" y="3970"/>
                </a:lnTo>
                <a:lnTo>
                  <a:pt x="3748" y="3965"/>
                </a:lnTo>
                <a:lnTo>
                  <a:pt x="3742" y="3956"/>
                </a:lnTo>
                <a:lnTo>
                  <a:pt x="3737" y="3949"/>
                </a:lnTo>
                <a:lnTo>
                  <a:pt x="3734" y="3941"/>
                </a:lnTo>
                <a:lnTo>
                  <a:pt x="3730" y="3933"/>
                </a:lnTo>
                <a:lnTo>
                  <a:pt x="3728" y="3923"/>
                </a:lnTo>
                <a:lnTo>
                  <a:pt x="3727" y="3915"/>
                </a:lnTo>
                <a:lnTo>
                  <a:pt x="3726" y="3905"/>
                </a:lnTo>
                <a:close/>
                <a:moveTo>
                  <a:pt x="2318" y="2446"/>
                </a:moveTo>
                <a:lnTo>
                  <a:pt x="3162" y="2446"/>
                </a:lnTo>
                <a:lnTo>
                  <a:pt x="3162" y="2558"/>
                </a:lnTo>
                <a:lnTo>
                  <a:pt x="2245" y="2558"/>
                </a:lnTo>
                <a:lnTo>
                  <a:pt x="2318" y="2446"/>
                </a:lnTo>
                <a:close/>
                <a:moveTo>
                  <a:pt x="3437" y="1915"/>
                </a:moveTo>
                <a:lnTo>
                  <a:pt x="3437" y="2026"/>
                </a:lnTo>
                <a:lnTo>
                  <a:pt x="2676" y="2026"/>
                </a:lnTo>
                <a:lnTo>
                  <a:pt x="2763" y="1915"/>
                </a:lnTo>
                <a:lnTo>
                  <a:pt x="3437" y="1915"/>
                </a:lnTo>
                <a:close/>
                <a:moveTo>
                  <a:pt x="1136" y="0"/>
                </a:moveTo>
                <a:lnTo>
                  <a:pt x="3479" y="0"/>
                </a:lnTo>
                <a:lnTo>
                  <a:pt x="4306" y="828"/>
                </a:lnTo>
                <a:lnTo>
                  <a:pt x="4306" y="4390"/>
                </a:lnTo>
                <a:lnTo>
                  <a:pt x="3572" y="4390"/>
                </a:lnTo>
                <a:lnTo>
                  <a:pt x="3572" y="4763"/>
                </a:lnTo>
                <a:lnTo>
                  <a:pt x="3194" y="4561"/>
                </a:lnTo>
                <a:lnTo>
                  <a:pt x="2814" y="4763"/>
                </a:lnTo>
                <a:lnTo>
                  <a:pt x="2814" y="4390"/>
                </a:lnTo>
                <a:lnTo>
                  <a:pt x="1136" y="4390"/>
                </a:lnTo>
                <a:lnTo>
                  <a:pt x="1136" y="3667"/>
                </a:lnTo>
                <a:lnTo>
                  <a:pt x="978" y="3825"/>
                </a:lnTo>
                <a:lnTo>
                  <a:pt x="971" y="3832"/>
                </a:lnTo>
                <a:lnTo>
                  <a:pt x="964" y="3838"/>
                </a:lnTo>
                <a:lnTo>
                  <a:pt x="956" y="3842"/>
                </a:lnTo>
                <a:lnTo>
                  <a:pt x="949" y="3846"/>
                </a:lnTo>
                <a:lnTo>
                  <a:pt x="931" y="3852"/>
                </a:lnTo>
                <a:lnTo>
                  <a:pt x="922" y="3853"/>
                </a:lnTo>
                <a:lnTo>
                  <a:pt x="914" y="3853"/>
                </a:lnTo>
                <a:lnTo>
                  <a:pt x="904" y="3853"/>
                </a:lnTo>
                <a:lnTo>
                  <a:pt x="896" y="3852"/>
                </a:lnTo>
                <a:lnTo>
                  <a:pt x="887" y="3850"/>
                </a:lnTo>
                <a:lnTo>
                  <a:pt x="880" y="3848"/>
                </a:lnTo>
                <a:lnTo>
                  <a:pt x="872" y="3843"/>
                </a:lnTo>
                <a:lnTo>
                  <a:pt x="865" y="3839"/>
                </a:lnTo>
                <a:lnTo>
                  <a:pt x="860" y="3832"/>
                </a:lnTo>
                <a:lnTo>
                  <a:pt x="854" y="3825"/>
                </a:lnTo>
                <a:lnTo>
                  <a:pt x="0" y="2579"/>
                </a:lnTo>
                <a:lnTo>
                  <a:pt x="247" y="2332"/>
                </a:lnTo>
                <a:lnTo>
                  <a:pt x="1359" y="3433"/>
                </a:lnTo>
                <a:lnTo>
                  <a:pt x="1359" y="4167"/>
                </a:lnTo>
                <a:lnTo>
                  <a:pt x="2814" y="4167"/>
                </a:lnTo>
                <a:lnTo>
                  <a:pt x="2814" y="4008"/>
                </a:lnTo>
                <a:lnTo>
                  <a:pt x="2792" y="3977"/>
                </a:lnTo>
                <a:lnTo>
                  <a:pt x="2771" y="3944"/>
                </a:lnTo>
                <a:lnTo>
                  <a:pt x="2754" y="3909"/>
                </a:lnTo>
                <a:lnTo>
                  <a:pt x="2739" y="3873"/>
                </a:lnTo>
                <a:lnTo>
                  <a:pt x="2728" y="3834"/>
                </a:lnTo>
                <a:lnTo>
                  <a:pt x="2724" y="3815"/>
                </a:lnTo>
                <a:lnTo>
                  <a:pt x="2720" y="3794"/>
                </a:lnTo>
                <a:lnTo>
                  <a:pt x="2717" y="3775"/>
                </a:lnTo>
                <a:lnTo>
                  <a:pt x="2714" y="3755"/>
                </a:lnTo>
                <a:lnTo>
                  <a:pt x="2714" y="3734"/>
                </a:lnTo>
                <a:lnTo>
                  <a:pt x="2713" y="3714"/>
                </a:lnTo>
                <a:lnTo>
                  <a:pt x="2714" y="3688"/>
                </a:lnTo>
                <a:lnTo>
                  <a:pt x="2715" y="3665"/>
                </a:lnTo>
                <a:lnTo>
                  <a:pt x="2718" y="3641"/>
                </a:lnTo>
                <a:lnTo>
                  <a:pt x="2722" y="3617"/>
                </a:lnTo>
                <a:lnTo>
                  <a:pt x="2728" y="3594"/>
                </a:lnTo>
                <a:lnTo>
                  <a:pt x="2735" y="3571"/>
                </a:lnTo>
                <a:lnTo>
                  <a:pt x="2742" y="3549"/>
                </a:lnTo>
                <a:lnTo>
                  <a:pt x="2750" y="3527"/>
                </a:lnTo>
                <a:lnTo>
                  <a:pt x="2760" y="3506"/>
                </a:lnTo>
                <a:lnTo>
                  <a:pt x="2771" y="3485"/>
                </a:lnTo>
                <a:lnTo>
                  <a:pt x="2782" y="3464"/>
                </a:lnTo>
                <a:lnTo>
                  <a:pt x="2795" y="3444"/>
                </a:lnTo>
                <a:lnTo>
                  <a:pt x="2809" y="3426"/>
                </a:lnTo>
                <a:lnTo>
                  <a:pt x="2823" y="3408"/>
                </a:lnTo>
                <a:lnTo>
                  <a:pt x="2838" y="3390"/>
                </a:lnTo>
                <a:lnTo>
                  <a:pt x="2853" y="3373"/>
                </a:lnTo>
                <a:lnTo>
                  <a:pt x="2870" y="3358"/>
                </a:lnTo>
                <a:lnTo>
                  <a:pt x="2888" y="3342"/>
                </a:lnTo>
                <a:lnTo>
                  <a:pt x="2906" y="3328"/>
                </a:lnTo>
                <a:lnTo>
                  <a:pt x="2925" y="3314"/>
                </a:lnTo>
                <a:lnTo>
                  <a:pt x="2944" y="3302"/>
                </a:lnTo>
                <a:lnTo>
                  <a:pt x="2964" y="3291"/>
                </a:lnTo>
                <a:lnTo>
                  <a:pt x="2985" y="3281"/>
                </a:lnTo>
                <a:lnTo>
                  <a:pt x="3007" y="3271"/>
                </a:lnTo>
                <a:lnTo>
                  <a:pt x="3028" y="3261"/>
                </a:lnTo>
                <a:lnTo>
                  <a:pt x="3050" y="3254"/>
                </a:lnTo>
                <a:lnTo>
                  <a:pt x="3074" y="3247"/>
                </a:lnTo>
                <a:lnTo>
                  <a:pt x="3096" y="3243"/>
                </a:lnTo>
                <a:lnTo>
                  <a:pt x="3120" y="3239"/>
                </a:lnTo>
                <a:lnTo>
                  <a:pt x="3144" y="3235"/>
                </a:lnTo>
                <a:lnTo>
                  <a:pt x="3169" y="3233"/>
                </a:lnTo>
                <a:lnTo>
                  <a:pt x="3194" y="3233"/>
                </a:lnTo>
                <a:lnTo>
                  <a:pt x="3218" y="3233"/>
                </a:lnTo>
                <a:lnTo>
                  <a:pt x="3243" y="3235"/>
                </a:lnTo>
                <a:lnTo>
                  <a:pt x="3266" y="3239"/>
                </a:lnTo>
                <a:lnTo>
                  <a:pt x="3290" y="3243"/>
                </a:lnTo>
                <a:lnTo>
                  <a:pt x="3314" y="3247"/>
                </a:lnTo>
                <a:lnTo>
                  <a:pt x="3336" y="3254"/>
                </a:lnTo>
                <a:lnTo>
                  <a:pt x="3359" y="3261"/>
                </a:lnTo>
                <a:lnTo>
                  <a:pt x="3381" y="3271"/>
                </a:lnTo>
                <a:lnTo>
                  <a:pt x="3402" y="3281"/>
                </a:lnTo>
                <a:lnTo>
                  <a:pt x="3423" y="3291"/>
                </a:lnTo>
                <a:lnTo>
                  <a:pt x="3442" y="3302"/>
                </a:lnTo>
                <a:lnTo>
                  <a:pt x="3462" y="3314"/>
                </a:lnTo>
                <a:lnTo>
                  <a:pt x="3481" y="3328"/>
                </a:lnTo>
                <a:lnTo>
                  <a:pt x="3499" y="3342"/>
                </a:lnTo>
                <a:lnTo>
                  <a:pt x="3516" y="3358"/>
                </a:lnTo>
                <a:lnTo>
                  <a:pt x="3533" y="3373"/>
                </a:lnTo>
                <a:lnTo>
                  <a:pt x="3548" y="3390"/>
                </a:lnTo>
                <a:lnTo>
                  <a:pt x="3564" y="3408"/>
                </a:lnTo>
                <a:lnTo>
                  <a:pt x="3579" y="3426"/>
                </a:lnTo>
                <a:lnTo>
                  <a:pt x="3592" y="3444"/>
                </a:lnTo>
                <a:lnTo>
                  <a:pt x="3604" y="3464"/>
                </a:lnTo>
                <a:lnTo>
                  <a:pt x="3615" y="3485"/>
                </a:lnTo>
                <a:lnTo>
                  <a:pt x="3626" y="3506"/>
                </a:lnTo>
                <a:lnTo>
                  <a:pt x="3636" y="3527"/>
                </a:lnTo>
                <a:lnTo>
                  <a:pt x="3645" y="3549"/>
                </a:lnTo>
                <a:lnTo>
                  <a:pt x="3652" y="3571"/>
                </a:lnTo>
                <a:lnTo>
                  <a:pt x="3659" y="3594"/>
                </a:lnTo>
                <a:lnTo>
                  <a:pt x="3664" y="3617"/>
                </a:lnTo>
                <a:lnTo>
                  <a:pt x="3668" y="3641"/>
                </a:lnTo>
                <a:lnTo>
                  <a:pt x="3671" y="3665"/>
                </a:lnTo>
                <a:lnTo>
                  <a:pt x="3673" y="3688"/>
                </a:lnTo>
                <a:lnTo>
                  <a:pt x="3674" y="3714"/>
                </a:lnTo>
                <a:lnTo>
                  <a:pt x="3674" y="3734"/>
                </a:lnTo>
                <a:lnTo>
                  <a:pt x="3673" y="3755"/>
                </a:lnTo>
                <a:lnTo>
                  <a:pt x="3670" y="3775"/>
                </a:lnTo>
                <a:lnTo>
                  <a:pt x="3667" y="3794"/>
                </a:lnTo>
                <a:lnTo>
                  <a:pt x="3663" y="3815"/>
                </a:lnTo>
                <a:lnTo>
                  <a:pt x="3659" y="3834"/>
                </a:lnTo>
                <a:lnTo>
                  <a:pt x="3647" y="3873"/>
                </a:lnTo>
                <a:lnTo>
                  <a:pt x="3632" y="3909"/>
                </a:lnTo>
                <a:lnTo>
                  <a:pt x="3615" y="3944"/>
                </a:lnTo>
                <a:lnTo>
                  <a:pt x="3596" y="3977"/>
                </a:lnTo>
                <a:lnTo>
                  <a:pt x="3572" y="4008"/>
                </a:lnTo>
                <a:lnTo>
                  <a:pt x="3572" y="4167"/>
                </a:lnTo>
                <a:lnTo>
                  <a:pt x="4083" y="4167"/>
                </a:lnTo>
                <a:lnTo>
                  <a:pt x="4083" y="2931"/>
                </a:lnTo>
                <a:lnTo>
                  <a:pt x="4083" y="2573"/>
                </a:lnTo>
                <a:lnTo>
                  <a:pt x="4083" y="988"/>
                </a:lnTo>
                <a:lnTo>
                  <a:pt x="3326" y="988"/>
                </a:lnTo>
                <a:lnTo>
                  <a:pt x="3326" y="223"/>
                </a:lnTo>
                <a:lnTo>
                  <a:pt x="1359" y="223"/>
                </a:lnTo>
                <a:lnTo>
                  <a:pt x="1359" y="1387"/>
                </a:lnTo>
                <a:lnTo>
                  <a:pt x="1136" y="1511"/>
                </a:lnTo>
                <a:lnTo>
                  <a:pt x="1136" y="0"/>
                </a:lnTo>
                <a:close/>
                <a:moveTo>
                  <a:pt x="3438" y="275"/>
                </a:moveTo>
                <a:lnTo>
                  <a:pt x="3438" y="876"/>
                </a:lnTo>
                <a:lnTo>
                  <a:pt x="4039" y="876"/>
                </a:lnTo>
                <a:lnTo>
                  <a:pt x="3438" y="275"/>
                </a:lnTo>
                <a:close/>
                <a:moveTo>
                  <a:pt x="2838" y="3814"/>
                </a:moveTo>
                <a:lnTo>
                  <a:pt x="2838" y="3814"/>
                </a:lnTo>
                <a:lnTo>
                  <a:pt x="2848" y="3842"/>
                </a:lnTo>
                <a:lnTo>
                  <a:pt x="2859" y="3870"/>
                </a:lnTo>
                <a:lnTo>
                  <a:pt x="2873" y="3896"/>
                </a:lnTo>
                <a:lnTo>
                  <a:pt x="2888" y="3921"/>
                </a:lnTo>
                <a:lnTo>
                  <a:pt x="2906" y="3945"/>
                </a:lnTo>
                <a:lnTo>
                  <a:pt x="2925" y="3968"/>
                </a:lnTo>
                <a:lnTo>
                  <a:pt x="2947" y="3987"/>
                </a:lnTo>
                <a:lnTo>
                  <a:pt x="2969" y="4007"/>
                </a:lnTo>
                <a:lnTo>
                  <a:pt x="2993" y="4023"/>
                </a:lnTo>
                <a:lnTo>
                  <a:pt x="3018" y="4039"/>
                </a:lnTo>
                <a:lnTo>
                  <a:pt x="3045" y="4051"/>
                </a:lnTo>
                <a:lnTo>
                  <a:pt x="3073" y="4062"/>
                </a:lnTo>
                <a:lnTo>
                  <a:pt x="3102" y="4071"/>
                </a:lnTo>
                <a:lnTo>
                  <a:pt x="3131" y="4078"/>
                </a:lnTo>
                <a:lnTo>
                  <a:pt x="3162" y="4081"/>
                </a:lnTo>
                <a:lnTo>
                  <a:pt x="3194" y="4082"/>
                </a:lnTo>
                <a:lnTo>
                  <a:pt x="3227" y="4081"/>
                </a:lnTo>
                <a:lnTo>
                  <a:pt x="3261" y="4076"/>
                </a:lnTo>
                <a:lnTo>
                  <a:pt x="3293" y="4069"/>
                </a:lnTo>
                <a:lnTo>
                  <a:pt x="3324" y="4058"/>
                </a:lnTo>
                <a:lnTo>
                  <a:pt x="3354" y="4046"/>
                </a:lnTo>
                <a:lnTo>
                  <a:pt x="3382" y="4030"/>
                </a:lnTo>
                <a:lnTo>
                  <a:pt x="3409" y="4012"/>
                </a:lnTo>
                <a:lnTo>
                  <a:pt x="3434" y="3993"/>
                </a:lnTo>
                <a:lnTo>
                  <a:pt x="3458" y="3970"/>
                </a:lnTo>
                <a:lnTo>
                  <a:pt x="3479" y="3947"/>
                </a:lnTo>
                <a:lnTo>
                  <a:pt x="3498" y="3921"/>
                </a:lnTo>
                <a:lnTo>
                  <a:pt x="3515" y="3894"/>
                </a:lnTo>
                <a:lnTo>
                  <a:pt x="3530" y="3866"/>
                </a:lnTo>
                <a:lnTo>
                  <a:pt x="3541" y="3835"/>
                </a:lnTo>
                <a:lnTo>
                  <a:pt x="3551" y="3803"/>
                </a:lnTo>
                <a:lnTo>
                  <a:pt x="3558" y="3771"/>
                </a:lnTo>
                <a:lnTo>
                  <a:pt x="3561" y="3743"/>
                </a:lnTo>
                <a:lnTo>
                  <a:pt x="3562" y="3714"/>
                </a:lnTo>
                <a:lnTo>
                  <a:pt x="3562" y="3694"/>
                </a:lnTo>
                <a:lnTo>
                  <a:pt x="3561" y="3676"/>
                </a:lnTo>
                <a:lnTo>
                  <a:pt x="3558" y="3658"/>
                </a:lnTo>
                <a:lnTo>
                  <a:pt x="3555" y="3640"/>
                </a:lnTo>
                <a:lnTo>
                  <a:pt x="3551" y="3621"/>
                </a:lnTo>
                <a:lnTo>
                  <a:pt x="3546" y="3603"/>
                </a:lnTo>
                <a:lnTo>
                  <a:pt x="3540" y="3587"/>
                </a:lnTo>
                <a:lnTo>
                  <a:pt x="3533" y="3570"/>
                </a:lnTo>
                <a:lnTo>
                  <a:pt x="3526" y="3553"/>
                </a:lnTo>
                <a:lnTo>
                  <a:pt x="3518" y="3538"/>
                </a:lnTo>
                <a:lnTo>
                  <a:pt x="3509" y="3522"/>
                </a:lnTo>
                <a:lnTo>
                  <a:pt x="3499" y="3507"/>
                </a:lnTo>
                <a:lnTo>
                  <a:pt x="3488" y="3493"/>
                </a:lnTo>
                <a:lnTo>
                  <a:pt x="3479" y="3479"/>
                </a:lnTo>
                <a:lnTo>
                  <a:pt x="3466" y="3465"/>
                </a:lnTo>
                <a:lnTo>
                  <a:pt x="3453" y="3453"/>
                </a:lnTo>
                <a:lnTo>
                  <a:pt x="3441" y="3440"/>
                </a:lnTo>
                <a:lnTo>
                  <a:pt x="3428" y="3429"/>
                </a:lnTo>
                <a:lnTo>
                  <a:pt x="3414" y="3418"/>
                </a:lnTo>
                <a:lnTo>
                  <a:pt x="3399" y="3408"/>
                </a:lnTo>
                <a:lnTo>
                  <a:pt x="3385" y="3398"/>
                </a:lnTo>
                <a:lnTo>
                  <a:pt x="3370" y="3390"/>
                </a:lnTo>
                <a:lnTo>
                  <a:pt x="3353" y="3381"/>
                </a:lnTo>
                <a:lnTo>
                  <a:pt x="3336" y="3373"/>
                </a:lnTo>
                <a:lnTo>
                  <a:pt x="3319" y="3367"/>
                </a:lnTo>
                <a:lnTo>
                  <a:pt x="3303" y="3360"/>
                </a:lnTo>
                <a:lnTo>
                  <a:pt x="3286" y="3356"/>
                </a:lnTo>
                <a:lnTo>
                  <a:pt x="3268" y="3352"/>
                </a:lnTo>
                <a:lnTo>
                  <a:pt x="3250" y="3349"/>
                </a:lnTo>
                <a:lnTo>
                  <a:pt x="3232" y="3347"/>
                </a:lnTo>
                <a:lnTo>
                  <a:pt x="3212" y="3345"/>
                </a:lnTo>
                <a:lnTo>
                  <a:pt x="3194" y="3345"/>
                </a:lnTo>
                <a:lnTo>
                  <a:pt x="3174" y="3345"/>
                </a:lnTo>
                <a:lnTo>
                  <a:pt x="3156" y="3347"/>
                </a:lnTo>
                <a:lnTo>
                  <a:pt x="3137" y="3349"/>
                </a:lnTo>
                <a:lnTo>
                  <a:pt x="3119" y="3352"/>
                </a:lnTo>
                <a:lnTo>
                  <a:pt x="3102" y="3356"/>
                </a:lnTo>
                <a:lnTo>
                  <a:pt x="3084" y="3360"/>
                </a:lnTo>
                <a:lnTo>
                  <a:pt x="3067" y="3367"/>
                </a:lnTo>
                <a:lnTo>
                  <a:pt x="3050" y="3373"/>
                </a:lnTo>
                <a:lnTo>
                  <a:pt x="3033" y="3381"/>
                </a:lnTo>
                <a:lnTo>
                  <a:pt x="3018" y="3390"/>
                </a:lnTo>
                <a:lnTo>
                  <a:pt x="3001" y="3398"/>
                </a:lnTo>
                <a:lnTo>
                  <a:pt x="2987" y="3408"/>
                </a:lnTo>
                <a:lnTo>
                  <a:pt x="2972" y="3418"/>
                </a:lnTo>
                <a:lnTo>
                  <a:pt x="2958" y="3429"/>
                </a:lnTo>
                <a:lnTo>
                  <a:pt x="2946" y="3440"/>
                </a:lnTo>
                <a:lnTo>
                  <a:pt x="2933" y="3453"/>
                </a:lnTo>
                <a:lnTo>
                  <a:pt x="2920" y="3465"/>
                </a:lnTo>
                <a:lnTo>
                  <a:pt x="2909" y="3479"/>
                </a:lnTo>
                <a:lnTo>
                  <a:pt x="2898" y="3493"/>
                </a:lnTo>
                <a:lnTo>
                  <a:pt x="2887" y="3507"/>
                </a:lnTo>
                <a:lnTo>
                  <a:pt x="2877" y="3522"/>
                </a:lnTo>
                <a:lnTo>
                  <a:pt x="2869" y="3538"/>
                </a:lnTo>
                <a:lnTo>
                  <a:pt x="2860" y="3553"/>
                </a:lnTo>
                <a:lnTo>
                  <a:pt x="2853" y="3570"/>
                </a:lnTo>
                <a:lnTo>
                  <a:pt x="2846" y="3587"/>
                </a:lnTo>
                <a:lnTo>
                  <a:pt x="2841" y="3603"/>
                </a:lnTo>
                <a:lnTo>
                  <a:pt x="2837" y="3621"/>
                </a:lnTo>
                <a:lnTo>
                  <a:pt x="2833" y="3640"/>
                </a:lnTo>
                <a:lnTo>
                  <a:pt x="2828" y="3658"/>
                </a:lnTo>
                <a:lnTo>
                  <a:pt x="2827" y="3676"/>
                </a:lnTo>
                <a:lnTo>
                  <a:pt x="2826" y="3694"/>
                </a:lnTo>
                <a:lnTo>
                  <a:pt x="2824" y="3714"/>
                </a:lnTo>
                <a:lnTo>
                  <a:pt x="2826" y="3740"/>
                </a:lnTo>
                <a:lnTo>
                  <a:pt x="2828" y="3765"/>
                </a:lnTo>
                <a:lnTo>
                  <a:pt x="2833" y="3790"/>
                </a:lnTo>
                <a:lnTo>
                  <a:pt x="2838" y="3814"/>
                </a:lnTo>
                <a:close/>
                <a:moveTo>
                  <a:pt x="3194" y="3427"/>
                </a:moveTo>
                <a:lnTo>
                  <a:pt x="3194" y="3427"/>
                </a:lnTo>
                <a:lnTo>
                  <a:pt x="3211" y="3427"/>
                </a:lnTo>
                <a:lnTo>
                  <a:pt x="3227" y="3429"/>
                </a:lnTo>
                <a:lnTo>
                  <a:pt x="3244" y="3432"/>
                </a:lnTo>
                <a:lnTo>
                  <a:pt x="3261" y="3436"/>
                </a:lnTo>
                <a:lnTo>
                  <a:pt x="3276" y="3440"/>
                </a:lnTo>
                <a:lnTo>
                  <a:pt x="3292" y="3446"/>
                </a:lnTo>
                <a:lnTo>
                  <a:pt x="3307" y="3451"/>
                </a:lnTo>
                <a:lnTo>
                  <a:pt x="3322" y="3458"/>
                </a:lnTo>
                <a:lnTo>
                  <a:pt x="3336" y="3465"/>
                </a:lnTo>
                <a:lnTo>
                  <a:pt x="3350" y="3474"/>
                </a:lnTo>
                <a:lnTo>
                  <a:pt x="3363" y="3483"/>
                </a:lnTo>
                <a:lnTo>
                  <a:pt x="3375" y="3493"/>
                </a:lnTo>
                <a:lnTo>
                  <a:pt x="3388" y="3504"/>
                </a:lnTo>
                <a:lnTo>
                  <a:pt x="3399" y="3515"/>
                </a:lnTo>
                <a:lnTo>
                  <a:pt x="3410" y="3527"/>
                </a:lnTo>
                <a:lnTo>
                  <a:pt x="3420" y="3539"/>
                </a:lnTo>
                <a:lnTo>
                  <a:pt x="3020" y="3941"/>
                </a:lnTo>
                <a:lnTo>
                  <a:pt x="3007" y="3930"/>
                </a:lnTo>
                <a:lnTo>
                  <a:pt x="2994" y="3920"/>
                </a:lnTo>
                <a:lnTo>
                  <a:pt x="2983" y="3908"/>
                </a:lnTo>
                <a:lnTo>
                  <a:pt x="2973" y="3896"/>
                </a:lnTo>
                <a:lnTo>
                  <a:pt x="2964" y="3884"/>
                </a:lnTo>
                <a:lnTo>
                  <a:pt x="2954" y="3870"/>
                </a:lnTo>
                <a:lnTo>
                  <a:pt x="2946" y="3856"/>
                </a:lnTo>
                <a:lnTo>
                  <a:pt x="2937" y="3842"/>
                </a:lnTo>
                <a:lnTo>
                  <a:pt x="2932" y="3828"/>
                </a:lnTo>
                <a:lnTo>
                  <a:pt x="2925" y="3813"/>
                </a:lnTo>
                <a:lnTo>
                  <a:pt x="2919" y="3797"/>
                </a:lnTo>
                <a:lnTo>
                  <a:pt x="2915" y="3781"/>
                </a:lnTo>
                <a:lnTo>
                  <a:pt x="2912" y="3764"/>
                </a:lnTo>
                <a:lnTo>
                  <a:pt x="2909" y="3747"/>
                </a:lnTo>
                <a:lnTo>
                  <a:pt x="2908" y="3730"/>
                </a:lnTo>
                <a:lnTo>
                  <a:pt x="2908" y="3714"/>
                </a:lnTo>
                <a:lnTo>
                  <a:pt x="2909" y="3684"/>
                </a:lnTo>
                <a:lnTo>
                  <a:pt x="2913" y="3656"/>
                </a:lnTo>
                <a:lnTo>
                  <a:pt x="2920" y="3628"/>
                </a:lnTo>
                <a:lnTo>
                  <a:pt x="2930" y="3602"/>
                </a:lnTo>
                <a:lnTo>
                  <a:pt x="2941" y="3577"/>
                </a:lnTo>
                <a:lnTo>
                  <a:pt x="2957" y="3553"/>
                </a:lnTo>
                <a:lnTo>
                  <a:pt x="2972" y="3532"/>
                </a:lnTo>
                <a:lnTo>
                  <a:pt x="2992" y="3511"/>
                </a:lnTo>
                <a:lnTo>
                  <a:pt x="3011" y="3493"/>
                </a:lnTo>
                <a:lnTo>
                  <a:pt x="3033" y="3476"/>
                </a:lnTo>
                <a:lnTo>
                  <a:pt x="3057" y="3462"/>
                </a:lnTo>
                <a:lnTo>
                  <a:pt x="3082" y="3450"/>
                </a:lnTo>
                <a:lnTo>
                  <a:pt x="3109" y="3440"/>
                </a:lnTo>
                <a:lnTo>
                  <a:pt x="3135" y="3433"/>
                </a:lnTo>
                <a:lnTo>
                  <a:pt x="3165" y="3429"/>
                </a:lnTo>
                <a:lnTo>
                  <a:pt x="3194" y="3427"/>
                </a:lnTo>
                <a:close/>
                <a:moveTo>
                  <a:pt x="1323" y="3229"/>
                </a:moveTo>
                <a:lnTo>
                  <a:pt x="1757" y="3266"/>
                </a:lnTo>
                <a:lnTo>
                  <a:pt x="1787" y="3267"/>
                </a:lnTo>
                <a:lnTo>
                  <a:pt x="1818" y="3264"/>
                </a:lnTo>
                <a:lnTo>
                  <a:pt x="1847" y="3260"/>
                </a:lnTo>
                <a:lnTo>
                  <a:pt x="1874" y="3253"/>
                </a:lnTo>
                <a:lnTo>
                  <a:pt x="1900" y="3243"/>
                </a:lnTo>
                <a:lnTo>
                  <a:pt x="1927" y="3233"/>
                </a:lnTo>
                <a:lnTo>
                  <a:pt x="1977" y="3211"/>
                </a:lnTo>
                <a:lnTo>
                  <a:pt x="2027" y="3187"/>
                </a:lnTo>
                <a:lnTo>
                  <a:pt x="2054" y="3176"/>
                </a:lnTo>
                <a:lnTo>
                  <a:pt x="2080" y="3168"/>
                </a:lnTo>
                <a:lnTo>
                  <a:pt x="2108" y="3160"/>
                </a:lnTo>
                <a:lnTo>
                  <a:pt x="2138" y="3154"/>
                </a:lnTo>
                <a:lnTo>
                  <a:pt x="2168" y="3151"/>
                </a:lnTo>
                <a:lnTo>
                  <a:pt x="2200" y="3150"/>
                </a:lnTo>
                <a:lnTo>
                  <a:pt x="2392" y="3158"/>
                </a:lnTo>
                <a:lnTo>
                  <a:pt x="2387" y="3125"/>
                </a:lnTo>
                <a:lnTo>
                  <a:pt x="2380" y="3093"/>
                </a:lnTo>
                <a:lnTo>
                  <a:pt x="2373" y="3063"/>
                </a:lnTo>
                <a:lnTo>
                  <a:pt x="2368" y="3049"/>
                </a:lnTo>
                <a:lnTo>
                  <a:pt x="2362" y="3035"/>
                </a:lnTo>
                <a:lnTo>
                  <a:pt x="2355" y="3021"/>
                </a:lnTo>
                <a:lnTo>
                  <a:pt x="2348" y="3009"/>
                </a:lnTo>
                <a:lnTo>
                  <a:pt x="2339" y="2998"/>
                </a:lnTo>
                <a:lnTo>
                  <a:pt x="2329" y="2986"/>
                </a:lnTo>
                <a:lnTo>
                  <a:pt x="2316" y="2975"/>
                </a:lnTo>
                <a:lnTo>
                  <a:pt x="2302" y="2967"/>
                </a:lnTo>
                <a:lnTo>
                  <a:pt x="2287" y="2957"/>
                </a:lnTo>
                <a:lnTo>
                  <a:pt x="2269" y="2950"/>
                </a:lnTo>
                <a:lnTo>
                  <a:pt x="1914" y="2816"/>
                </a:lnTo>
                <a:lnTo>
                  <a:pt x="2026" y="2497"/>
                </a:lnTo>
                <a:lnTo>
                  <a:pt x="2361" y="2060"/>
                </a:lnTo>
                <a:lnTo>
                  <a:pt x="2533" y="1835"/>
                </a:lnTo>
                <a:lnTo>
                  <a:pt x="2594" y="1753"/>
                </a:lnTo>
                <a:lnTo>
                  <a:pt x="2602" y="1740"/>
                </a:lnTo>
                <a:lnTo>
                  <a:pt x="2516" y="1585"/>
                </a:lnTo>
                <a:lnTo>
                  <a:pt x="2574" y="1467"/>
                </a:lnTo>
                <a:lnTo>
                  <a:pt x="2474" y="1368"/>
                </a:lnTo>
                <a:lnTo>
                  <a:pt x="2341" y="1411"/>
                </a:lnTo>
                <a:lnTo>
                  <a:pt x="2281" y="1377"/>
                </a:lnTo>
                <a:lnTo>
                  <a:pt x="2240" y="1355"/>
                </a:lnTo>
                <a:lnTo>
                  <a:pt x="2223" y="1345"/>
                </a:lnTo>
                <a:lnTo>
                  <a:pt x="2209" y="1340"/>
                </a:lnTo>
                <a:lnTo>
                  <a:pt x="2196" y="1336"/>
                </a:lnTo>
                <a:lnTo>
                  <a:pt x="2185" y="1334"/>
                </a:lnTo>
                <a:lnTo>
                  <a:pt x="2173" y="1336"/>
                </a:lnTo>
                <a:lnTo>
                  <a:pt x="2160" y="1338"/>
                </a:lnTo>
                <a:lnTo>
                  <a:pt x="2146" y="1343"/>
                </a:lnTo>
                <a:lnTo>
                  <a:pt x="2129" y="1351"/>
                </a:lnTo>
                <a:lnTo>
                  <a:pt x="2086" y="1372"/>
                </a:lnTo>
                <a:lnTo>
                  <a:pt x="2023" y="1403"/>
                </a:lnTo>
                <a:lnTo>
                  <a:pt x="1988" y="1396"/>
                </a:lnTo>
                <a:lnTo>
                  <a:pt x="1955" y="1389"/>
                </a:lnTo>
                <a:lnTo>
                  <a:pt x="1924" y="1382"/>
                </a:lnTo>
                <a:lnTo>
                  <a:pt x="1895" y="1377"/>
                </a:lnTo>
                <a:lnTo>
                  <a:pt x="1880" y="1376"/>
                </a:lnTo>
                <a:lnTo>
                  <a:pt x="1866" y="1376"/>
                </a:lnTo>
                <a:lnTo>
                  <a:pt x="1850" y="1376"/>
                </a:lnTo>
                <a:lnTo>
                  <a:pt x="1836" y="1377"/>
                </a:lnTo>
                <a:lnTo>
                  <a:pt x="1821" y="1380"/>
                </a:lnTo>
                <a:lnTo>
                  <a:pt x="1807" y="1384"/>
                </a:lnTo>
                <a:lnTo>
                  <a:pt x="1792" y="1391"/>
                </a:lnTo>
                <a:lnTo>
                  <a:pt x="1775" y="1398"/>
                </a:lnTo>
                <a:lnTo>
                  <a:pt x="1028" y="1810"/>
                </a:lnTo>
                <a:lnTo>
                  <a:pt x="984" y="1852"/>
                </a:lnTo>
                <a:lnTo>
                  <a:pt x="921" y="1909"/>
                </a:lnTo>
                <a:lnTo>
                  <a:pt x="848" y="1979"/>
                </a:lnTo>
                <a:lnTo>
                  <a:pt x="808" y="2017"/>
                </a:lnTo>
                <a:lnTo>
                  <a:pt x="769" y="2057"/>
                </a:lnTo>
                <a:lnTo>
                  <a:pt x="728" y="2100"/>
                </a:lnTo>
                <a:lnTo>
                  <a:pt x="691" y="2144"/>
                </a:lnTo>
                <a:lnTo>
                  <a:pt x="653" y="2188"/>
                </a:lnTo>
                <a:lnTo>
                  <a:pt x="618" y="2236"/>
                </a:lnTo>
                <a:lnTo>
                  <a:pt x="603" y="2258"/>
                </a:lnTo>
                <a:lnTo>
                  <a:pt x="587" y="2282"/>
                </a:lnTo>
                <a:lnTo>
                  <a:pt x="573" y="2305"/>
                </a:lnTo>
                <a:lnTo>
                  <a:pt x="560" y="2329"/>
                </a:lnTo>
                <a:lnTo>
                  <a:pt x="548" y="2353"/>
                </a:lnTo>
                <a:lnTo>
                  <a:pt x="537" y="2377"/>
                </a:lnTo>
                <a:lnTo>
                  <a:pt x="527" y="2400"/>
                </a:lnTo>
                <a:lnTo>
                  <a:pt x="520" y="2424"/>
                </a:lnTo>
                <a:lnTo>
                  <a:pt x="434" y="2338"/>
                </a:lnTo>
                <a:lnTo>
                  <a:pt x="442" y="2314"/>
                </a:lnTo>
                <a:lnTo>
                  <a:pt x="453" y="2291"/>
                </a:lnTo>
                <a:lnTo>
                  <a:pt x="465" y="2269"/>
                </a:lnTo>
                <a:lnTo>
                  <a:pt x="477" y="2247"/>
                </a:lnTo>
                <a:lnTo>
                  <a:pt x="504" y="2204"/>
                </a:lnTo>
                <a:lnTo>
                  <a:pt x="533" y="2160"/>
                </a:lnTo>
                <a:lnTo>
                  <a:pt x="565" y="2118"/>
                </a:lnTo>
                <a:lnTo>
                  <a:pt x="600" y="2078"/>
                </a:lnTo>
                <a:lnTo>
                  <a:pt x="635" y="2037"/>
                </a:lnTo>
                <a:lnTo>
                  <a:pt x="673" y="1998"/>
                </a:lnTo>
                <a:lnTo>
                  <a:pt x="710" y="1959"/>
                </a:lnTo>
                <a:lnTo>
                  <a:pt x="748" y="1923"/>
                </a:lnTo>
                <a:lnTo>
                  <a:pt x="823" y="1850"/>
                </a:lnTo>
                <a:lnTo>
                  <a:pt x="896" y="1784"/>
                </a:lnTo>
                <a:lnTo>
                  <a:pt x="961" y="1719"/>
                </a:lnTo>
                <a:lnTo>
                  <a:pt x="1722" y="1301"/>
                </a:lnTo>
                <a:lnTo>
                  <a:pt x="1741" y="1291"/>
                </a:lnTo>
                <a:lnTo>
                  <a:pt x="1760" y="1283"/>
                </a:lnTo>
                <a:lnTo>
                  <a:pt x="1778" y="1277"/>
                </a:lnTo>
                <a:lnTo>
                  <a:pt x="1794" y="1271"/>
                </a:lnTo>
                <a:lnTo>
                  <a:pt x="1811" y="1269"/>
                </a:lnTo>
                <a:lnTo>
                  <a:pt x="1828" y="1266"/>
                </a:lnTo>
                <a:lnTo>
                  <a:pt x="1845" y="1264"/>
                </a:lnTo>
                <a:lnTo>
                  <a:pt x="1861" y="1264"/>
                </a:lnTo>
                <a:lnTo>
                  <a:pt x="1895" y="1267"/>
                </a:lnTo>
                <a:lnTo>
                  <a:pt x="1930" y="1273"/>
                </a:lnTo>
                <a:lnTo>
                  <a:pt x="2008" y="1287"/>
                </a:lnTo>
                <a:lnTo>
                  <a:pt x="2068" y="1257"/>
                </a:lnTo>
                <a:lnTo>
                  <a:pt x="2115" y="1236"/>
                </a:lnTo>
                <a:lnTo>
                  <a:pt x="2135" y="1229"/>
                </a:lnTo>
                <a:lnTo>
                  <a:pt x="2152" y="1225"/>
                </a:lnTo>
                <a:lnTo>
                  <a:pt x="2168" y="1221"/>
                </a:lnTo>
                <a:lnTo>
                  <a:pt x="2184" y="1221"/>
                </a:lnTo>
                <a:lnTo>
                  <a:pt x="2199" y="1222"/>
                </a:lnTo>
                <a:lnTo>
                  <a:pt x="2214" y="1225"/>
                </a:lnTo>
                <a:lnTo>
                  <a:pt x="2231" y="1231"/>
                </a:lnTo>
                <a:lnTo>
                  <a:pt x="2249" y="1238"/>
                </a:lnTo>
                <a:lnTo>
                  <a:pt x="2294" y="1260"/>
                </a:lnTo>
                <a:lnTo>
                  <a:pt x="2351" y="1289"/>
                </a:lnTo>
                <a:lnTo>
                  <a:pt x="2413" y="1271"/>
                </a:lnTo>
                <a:lnTo>
                  <a:pt x="2436" y="1264"/>
                </a:lnTo>
                <a:lnTo>
                  <a:pt x="2457" y="1260"/>
                </a:lnTo>
                <a:lnTo>
                  <a:pt x="2475" y="1257"/>
                </a:lnTo>
                <a:lnTo>
                  <a:pt x="2491" y="1257"/>
                </a:lnTo>
                <a:lnTo>
                  <a:pt x="2505" y="1259"/>
                </a:lnTo>
                <a:lnTo>
                  <a:pt x="2519" y="1263"/>
                </a:lnTo>
                <a:lnTo>
                  <a:pt x="2531" y="1270"/>
                </a:lnTo>
                <a:lnTo>
                  <a:pt x="2544" y="1278"/>
                </a:lnTo>
                <a:lnTo>
                  <a:pt x="2558" y="1291"/>
                </a:lnTo>
                <a:lnTo>
                  <a:pt x="2572" y="1305"/>
                </a:lnTo>
                <a:lnTo>
                  <a:pt x="2606" y="1341"/>
                </a:lnTo>
                <a:lnTo>
                  <a:pt x="2653" y="1389"/>
                </a:lnTo>
                <a:lnTo>
                  <a:pt x="2664" y="1400"/>
                </a:lnTo>
                <a:lnTo>
                  <a:pt x="2672" y="1412"/>
                </a:lnTo>
                <a:lnTo>
                  <a:pt x="2678" y="1425"/>
                </a:lnTo>
                <a:lnTo>
                  <a:pt x="2682" y="1436"/>
                </a:lnTo>
                <a:lnTo>
                  <a:pt x="2683" y="1449"/>
                </a:lnTo>
                <a:lnTo>
                  <a:pt x="2685" y="1461"/>
                </a:lnTo>
                <a:lnTo>
                  <a:pt x="2683" y="1474"/>
                </a:lnTo>
                <a:lnTo>
                  <a:pt x="2682" y="1486"/>
                </a:lnTo>
                <a:lnTo>
                  <a:pt x="2678" y="1497"/>
                </a:lnTo>
                <a:lnTo>
                  <a:pt x="2675" y="1510"/>
                </a:lnTo>
                <a:lnTo>
                  <a:pt x="2664" y="1534"/>
                </a:lnTo>
                <a:lnTo>
                  <a:pt x="2641" y="1581"/>
                </a:lnTo>
                <a:lnTo>
                  <a:pt x="2658" y="1609"/>
                </a:lnTo>
                <a:lnTo>
                  <a:pt x="2676" y="1638"/>
                </a:lnTo>
                <a:lnTo>
                  <a:pt x="2692" y="1666"/>
                </a:lnTo>
                <a:lnTo>
                  <a:pt x="2699" y="1682"/>
                </a:lnTo>
                <a:lnTo>
                  <a:pt x="2706" y="1697"/>
                </a:lnTo>
                <a:lnTo>
                  <a:pt x="2710" y="1712"/>
                </a:lnTo>
                <a:lnTo>
                  <a:pt x="2714" y="1726"/>
                </a:lnTo>
                <a:lnTo>
                  <a:pt x="2715" y="1742"/>
                </a:lnTo>
                <a:lnTo>
                  <a:pt x="2714" y="1758"/>
                </a:lnTo>
                <a:lnTo>
                  <a:pt x="2711" y="1774"/>
                </a:lnTo>
                <a:lnTo>
                  <a:pt x="2706" y="1789"/>
                </a:lnTo>
                <a:lnTo>
                  <a:pt x="2699" y="1806"/>
                </a:lnTo>
                <a:lnTo>
                  <a:pt x="2687" y="1821"/>
                </a:lnTo>
                <a:lnTo>
                  <a:pt x="2125" y="2550"/>
                </a:lnTo>
                <a:lnTo>
                  <a:pt x="2055" y="2751"/>
                </a:lnTo>
                <a:lnTo>
                  <a:pt x="2110" y="2769"/>
                </a:lnTo>
                <a:lnTo>
                  <a:pt x="2173" y="2791"/>
                </a:lnTo>
                <a:lnTo>
                  <a:pt x="2206" y="2802"/>
                </a:lnTo>
                <a:lnTo>
                  <a:pt x="2241" y="2816"/>
                </a:lnTo>
                <a:lnTo>
                  <a:pt x="2274" y="2830"/>
                </a:lnTo>
                <a:lnTo>
                  <a:pt x="2308" y="2847"/>
                </a:lnTo>
                <a:lnTo>
                  <a:pt x="2340" y="2864"/>
                </a:lnTo>
                <a:lnTo>
                  <a:pt x="2371" y="2883"/>
                </a:lnTo>
                <a:lnTo>
                  <a:pt x="2399" y="2904"/>
                </a:lnTo>
                <a:lnTo>
                  <a:pt x="2413" y="2915"/>
                </a:lnTo>
                <a:lnTo>
                  <a:pt x="2425" y="2928"/>
                </a:lnTo>
                <a:lnTo>
                  <a:pt x="2436" y="2940"/>
                </a:lnTo>
                <a:lnTo>
                  <a:pt x="2446" y="2953"/>
                </a:lnTo>
                <a:lnTo>
                  <a:pt x="2456" y="2967"/>
                </a:lnTo>
                <a:lnTo>
                  <a:pt x="2464" y="2981"/>
                </a:lnTo>
                <a:lnTo>
                  <a:pt x="2473" y="2996"/>
                </a:lnTo>
                <a:lnTo>
                  <a:pt x="2478" y="3012"/>
                </a:lnTo>
                <a:lnTo>
                  <a:pt x="2484" y="3027"/>
                </a:lnTo>
                <a:lnTo>
                  <a:pt x="2486" y="3045"/>
                </a:lnTo>
                <a:lnTo>
                  <a:pt x="2524" y="3274"/>
                </a:lnTo>
                <a:lnTo>
                  <a:pt x="2445" y="3270"/>
                </a:lnTo>
                <a:lnTo>
                  <a:pt x="2372" y="3264"/>
                </a:lnTo>
                <a:lnTo>
                  <a:pt x="2308" y="3259"/>
                </a:lnTo>
                <a:lnTo>
                  <a:pt x="2279" y="3257"/>
                </a:lnTo>
                <a:lnTo>
                  <a:pt x="2249" y="3256"/>
                </a:lnTo>
                <a:lnTo>
                  <a:pt x="2220" y="3257"/>
                </a:lnTo>
                <a:lnTo>
                  <a:pt x="2192" y="3259"/>
                </a:lnTo>
                <a:lnTo>
                  <a:pt x="2164" y="3263"/>
                </a:lnTo>
                <a:lnTo>
                  <a:pt x="2136" y="3268"/>
                </a:lnTo>
                <a:lnTo>
                  <a:pt x="2107" y="3277"/>
                </a:lnTo>
                <a:lnTo>
                  <a:pt x="2078" y="3287"/>
                </a:lnTo>
                <a:lnTo>
                  <a:pt x="2047" y="3300"/>
                </a:lnTo>
                <a:lnTo>
                  <a:pt x="2015" y="3317"/>
                </a:lnTo>
                <a:lnTo>
                  <a:pt x="1990" y="3330"/>
                </a:lnTo>
                <a:lnTo>
                  <a:pt x="1965" y="3342"/>
                </a:lnTo>
                <a:lnTo>
                  <a:pt x="1937" y="3353"/>
                </a:lnTo>
                <a:lnTo>
                  <a:pt x="1906" y="3363"/>
                </a:lnTo>
                <a:lnTo>
                  <a:pt x="1873" y="3372"/>
                </a:lnTo>
                <a:lnTo>
                  <a:pt x="1854" y="3374"/>
                </a:lnTo>
                <a:lnTo>
                  <a:pt x="1835" y="3377"/>
                </a:lnTo>
                <a:lnTo>
                  <a:pt x="1814" y="3379"/>
                </a:lnTo>
                <a:lnTo>
                  <a:pt x="1793" y="3379"/>
                </a:lnTo>
                <a:lnTo>
                  <a:pt x="1771" y="3379"/>
                </a:lnTo>
                <a:lnTo>
                  <a:pt x="1747" y="3376"/>
                </a:lnTo>
                <a:lnTo>
                  <a:pt x="1441" y="3351"/>
                </a:lnTo>
                <a:lnTo>
                  <a:pt x="1443" y="3349"/>
                </a:lnTo>
                <a:lnTo>
                  <a:pt x="1323" y="3229"/>
                </a:lnTo>
                <a:close/>
              </a:path>
            </a:pathLst>
          </a:custGeom>
          <a:solidFill>
            <a:srgbClr val="808080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t"/>
          <a:lstStyle/>
          <a:p>
            <a:pPr marL="0" marR="0" lvl="0" indent="0" algn="l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56605D42-0009-46A2-9996-BB782B583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432977"/>
              </p:ext>
            </p:extLst>
          </p:nvPr>
        </p:nvGraphicFramePr>
        <p:xfrm>
          <a:off x="694625" y="1167230"/>
          <a:ext cx="2960505" cy="400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A176FE9-9F46-4431-AD60-1F8D19F0C4B6}"/>
              </a:ext>
            </a:extLst>
          </p:cNvPr>
          <p:cNvGrpSpPr/>
          <p:nvPr/>
        </p:nvGrpSpPr>
        <p:grpSpPr>
          <a:xfrm>
            <a:off x="694625" y="3454269"/>
            <a:ext cx="2921398" cy="896713"/>
            <a:chOff x="0" y="1561822"/>
            <a:chExt cx="2408100" cy="153157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518B556-1F13-47A6-85AC-3608B2D61D5B}"/>
                </a:ext>
              </a:extLst>
            </p:cNvPr>
            <p:cNvSpPr/>
            <p:nvPr/>
          </p:nvSpPr>
          <p:spPr>
            <a:xfrm>
              <a:off x="0" y="1561822"/>
              <a:ext cx="2408100" cy="1444860"/>
            </a:xfrm>
            <a:prstGeom prst="roundRect">
              <a:avLst/>
            </a:prstGeom>
            <a:ln w="12700">
              <a:solidFill>
                <a:schemeClr val="bg2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9E3DC217-DEEE-4FA4-94B5-721EE7894A0D}"/>
                </a:ext>
              </a:extLst>
            </p:cNvPr>
            <p:cNvSpPr txBox="1"/>
            <p:nvPr/>
          </p:nvSpPr>
          <p:spPr>
            <a:xfrm>
              <a:off x="71888" y="1789604"/>
              <a:ext cx="2267036" cy="1303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ru-RU" sz="1500" dirty="0">
                  <a:solidFill>
                    <a:srgbClr val="2E2E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Ускоренная амортизация ОС</a:t>
              </a:r>
              <a:endParaRPr lang="en-US" sz="1500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b="0" kern="1200" dirty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6" name="Table 24">
            <a:extLst>
              <a:ext uri="{FF2B5EF4-FFF2-40B4-BE49-F238E27FC236}">
                <a16:creationId xmlns:a16="http://schemas.microsoft.com/office/drawing/2014/main" id="{84A2F755-F5D8-40E3-8903-80A967F21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67023"/>
              </p:ext>
            </p:extLst>
          </p:nvPr>
        </p:nvGraphicFramePr>
        <p:xfrm>
          <a:off x="3655129" y="1091030"/>
          <a:ext cx="4896679" cy="549249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896679">
                  <a:extLst>
                    <a:ext uri="{9D8B030D-6E8A-4147-A177-3AD203B41FA5}">
                      <a16:colId xmlns:a16="http://schemas.microsoft.com/office/drawing/2014/main" val="2768112557"/>
                    </a:ext>
                  </a:extLst>
                </a:gridCol>
              </a:tblGrid>
              <a:tr h="783997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chemeClr val="tx2"/>
                        </a:buClr>
                        <a:buFont typeface="Arial" panose="020B0604020202020204" pitchFamily="34" charset="0"/>
                        <a:buChar char="►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предоставляло бы возможность 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налогоплательщикам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использования дебетового НДС в счет уплаты других налогов. Также, возможность единовременного осуществления возврата накопленного НДС (чтобы НДС возвращался не дожидаясь момента начала добычи).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625180"/>
                  </a:ext>
                </a:extLst>
              </a:tr>
              <a:tr h="641452">
                <a:tc>
                  <a:txBody>
                    <a:bodyPr/>
                    <a:lstStyle/>
                    <a:p>
                      <a:pPr marL="171450" indent="-171450" algn="just" defTabSz="685434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►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предоставляло бы налогоплательщикам возможность начисления НДПИ по мере реализации ПИ и чтобы нормируемые потери включали в себя потери при переработке.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142623"/>
                  </a:ext>
                </a:extLst>
              </a:tr>
              <a:tr h="793252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предоставляло бы налогоплательщикам в период переработки возможность ускоренной амортизации ОС используемых для недропользования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используемых на переработке и инфраструктуре.</a:t>
                      </a:r>
                      <a:endParaRPr lang="ru" sz="1400" b="0" kern="120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39485"/>
                  </a:ext>
                </a:extLst>
              </a:tr>
              <a:tr h="880800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позволяло бы недропользователям, осуществляющим горнодобывающую деятельность, относить на вычеты расходы на геологоразведку, против доходов, полученных в рамках других контрактов.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688555"/>
                  </a:ext>
                </a:extLst>
              </a:tr>
              <a:tr h="687756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которое предоставляло бы налогоплательщикам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осуществляющим инвестиции возможность предоставления освобождения от обязательств по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таким налогам как КПН, КПН у источника выплаты, земельный налог, налог на имущество в период добычи. </a:t>
                      </a:r>
                      <a:endParaRPr lang="ru" sz="1400" b="0" kern="120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3800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ADD5B-A9DB-44A6-B0D5-84C2DA7E12DC}"/>
              </a:ext>
            </a:extLst>
          </p:cNvPr>
          <p:cNvGrpSpPr/>
          <p:nvPr/>
        </p:nvGrpSpPr>
        <p:grpSpPr>
          <a:xfrm>
            <a:off x="681207" y="4455948"/>
            <a:ext cx="2921398" cy="1045195"/>
            <a:chOff x="0" y="1561822"/>
            <a:chExt cx="2408100" cy="177532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96D606-3AF2-464D-A952-4FDC63E8231A}"/>
                </a:ext>
              </a:extLst>
            </p:cNvPr>
            <p:cNvSpPr/>
            <p:nvPr/>
          </p:nvSpPr>
          <p:spPr>
            <a:xfrm>
              <a:off x="0" y="1561822"/>
              <a:ext cx="2408100" cy="1444860"/>
            </a:xfrm>
            <a:prstGeom prst="roundRect">
              <a:avLst/>
            </a:prstGeom>
            <a:ln w="12700">
              <a:solidFill>
                <a:schemeClr val="bg2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675A5A0E-0805-411B-80B0-5312107E770B}"/>
                </a:ext>
              </a:extLst>
            </p:cNvPr>
            <p:cNvSpPr txBox="1"/>
            <p:nvPr/>
          </p:nvSpPr>
          <p:spPr>
            <a:xfrm>
              <a:off x="71888" y="1789604"/>
              <a:ext cx="2267036" cy="1547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lvl="0" algn="ctr"/>
              <a:r>
                <a:rPr lang="ru-RU" sz="1500" dirty="0">
                  <a:solidFill>
                    <a:srgbClr val="2E2E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Отмена раздельного налогового учета между контрактами</a:t>
              </a:r>
              <a:endParaRPr lang="en-US" sz="1500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b="0" kern="1200" dirty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5913E-577E-4B69-A43C-5923AA2B0D17}"/>
              </a:ext>
            </a:extLst>
          </p:cNvPr>
          <p:cNvGrpSpPr/>
          <p:nvPr/>
        </p:nvGrpSpPr>
        <p:grpSpPr>
          <a:xfrm>
            <a:off x="681207" y="5451645"/>
            <a:ext cx="2960505" cy="1014011"/>
            <a:chOff x="0" y="3034383"/>
            <a:chExt cx="2743200" cy="82296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B6E3D0-03AE-4054-929E-E1C29AE8ACEB}"/>
                </a:ext>
              </a:extLst>
            </p:cNvPr>
            <p:cNvSpPr/>
            <p:nvPr/>
          </p:nvSpPr>
          <p:spPr>
            <a:xfrm flipH="1">
              <a:off x="0" y="3034383"/>
              <a:ext cx="2743200" cy="822960"/>
            </a:xfrm>
            <a:prstGeom prst="roundRect">
              <a:avLst/>
            </a:prstGeom>
            <a:solidFill>
              <a:srgbClr val="FFE600"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3364E021-08A9-4A62-91AC-A80FBB4AB68D}"/>
                </a:ext>
              </a:extLst>
            </p:cNvPr>
            <p:cNvSpPr txBox="1"/>
            <p:nvPr/>
          </p:nvSpPr>
          <p:spPr>
            <a:xfrm>
              <a:off x="40174" y="3074555"/>
              <a:ext cx="2662852" cy="74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solidFill>
                    <a:srgbClr val="2E2E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преференции в виде освобождения от уплаты налогов на определенный срок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74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8BC3F5-FC44-4B05-A79F-ED0AB6069898}"/>
              </a:ext>
            </a:extLst>
          </p:cNvPr>
          <p:cNvSpPr txBox="1"/>
          <p:nvPr/>
        </p:nvSpPr>
        <p:spPr>
          <a:xfrm>
            <a:off x="607798" y="719139"/>
            <a:ext cx="4471277" cy="4991816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" panose="02000503020000020004" pitchFamily="2" charset="0"/>
              </a:rPr>
              <a:t>EY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" panose="02000503020000020004" pitchFamily="2" charset="0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" panose="02000503020000020004" pitchFamily="2" charset="0"/>
                <a:cs typeface="Arial"/>
              </a:rPr>
              <a:t>|  Assurance | Tax | Transactions | Advisory</a:t>
            </a:r>
            <a:endParaRPr lang="en-US" dirty="0">
              <a:latin typeface="EYInterstate" panose="02000503020000020004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90"/>
              </a:spcBef>
            </a:pPr>
            <a:r>
              <a:rPr lang="ru-RU" sz="800" b="1" spc="-20" dirty="0">
                <a:solidFill>
                  <a:schemeClr val="bg1"/>
                </a:solidFill>
                <a:latin typeface="EYInterstate" panose="02000503020000020004" pitchFamily="2" charset="0"/>
                <a:cs typeface="EYInterstate"/>
              </a:rPr>
              <a:t>Краткая информация о компании EY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EY является международным лидером в области аудита, налогообложения, сопровождения сделок и консультирования. Наши знания и качество услуг помогают укреплять доверие общественности к рынкам капитала и экономике в разных странах мира. Мы формируем выдающихся лидеров, под руководством которых наш коллектив всегда выполняет взятые на себя обязательства. Тем самым мы вносим значимый вклад в улучшение деловой среды на благо наших сотрудников, клиентов и общества в целом.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Мы постоянно расширяем наши услуги и ресурсы с учетом потребностей клиентов в различных регионах СНГ. В 19 офисах нашей фирмы (в Москве, Санкт-Петербурге, Новосибирске, Екатеринбурге, Казани, Краснодаре, Тольятти,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Ростове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-на-Дону, Владивостоке, Алматы,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Нур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-Султане, Атырау, Баку, Бишкеке, Киеве, Ташкенте, Тбилиси, Ереване и Минске) работают 5500 специалистов.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Название EY относится к глобальной организации и (или) к одной или нескольким компаниям, входящим в состав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Ernst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&amp;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Young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Global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Limited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, каждая из которых является отдельным юридическим лицом.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Ernst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&amp;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Young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Global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Limited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− юридическое лицо, созданное в соответствии с законодательством Великобритании, − является компанией, ограниченной гарантиями ее участников, и не оказывает услуг клиентам. 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Более подробная информация представлена на нашем сайте: ey.com.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endParaRPr lang="en-US" sz="800" spc="-35" dirty="0">
              <a:solidFill>
                <a:schemeClr val="bg1"/>
              </a:solidFill>
              <a:cs typeface="EYInterstate-Light"/>
            </a:endParaRPr>
          </a:p>
          <a:p>
            <a:pPr marL="12700" marR="19050">
              <a:lnSpc>
                <a:spcPct val="104200"/>
              </a:lnSpc>
              <a:spcBef>
                <a:spcPts val="495"/>
              </a:spcBef>
            </a:pPr>
            <a:r>
              <a:rPr lang="en-US" sz="800" dirty="0">
                <a:solidFill>
                  <a:schemeClr val="bg1"/>
                </a:solidFill>
                <a:cs typeface="EYInterstate-Light"/>
              </a:rPr>
              <a:t>©</a:t>
            </a:r>
            <a:r>
              <a:rPr lang="en-US" sz="800" spc="-45" dirty="0">
                <a:solidFill>
                  <a:schemeClr val="bg1"/>
                </a:solidFill>
                <a:cs typeface="EYInterstate-Light"/>
              </a:rPr>
              <a:t> </a:t>
            </a:r>
            <a:r>
              <a:rPr lang="en-US" sz="800" spc="-15" dirty="0">
                <a:solidFill>
                  <a:schemeClr val="bg1"/>
                </a:solidFill>
                <a:cs typeface="EYInterstate-Light"/>
              </a:rPr>
              <a:t>20</a:t>
            </a:r>
            <a:r>
              <a:rPr lang="ru-RU" sz="800" spc="-15" dirty="0">
                <a:solidFill>
                  <a:schemeClr val="bg1"/>
                </a:solidFill>
                <a:cs typeface="EYInterstate-Light"/>
              </a:rPr>
              <a:t>21</a:t>
            </a:r>
            <a:r>
              <a:rPr lang="en-US" sz="800" spc="-45" dirty="0">
                <a:solidFill>
                  <a:schemeClr val="bg1"/>
                </a:solidFill>
                <a:cs typeface="EYInterstate-Light"/>
              </a:rPr>
              <a:t> </a:t>
            </a:r>
            <a:r>
              <a:rPr lang="ru-RU" sz="800" spc="-20" dirty="0">
                <a:solidFill>
                  <a:schemeClr val="bg1"/>
                </a:solidFill>
                <a:cs typeface="EYInterstate-Light"/>
              </a:rPr>
              <a:t>ТОО «Эрнст энд Янг Казахстан»</a:t>
            </a:r>
            <a:r>
              <a:rPr lang="en-US" sz="800" spc="-55" dirty="0">
                <a:solidFill>
                  <a:schemeClr val="bg1"/>
                </a:solidFill>
                <a:cs typeface="EYInterstate-Light"/>
              </a:rPr>
              <a:t>.  </a:t>
            </a:r>
            <a:br>
              <a:rPr lang="en-US" sz="800" spc="-55" dirty="0">
                <a:solidFill>
                  <a:schemeClr val="bg1"/>
                </a:solidFill>
                <a:cs typeface="EYInterstate-Light"/>
              </a:rPr>
            </a:br>
            <a:r>
              <a:rPr lang="ru-RU" sz="800" spc="-15" dirty="0">
                <a:solidFill>
                  <a:schemeClr val="bg1"/>
                </a:solidFill>
                <a:cs typeface="EYInterstate-Light"/>
              </a:rPr>
              <a:t>Все права защищены</a:t>
            </a:r>
            <a:r>
              <a:rPr lang="en-US" sz="800" spc="-25" dirty="0">
                <a:solidFill>
                  <a:schemeClr val="bg1"/>
                </a:solidFill>
                <a:cs typeface="EYInterstate-Light"/>
              </a:rPr>
              <a:t>.</a:t>
            </a:r>
            <a:endParaRPr lang="en-US" sz="800" dirty="0">
              <a:solidFill>
                <a:schemeClr val="bg1"/>
              </a:solidFill>
              <a:cs typeface="EYInterstate-Light"/>
            </a:endParaRP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endParaRPr lang="ru-RU" sz="800" dirty="0">
              <a:solidFill>
                <a:schemeClr val="bg1"/>
              </a:solidFill>
              <a:latin typeface="EYInterstate-Light"/>
              <a:cs typeface="EYInterstate-Light"/>
            </a:endParaRP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Информация, представленная в данном документе, является результатом оценочного исследования, носит информационный характер и не должна рассматриваться как профессиональные рекомендации в области управления, коммерческой, юридической, нормативно-правовой или иной деятельности, бухгалтерской отчетности или налогообложения. EY не несет ответственности за использование и трактовку содержания настоящего документа. По любым конкретным вопросам следует обращаться к специалисту</a:t>
            </a:r>
            <a:r>
              <a:rPr lang="en-US" sz="800" kern="0" dirty="0">
                <a:solidFill>
                  <a:schemeClr val="bg1"/>
                </a:solidFill>
                <a:cs typeface="Arial"/>
              </a:rPr>
              <a:t> EY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соответствующего направления.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При использовании любой информации из данного документа ссылка на него и EY обязательна.</a:t>
            </a:r>
            <a:endParaRPr lang="en-US" sz="800" dirty="0">
              <a:solidFill>
                <a:schemeClr val="bg1"/>
              </a:solidFill>
              <a:latin typeface="EYInterstate-Light"/>
              <a:cs typeface="EYInterstate-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04914C-7908-4BC0-9EAD-FC7679E8B576}"/>
              </a:ext>
            </a:extLst>
          </p:cNvPr>
          <p:cNvSpPr/>
          <p:nvPr/>
        </p:nvSpPr>
        <p:spPr>
          <a:xfrm>
            <a:off x="3783434" y="369105"/>
            <a:ext cx="5360566" cy="5411935"/>
          </a:xfrm>
          <a:prstGeom prst="rect">
            <a:avLst/>
          </a:prstGeom>
          <a:solidFill>
            <a:srgbClr val="6E6E6E">
              <a:alpha val="87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AgendaTable">
            <a:extLst>
              <a:ext uri="{FF2B5EF4-FFF2-40B4-BE49-F238E27FC236}">
                <a16:creationId xmlns:a16="http://schemas.microsoft.com/office/drawing/2014/main" id="{1791BBD8-C9A8-4F80-A383-5C0559EAB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88658"/>
              </p:ext>
            </p:extLst>
          </p:nvPr>
        </p:nvGraphicFramePr>
        <p:xfrm>
          <a:off x="3971421" y="379265"/>
          <a:ext cx="4984591" cy="5284562"/>
        </p:xfrm>
        <a:graphic>
          <a:graphicData uri="http://schemas.openxmlformats.org/drawingml/2006/table">
            <a:tbl>
              <a:tblPr firstRow="1" bandRow="1"/>
              <a:tblGrid>
                <a:gridCol w="6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30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defTabSz="685434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800" b="1" dirty="0"/>
                        <a:t>СОДЕРЖАНИЕ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104227"/>
                  </a:ext>
                </a:extLst>
              </a:tr>
              <a:tr h="660308"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lvl="1" indent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Текущая ситуация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0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lvl="1" indent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Максимизация налоговых поступлений в бюджет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772280"/>
                  </a:ext>
                </a:extLst>
              </a:tr>
              <a:tr h="66030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lvl="1" indent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налоговой нагрузки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493534"/>
                  </a:ext>
                </a:extLst>
              </a:tr>
              <a:tr h="660308"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lvl="1" indent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повышения инвестиционной привлекательности отрасли требуется улучшение фискального режима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06"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lvl="1" indent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выбора налоговых мер стимулирования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040804"/>
                  </a:ext>
                </a:extLst>
              </a:tr>
              <a:tr h="660308"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lvl="1" indent="0" algn="l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меры стимулирования отрасли: Период геологоразведки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308"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71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434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151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868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3586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6303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9020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1737" algn="l" defTabSz="685434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lvl="1" indent="0" algn="l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меры стимулирования отрасли: Период добычи</a:t>
                      </a: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переработки 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56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59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4C400AC0-0497-408C-A022-5CB9639FC06D}"/>
              </a:ext>
            </a:extLst>
          </p:cNvPr>
          <p:cNvSpPr txBox="1"/>
          <p:nvPr/>
        </p:nvSpPr>
        <p:spPr bwMode="gray">
          <a:xfrm>
            <a:off x="460635" y="2932841"/>
            <a:ext cx="2705394" cy="15081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685434">
              <a:buClr>
                <a:schemeClr val="tx2"/>
              </a:buClr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Валовый приток прямых иностранных инвестиций в горнорудный сектор (без учета угля) сократился с $5.0 млрд в 2017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до $4.2 млрд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2019 году (в три раза меньше, чем в нефтегазовую отрасль). </a:t>
            </a:r>
            <a:endParaRPr lang="en-US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1C0F8E-5B46-47C8-80CA-BE4F14000B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1C0F8E-5B46-47C8-80CA-BE4F14000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33B51D1-A8DF-4FAF-BFAA-955E812F51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AA850-D6E4-4FF0-BF2B-789BE76C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Arial" panose="020B0604020202020204" pitchFamily="34" charset="0"/>
              </a:rPr>
              <a:t>Текущая ситуация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D2F0-4773-4946-973B-09E6C4DD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3</a:t>
            </a:fld>
            <a:endParaRPr dirty="0"/>
          </a:p>
        </p:txBody>
      </p:sp>
      <p:sp>
        <p:nvSpPr>
          <p:cNvPr id="18" name="Textfeld 50">
            <a:extLst>
              <a:ext uri="{FF2B5EF4-FFF2-40B4-BE49-F238E27FC236}">
                <a16:creationId xmlns:a16="http://schemas.microsoft.com/office/drawing/2014/main" id="{F8B9B9C6-6445-48D6-AF02-40DD4BF33DF1}"/>
              </a:ext>
            </a:extLst>
          </p:cNvPr>
          <p:cNvSpPr txBox="1"/>
          <p:nvPr/>
        </p:nvSpPr>
        <p:spPr bwMode="gray">
          <a:xfrm>
            <a:off x="436992" y="1393957"/>
            <a:ext cx="2409423" cy="10233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Исчерпание сырьевой базы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последние 20 лет в Казахстане практически не было найдено новых месторождений</a:t>
            </a:r>
            <a:endParaRPr lang="ru-RU" sz="1400" dirty="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29CA9D3-81AE-445D-811E-9376D76597A2}"/>
              </a:ext>
            </a:extLst>
          </p:cNvPr>
          <p:cNvSpPr txBox="1"/>
          <p:nvPr/>
        </p:nvSpPr>
        <p:spPr bwMode="gray">
          <a:xfrm>
            <a:off x="6271050" y="2935337"/>
            <a:ext cx="2979184" cy="163737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будут предприняты немедленные и кардинальные меры налогового характера, ситуация может привести к сокращению выпуска продукции, уменьшению налоговых поступлений в бюджет, сокращению рабочих мест</a:t>
            </a:r>
            <a:r>
              <a:rPr lang="ru-RU" sz="1400" dirty="0">
                <a:solidFill>
                  <a:srgbClr val="646464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1C43F2-0195-40D9-9A93-1D4F28027461}"/>
              </a:ext>
            </a:extLst>
          </p:cNvPr>
          <p:cNvSpPr txBox="1"/>
          <p:nvPr/>
        </p:nvSpPr>
        <p:spPr bwMode="gray">
          <a:xfrm>
            <a:off x="6264895" y="1388774"/>
            <a:ext cx="3028157" cy="9156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lvl="0" defTabSz="685434">
              <a:lnSpc>
                <a:spcPct val="85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Существующий режим налогообложения препятствует инвестициям в новые проекты, поиску, изучению и разработке новых месторождений. </a:t>
            </a:r>
            <a:endParaRPr lang="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D1B96-676F-4D8A-ADA0-D4D9E1A5C9A0}"/>
              </a:ext>
            </a:extLst>
          </p:cNvPr>
          <p:cNvGrpSpPr/>
          <p:nvPr/>
        </p:nvGrpSpPr>
        <p:grpSpPr>
          <a:xfrm>
            <a:off x="2979324" y="1319839"/>
            <a:ext cx="3221157" cy="2992615"/>
            <a:chOff x="2204887" y="1432679"/>
            <a:chExt cx="4734226" cy="4732625"/>
          </a:xfrm>
        </p:grpSpPr>
        <p:sp>
          <p:nvSpPr>
            <p:cNvPr id="23" name="Ellipse 44">
              <a:extLst>
                <a:ext uri="{FF2B5EF4-FFF2-40B4-BE49-F238E27FC236}">
                  <a16:creationId xmlns:a16="http://schemas.microsoft.com/office/drawing/2014/main" id="{97688D8E-CFC9-46A3-B321-202547E53592}"/>
                </a:ext>
              </a:extLst>
            </p:cNvPr>
            <p:cNvSpPr/>
            <p:nvPr/>
          </p:nvSpPr>
          <p:spPr bwMode="gray">
            <a:xfrm>
              <a:off x="2606414" y="1834292"/>
              <a:ext cx="3931174" cy="3931174"/>
            </a:xfrm>
            <a:prstGeom prst="ellipse">
              <a:avLst/>
            </a:prstGeom>
            <a:solidFill>
              <a:srgbClr val="F0F0F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ctr" anchorCtr="0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600" noProof="1">
                <a:solidFill>
                  <a:srgbClr val="64646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Ellipse 45">
              <a:extLst>
                <a:ext uri="{FF2B5EF4-FFF2-40B4-BE49-F238E27FC236}">
                  <a16:creationId xmlns:a16="http://schemas.microsoft.com/office/drawing/2014/main" id="{5C2B23E4-509A-4B1E-9DF3-73E3D34065AD}"/>
                </a:ext>
              </a:extLst>
            </p:cNvPr>
            <p:cNvSpPr/>
            <p:nvPr/>
          </p:nvSpPr>
          <p:spPr bwMode="gray">
            <a:xfrm>
              <a:off x="2999275" y="2227153"/>
              <a:ext cx="3145452" cy="3145452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ctr" anchorCtr="0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600" noProof="1">
                <a:solidFill>
                  <a:srgbClr val="64646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Ellipse 46">
              <a:extLst>
                <a:ext uri="{FF2B5EF4-FFF2-40B4-BE49-F238E27FC236}">
                  <a16:creationId xmlns:a16="http://schemas.microsoft.com/office/drawing/2014/main" id="{D21B3DEF-81F8-4ED1-888D-195712F22544}"/>
                </a:ext>
              </a:extLst>
            </p:cNvPr>
            <p:cNvSpPr/>
            <p:nvPr/>
          </p:nvSpPr>
          <p:spPr bwMode="gray">
            <a:xfrm>
              <a:off x="3392457" y="2620335"/>
              <a:ext cx="2359089" cy="2359089"/>
            </a:xfrm>
            <a:prstGeom prst="ellipse">
              <a:avLst/>
            </a:prstGeom>
            <a:solidFill>
              <a:srgbClr val="999999"/>
            </a:solidFill>
            <a:ln w="19050">
              <a:solidFill>
                <a:srgbClr val="FFFFFF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anchor="ctr" anchorCtr="0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600" b="1" noProof="1">
                <a:solidFill>
                  <a:srgbClr val="64646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Ellipse 47">
              <a:extLst>
                <a:ext uri="{FF2B5EF4-FFF2-40B4-BE49-F238E27FC236}">
                  <a16:creationId xmlns:a16="http://schemas.microsoft.com/office/drawing/2014/main" id="{7349BC21-F4C6-4810-ADCB-DE7A7C3EF272}"/>
                </a:ext>
              </a:extLst>
            </p:cNvPr>
            <p:cNvSpPr/>
            <p:nvPr/>
          </p:nvSpPr>
          <p:spPr bwMode="gray">
            <a:xfrm>
              <a:off x="3785638" y="3013516"/>
              <a:ext cx="1572726" cy="1572726"/>
            </a:xfrm>
            <a:prstGeom prst="ellipse">
              <a:avLst/>
            </a:prstGeom>
            <a:solidFill>
              <a:srgbClr val="8080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36000" rIns="72000" bIns="36000" anchor="ctr" anchorCtr="0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600" b="1" noProof="1">
                <a:solidFill>
                  <a:srgbClr val="646464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Gerade Verbindung mit Pfeil 52">
              <a:extLst>
                <a:ext uri="{FF2B5EF4-FFF2-40B4-BE49-F238E27FC236}">
                  <a16:creationId xmlns:a16="http://schemas.microsoft.com/office/drawing/2014/main" id="{B9776FB5-C476-4A10-9A14-6E65CC8B465D}"/>
                </a:ext>
              </a:extLst>
            </p:cNvPr>
            <p:cNvCxnSpPr/>
            <p:nvPr/>
          </p:nvCxnSpPr>
          <p:spPr bwMode="gray">
            <a:xfrm rot="5400000" flipH="1" flipV="1">
              <a:off x="2205689" y="3798107"/>
              <a:ext cx="4732625" cy="1770"/>
            </a:xfrm>
            <a:prstGeom prst="straightConnector1">
              <a:avLst/>
            </a:prstGeom>
            <a:ln>
              <a:solidFill>
                <a:srgbClr val="808080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Gerade Verbindung mit Pfeil 53">
              <a:extLst>
                <a:ext uri="{FF2B5EF4-FFF2-40B4-BE49-F238E27FC236}">
                  <a16:creationId xmlns:a16="http://schemas.microsoft.com/office/drawing/2014/main" id="{1066A623-A62B-4717-A6DA-F4FF1CD4F22E}"/>
                </a:ext>
              </a:extLst>
            </p:cNvPr>
            <p:cNvCxnSpPr/>
            <p:nvPr/>
          </p:nvCxnSpPr>
          <p:spPr bwMode="gray">
            <a:xfrm>
              <a:off x="2204887" y="3802094"/>
              <a:ext cx="4734226" cy="2"/>
            </a:xfrm>
            <a:prstGeom prst="straightConnector1">
              <a:avLst/>
            </a:prstGeom>
            <a:ln>
              <a:solidFill>
                <a:srgbClr val="808080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9" name="Ellipse 54">
              <a:extLst>
                <a:ext uri="{FF2B5EF4-FFF2-40B4-BE49-F238E27FC236}">
                  <a16:creationId xmlns:a16="http://schemas.microsoft.com/office/drawing/2014/main" id="{FB0D944C-5ADE-460E-B4B8-973740FDFD41}"/>
                </a:ext>
              </a:extLst>
            </p:cNvPr>
            <p:cNvSpPr/>
            <p:nvPr/>
          </p:nvSpPr>
          <p:spPr bwMode="gray">
            <a:xfrm>
              <a:off x="4090764" y="3318643"/>
              <a:ext cx="962474" cy="962473"/>
            </a:xfrm>
            <a:prstGeom prst="ellipse">
              <a:avLst/>
            </a:prstGeom>
            <a:solidFill>
              <a:srgbClr val="FFE600"/>
            </a:solidFill>
            <a:ln w="19050">
              <a:solidFill>
                <a:srgbClr val="FFFFFF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44000" tIns="108000" rIns="72000" bIns="72000"/>
            <a:lstStyle/>
            <a:p>
              <a:pPr marL="190500" indent="-190500" algn="ct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sz="1600" b="1" noProof="1">
                <a:solidFill>
                  <a:srgbClr val="64646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feld 55">
              <a:extLst>
                <a:ext uri="{FF2B5EF4-FFF2-40B4-BE49-F238E27FC236}">
                  <a16:creationId xmlns:a16="http://schemas.microsoft.com/office/drawing/2014/main" id="{E2901302-80A2-45E5-9A65-445D77FEF57A}"/>
                </a:ext>
              </a:extLst>
            </p:cNvPr>
            <p:cNvSpPr txBox="1"/>
            <p:nvPr/>
          </p:nvSpPr>
          <p:spPr bwMode="gray">
            <a:xfrm>
              <a:off x="4611402" y="3651866"/>
              <a:ext cx="72" cy="24614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noProof="1">
                <a:solidFill>
                  <a:schemeClr val="bg1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31" name="Ellipse 22">
              <a:extLst>
                <a:ext uri="{FF2B5EF4-FFF2-40B4-BE49-F238E27FC236}">
                  <a16:creationId xmlns:a16="http://schemas.microsoft.com/office/drawing/2014/main" id="{D6A8E61C-3F82-4F61-BE48-E6CF39E3742B}"/>
                </a:ext>
              </a:extLst>
            </p:cNvPr>
            <p:cNvSpPr/>
            <p:nvPr/>
          </p:nvSpPr>
          <p:spPr bwMode="gray">
            <a:xfrm>
              <a:off x="2606414" y="1836508"/>
              <a:ext cx="3931174" cy="3931174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595374-B0C1-48A8-BEA3-0DBD23C3F4E7}"/>
              </a:ext>
            </a:extLst>
          </p:cNvPr>
          <p:cNvGrpSpPr/>
          <p:nvPr/>
        </p:nvGrpSpPr>
        <p:grpSpPr>
          <a:xfrm>
            <a:off x="4266102" y="876380"/>
            <a:ext cx="665230" cy="443459"/>
            <a:chOff x="5035550" y="3189288"/>
            <a:chExt cx="1181100" cy="793750"/>
          </a:xfrm>
          <a:solidFill>
            <a:schemeClr val="bg1"/>
          </a:solidFill>
        </p:grpSpPr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EB133CD5-7CCE-42AB-B6ED-21DB2C647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550" y="3773488"/>
              <a:ext cx="425450" cy="209550"/>
            </a:xfrm>
            <a:custGeom>
              <a:avLst/>
              <a:gdLst>
                <a:gd name="T0" fmla="*/ 268 w 268"/>
                <a:gd name="T1" fmla="*/ 132 h 132"/>
                <a:gd name="T2" fmla="*/ 0 w 268"/>
                <a:gd name="T3" fmla="*/ 132 h 132"/>
                <a:gd name="T4" fmla="*/ 64 w 268"/>
                <a:gd name="T5" fmla="*/ 0 h 132"/>
                <a:gd name="T6" fmla="*/ 206 w 268"/>
                <a:gd name="T7" fmla="*/ 0 h 132"/>
                <a:gd name="T8" fmla="*/ 268 w 268"/>
                <a:gd name="T9" fmla="*/ 132 h 132"/>
                <a:gd name="T10" fmla="*/ 30 w 268"/>
                <a:gd name="T11" fmla="*/ 114 h 132"/>
                <a:gd name="T12" fmla="*/ 240 w 268"/>
                <a:gd name="T13" fmla="*/ 114 h 132"/>
                <a:gd name="T14" fmla="*/ 194 w 268"/>
                <a:gd name="T15" fmla="*/ 18 h 132"/>
                <a:gd name="T16" fmla="*/ 74 w 268"/>
                <a:gd name="T17" fmla="*/ 18 h 132"/>
                <a:gd name="T18" fmla="*/ 30 w 268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32">
                  <a:moveTo>
                    <a:pt x="268" y="132"/>
                  </a:moveTo>
                  <a:lnTo>
                    <a:pt x="0" y="132"/>
                  </a:lnTo>
                  <a:lnTo>
                    <a:pt x="64" y="0"/>
                  </a:lnTo>
                  <a:lnTo>
                    <a:pt x="206" y="0"/>
                  </a:lnTo>
                  <a:lnTo>
                    <a:pt x="268" y="132"/>
                  </a:lnTo>
                  <a:close/>
                  <a:moveTo>
                    <a:pt x="30" y="114"/>
                  </a:moveTo>
                  <a:lnTo>
                    <a:pt x="240" y="114"/>
                  </a:lnTo>
                  <a:lnTo>
                    <a:pt x="194" y="18"/>
                  </a:lnTo>
                  <a:lnTo>
                    <a:pt x="74" y="18"/>
                  </a:lnTo>
                  <a:lnTo>
                    <a:pt x="3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3AF613A3-0995-456C-8B47-1C6DD13CF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3773488"/>
              <a:ext cx="422275" cy="209550"/>
            </a:xfrm>
            <a:custGeom>
              <a:avLst/>
              <a:gdLst>
                <a:gd name="T0" fmla="*/ 266 w 266"/>
                <a:gd name="T1" fmla="*/ 132 h 132"/>
                <a:gd name="T2" fmla="*/ 0 w 266"/>
                <a:gd name="T3" fmla="*/ 132 h 132"/>
                <a:gd name="T4" fmla="*/ 62 w 266"/>
                <a:gd name="T5" fmla="*/ 0 h 132"/>
                <a:gd name="T6" fmla="*/ 204 w 266"/>
                <a:gd name="T7" fmla="*/ 0 h 132"/>
                <a:gd name="T8" fmla="*/ 266 w 266"/>
                <a:gd name="T9" fmla="*/ 132 h 132"/>
                <a:gd name="T10" fmla="*/ 28 w 266"/>
                <a:gd name="T11" fmla="*/ 114 h 132"/>
                <a:gd name="T12" fmla="*/ 238 w 266"/>
                <a:gd name="T13" fmla="*/ 114 h 132"/>
                <a:gd name="T14" fmla="*/ 192 w 266"/>
                <a:gd name="T15" fmla="*/ 18 h 132"/>
                <a:gd name="T16" fmla="*/ 74 w 266"/>
                <a:gd name="T17" fmla="*/ 18 h 132"/>
                <a:gd name="T18" fmla="*/ 28 w 266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2">
                  <a:moveTo>
                    <a:pt x="266" y="132"/>
                  </a:moveTo>
                  <a:lnTo>
                    <a:pt x="0" y="132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2"/>
                  </a:lnTo>
                  <a:close/>
                  <a:moveTo>
                    <a:pt x="28" y="114"/>
                  </a:moveTo>
                  <a:lnTo>
                    <a:pt x="238" y="114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80FA0DFA-1B62-4680-BD63-0B9188CEA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73488"/>
              <a:ext cx="422275" cy="209550"/>
            </a:xfrm>
            <a:custGeom>
              <a:avLst/>
              <a:gdLst>
                <a:gd name="T0" fmla="*/ 266 w 266"/>
                <a:gd name="T1" fmla="*/ 132 h 132"/>
                <a:gd name="T2" fmla="*/ 0 w 266"/>
                <a:gd name="T3" fmla="*/ 132 h 132"/>
                <a:gd name="T4" fmla="*/ 62 w 266"/>
                <a:gd name="T5" fmla="*/ 0 h 132"/>
                <a:gd name="T6" fmla="*/ 204 w 266"/>
                <a:gd name="T7" fmla="*/ 0 h 132"/>
                <a:gd name="T8" fmla="*/ 266 w 266"/>
                <a:gd name="T9" fmla="*/ 132 h 132"/>
                <a:gd name="T10" fmla="*/ 28 w 266"/>
                <a:gd name="T11" fmla="*/ 114 h 132"/>
                <a:gd name="T12" fmla="*/ 238 w 266"/>
                <a:gd name="T13" fmla="*/ 114 h 132"/>
                <a:gd name="T14" fmla="*/ 192 w 266"/>
                <a:gd name="T15" fmla="*/ 18 h 132"/>
                <a:gd name="T16" fmla="*/ 74 w 266"/>
                <a:gd name="T17" fmla="*/ 18 h 132"/>
                <a:gd name="T18" fmla="*/ 28 w 266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2">
                  <a:moveTo>
                    <a:pt x="266" y="132"/>
                  </a:moveTo>
                  <a:lnTo>
                    <a:pt x="0" y="132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2"/>
                  </a:lnTo>
                  <a:close/>
                  <a:moveTo>
                    <a:pt x="28" y="114"/>
                  </a:moveTo>
                  <a:lnTo>
                    <a:pt x="238" y="114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BCED1E67-00E2-4AD3-8571-F24BFEA66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050" y="35956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7C0E611F-A0F9-4342-9CD3-6520A63CB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3875" y="35956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3A6F12F-B996-43F3-A0AC-8B644C83F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34178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Rectangle 43">
              <a:extLst>
                <a:ext uri="{FF2B5EF4-FFF2-40B4-BE49-F238E27FC236}">
                  <a16:creationId xmlns:a16="http://schemas.microsoft.com/office/drawing/2014/main" id="{44F75741-D85B-4BF3-95CA-345CFF693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225" y="3189288"/>
              <a:ext cx="28575" cy="920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B52F0184-1581-4BB7-8E8F-4C460580B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3481388"/>
              <a:ext cx="95250" cy="60325"/>
            </a:xfrm>
            <a:custGeom>
              <a:avLst/>
              <a:gdLst>
                <a:gd name="T0" fmla="*/ 8 w 60"/>
                <a:gd name="T1" fmla="*/ 38 h 38"/>
                <a:gd name="T2" fmla="*/ 0 w 60"/>
                <a:gd name="T3" fmla="*/ 22 h 38"/>
                <a:gd name="T4" fmla="*/ 54 w 60"/>
                <a:gd name="T5" fmla="*/ 0 h 38"/>
                <a:gd name="T6" fmla="*/ 60 w 60"/>
                <a:gd name="T7" fmla="*/ 16 h 38"/>
                <a:gd name="T8" fmla="*/ 8 w 6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8">
                  <a:moveTo>
                    <a:pt x="8" y="38"/>
                  </a:moveTo>
                  <a:lnTo>
                    <a:pt x="0" y="22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22C6A35A-BFEC-408F-8AE6-BEFD6356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3268663"/>
              <a:ext cx="79375" cy="88900"/>
            </a:xfrm>
            <a:custGeom>
              <a:avLst/>
              <a:gdLst>
                <a:gd name="T0" fmla="*/ 14 w 50"/>
                <a:gd name="T1" fmla="*/ 56 h 56"/>
                <a:gd name="T2" fmla="*/ 0 w 50"/>
                <a:gd name="T3" fmla="*/ 44 h 56"/>
                <a:gd name="T4" fmla="*/ 36 w 50"/>
                <a:gd name="T5" fmla="*/ 0 h 56"/>
                <a:gd name="T6" fmla="*/ 50 w 50"/>
                <a:gd name="T7" fmla="*/ 12 h 56"/>
                <a:gd name="T8" fmla="*/ 14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14" y="56"/>
                  </a:moveTo>
                  <a:lnTo>
                    <a:pt x="0" y="44"/>
                  </a:lnTo>
                  <a:lnTo>
                    <a:pt x="36" y="0"/>
                  </a:lnTo>
                  <a:lnTo>
                    <a:pt x="50" y="12"/>
                  </a:lnTo>
                  <a:lnTo>
                    <a:pt x="14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F6C67AAC-BBB9-45B6-B1FA-3DD3138E2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481388"/>
              <a:ext cx="95250" cy="60325"/>
            </a:xfrm>
            <a:custGeom>
              <a:avLst/>
              <a:gdLst>
                <a:gd name="T0" fmla="*/ 54 w 60"/>
                <a:gd name="T1" fmla="*/ 38 h 38"/>
                <a:gd name="T2" fmla="*/ 0 w 60"/>
                <a:gd name="T3" fmla="*/ 16 h 38"/>
                <a:gd name="T4" fmla="*/ 8 w 60"/>
                <a:gd name="T5" fmla="*/ 0 h 38"/>
                <a:gd name="T6" fmla="*/ 60 w 60"/>
                <a:gd name="T7" fmla="*/ 22 h 38"/>
                <a:gd name="T8" fmla="*/ 54 w 6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8">
                  <a:moveTo>
                    <a:pt x="54" y="38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60" y="22"/>
                  </a:lnTo>
                  <a:lnTo>
                    <a:pt x="54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570F0697-3D5A-4B20-A8A1-6EE264C7D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3268663"/>
              <a:ext cx="79375" cy="88900"/>
            </a:xfrm>
            <a:custGeom>
              <a:avLst/>
              <a:gdLst>
                <a:gd name="T0" fmla="*/ 36 w 50"/>
                <a:gd name="T1" fmla="*/ 56 h 56"/>
                <a:gd name="T2" fmla="*/ 0 w 50"/>
                <a:gd name="T3" fmla="*/ 12 h 56"/>
                <a:gd name="T4" fmla="*/ 12 w 50"/>
                <a:gd name="T5" fmla="*/ 0 h 56"/>
                <a:gd name="T6" fmla="*/ 50 w 50"/>
                <a:gd name="T7" fmla="*/ 44 h 56"/>
                <a:gd name="T8" fmla="*/ 36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36" y="56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50" y="44"/>
                  </a:ln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B1A005-460F-418C-A650-1FB8FAA06CD3}"/>
              </a:ext>
            </a:extLst>
          </p:cNvPr>
          <p:cNvGrpSpPr/>
          <p:nvPr/>
        </p:nvGrpSpPr>
        <p:grpSpPr>
          <a:xfrm>
            <a:off x="109809" y="5137697"/>
            <a:ext cx="398963" cy="492792"/>
            <a:chOff x="2981325" y="4597400"/>
            <a:chExt cx="901700" cy="1228725"/>
          </a:xfrm>
          <a:solidFill>
            <a:schemeClr val="bg1"/>
          </a:solidFill>
        </p:grpSpPr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1F41CA16-2241-4865-AEC2-251F3D0EF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0" y="4676775"/>
              <a:ext cx="765175" cy="1079500"/>
            </a:xfrm>
            <a:custGeom>
              <a:avLst/>
              <a:gdLst>
                <a:gd name="T0" fmla="*/ 146 w 482"/>
                <a:gd name="T1" fmla="*/ 460 h 680"/>
                <a:gd name="T2" fmla="*/ 114 w 482"/>
                <a:gd name="T3" fmla="*/ 444 h 680"/>
                <a:gd name="T4" fmla="*/ 72 w 482"/>
                <a:gd name="T5" fmla="*/ 412 h 680"/>
                <a:gd name="T6" fmla="*/ 40 w 482"/>
                <a:gd name="T7" fmla="*/ 372 h 680"/>
                <a:gd name="T8" fmla="*/ 16 w 482"/>
                <a:gd name="T9" fmla="*/ 326 h 680"/>
                <a:gd name="T10" fmla="*/ 4 w 482"/>
                <a:gd name="T11" fmla="*/ 276 h 680"/>
                <a:gd name="T12" fmla="*/ 0 w 482"/>
                <a:gd name="T13" fmla="*/ 240 h 680"/>
                <a:gd name="T14" fmla="*/ 12 w 482"/>
                <a:gd name="T15" fmla="*/ 168 h 680"/>
                <a:gd name="T16" fmla="*/ 42 w 482"/>
                <a:gd name="T17" fmla="*/ 106 h 680"/>
                <a:gd name="T18" fmla="*/ 88 w 482"/>
                <a:gd name="T19" fmla="*/ 54 h 680"/>
                <a:gd name="T20" fmla="*/ 148 w 482"/>
                <a:gd name="T21" fmla="*/ 18 h 680"/>
                <a:gd name="T22" fmla="*/ 218 w 482"/>
                <a:gd name="T23" fmla="*/ 0 h 680"/>
                <a:gd name="T24" fmla="*/ 266 w 482"/>
                <a:gd name="T25" fmla="*/ 0 h 680"/>
                <a:gd name="T26" fmla="*/ 336 w 482"/>
                <a:gd name="T27" fmla="*/ 18 h 680"/>
                <a:gd name="T28" fmla="*/ 394 w 482"/>
                <a:gd name="T29" fmla="*/ 54 h 680"/>
                <a:gd name="T30" fmla="*/ 442 w 482"/>
                <a:gd name="T31" fmla="*/ 106 h 680"/>
                <a:gd name="T32" fmla="*/ 472 w 482"/>
                <a:gd name="T33" fmla="*/ 168 h 680"/>
                <a:gd name="T34" fmla="*/ 482 w 482"/>
                <a:gd name="T35" fmla="*/ 240 h 680"/>
                <a:gd name="T36" fmla="*/ 480 w 482"/>
                <a:gd name="T37" fmla="*/ 276 h 680"/>
                <a:gd name="T38" fmla="*/ 466 w 482"/>
                <a:gd name="T39" fmla="*/ 328 h 680"/>
                <a:gd name="T40" fmla="*/ 442 w 482"/>
                <a:gd name="T41" fmla="*/ 374 h 680"/>
                <a:gd name="T42" fmla="*/ 410 w 482"/>
                <a:gd name="T43" fmla="*/ 414 h 680"/>
                <a:gd name="T44" fmla="*/ 368 w 482"/>
                <a:gd name="T45" fmla="*/ 446 h 680"/>
                <a:gd name="T46" fmla="*/ 336 w 482"/>
                <a:gd name="T47" fmla="*/ 680 h 680"/>
                <a:gd name="T48" fmla="*/ 318 w 482"/>
                <a:gd name="T49" fmla="*/ 450 h 680"/>
                <a:gd name="T50" fmla="*/ 338 w 482"/>
                <a:gd name="T51" fmla="*/ 440 h 680"/>
                <a:gd name="T52" fmla="*/ 382 w 482"/>
                <a:gd name="T53" fmla="*/ 414 h 680"/>
                <a:gd name="T54" fmla="*/ 416 w 482"/>
                <a:gd name="T55" fmla="*/ 378 h 680"/>
                <a:gd name="T56" fmla="*/ 442 w 482"/>
                <a:gd name="T57" fmla="*/ 338 h 680"/>
                <a:gd name="T58" fmla="*/ 458 w 482"/>
                <a:gd name="T59" fmla="*/ 290 h 680"/>
                <a:gd name="T60" fmla="*/ 464 w 482"/>
                <a:gd name="T61" fmla="*/ 240 h 680"/>
                <a:gd name="T62" fmla="*/ 460 w 482"/>
                <a:gd name="T63" fmla="*/ 196 h 680"/>
                <a:gd name="T64" fmla="*/ 438 w 482"/>
                <a:gd name="T65" fmla="*/ 134 h 680"/>
                <a:gd name="T66" fmla="*/ 400 w 482"/>
                <a:gd name="T67" fmla="*/ 82 h 680"/>
                <a:gd name="T68" fmla="*/ 348 w 482"/>
                <a:gd name="T69" fmla="*/ 44 h 680"/>
                <a:gd name="T70" fmla="*/ 286 w 482"/>
                <a:gd name="T71" fmla="*/ 22 h 680"/>
                <a:gd name="T72" fmla="*/ 242 w 482"/>
                <a:gd name="T73" fmla="*/ 18 h 680"/>
                <a:gd name="T74" fmla="*/ 176 w 482"/>
                <a:gd name="T75" fmla="*/ 28 h 680"/>
                <a:gd name="T76" fmla="*/ 118 w 482"/>
                <a:gd name="T77" fmla="*/ 56 h 680"/>
                <a:gd name="T78" fmla="*/ 70 w 482"/>
                <a:gd name="T79" fmla="*/ 98 h 680"/>
                <a:gd name="T80" fmla="*/ 36 w 482"/>
                <a:gd name="T81" fmla="*/ 154 h 680"/>
                <a:gd name="T82" fmla="*/ 20 w 482"/>
                <a:gd name="T83" fmla="*/ 218 h 680"/>
                <a:gd name="T84" fmla="*/ 20 w 482"/>
                <a:gd name="T85" fmla="*/ 256 h 680"/>
                <a:gd name="T86" fmla="*/ 28 w 482"/>
                <a:gd name="T87" fmla="*/ 306 h 680"/>
                <a:gd name="T88" fmla="*/ 56 w 482"/>
                <a:gd name="T89" fmla="*/ 364 h 680"/>
                <a:gd name="T90" fmla="*/ 100 w 482"/>
                <a:gd name="T91" fmla="*/ 412 h 680"/>
                <a:gd name="T92" fmla="*/ 142 w 482"/>
                <a:gd name="T93" fmla="*/ 440 h 680"/>
                <a:gd name="T94" fmla="*/ 164 w 482"/>
                <a:gd name="T95" fmla="*/ 66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680">
                  <a:moveTo>
                    <a:pt x="336" y="680"/>
                  </a:moveTo>
                  <a:lnTo>
                    <a:pt x="146" y="680"/>
                  </a:lnTo>
                  <a:lnTo>
                    <a:pt x="146" y="460"/>
                  </a:lnTo>
                  <a:lnTo>
                    <a:pt x="146" y="460"/>
                  </a:lnTo>
                  <a:lnTo>
                    <a:pt x="130" y="454"/>
                  </a:lnTo>
                  <a:lnTo>
                    <a:pt x="114" y="444"/>
                  </a:lnTo>
                  <a:lnTo>
                    <a:pt x="100" y="434"/>
                  </a:lnTo>
                  <a:lnTo>
                    <a:pt x="86" y="424"/>
                  </a:lnTo>
                  <a:lnTo>
                    <a:pt x="72" y="412"/>
                  </a:lnTo>
                  <a:lnTo>
                    <a:pt x="60" y="400"/>
                  </a:lnTo>
                  <a:lnTo>
                    <a:pt x="50" y="386"/>
                  </a:lnTo>
                  <a:lnTo>
                    <a:pt x="40" y="372"/>
                  </a:lnTo>
                  <a:lnTo>
                    <a:pt x="32" y="358"/>
                  </a:lnTo>
                  <a:lnTo>
                    <a:pt x="24" y="342"/>
                  </a:lnTo>
                  <a:lnTo>
                    <a:pt x="16" y="326"/>
                  </a:lnTo>
                  <a:lnTo>
                    <a:pt x="12" y="310"/>
                  </a:lnTo>
                  <a:lnTo>
                    <a:pt x="6" y="292"/>
                  </a:lnTo>
                  <a:lnTo>
                    <a:pt x="4" y="276"/>
                  </a:lnTo>
                  <a:lnTo>
                    <a:pt x="2" y="25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16"/>
                  </a:lnTo>
                  <a:lnTo>
                    <a:pt x="6" y="192"/>
                  </a:lnTo>
                  <a:lnTo>
                    <a:pt x="12" y="168"/>
                  </a:lnTo>
                  <a:lnTo>
                    <a:pt x="20" y="146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6"/>
                  </a:lnTo>
                  <a:lnTo>
                    <a:pt x="72" y="70"/>
                  </a:lnTo>
                  <a:lnTo>
                    <a:pt x="88" y="54"/>
                  </a:lnTo>
                  <a:lnTo>
                    <a:pt x="108" y="40"/>
                  </a:lnTo>
                  <a:lnTo>
                    <a:pt x="126" y="28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4" y="4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0" y="4"/>
                  </a:lnTo>
                  <a:lnTo>
                    <a:pt x="314" y="10"/>
                  </a:lnTo>
                  <a:lnTo>
                    <a:pt x="336" y="18"/>
                  </a:lnTo>
                  <a:lnTo>
                    <a:pt x="356" y="28"/>
                  </a:lnTo>
                  <a:lnTo>
                    <a:pt x="376" y="40"/>
                  </a:lnTo>
                  <a:lnTo>
                    <a:pt x="394" y="54"/>
                  </a:lnTo>
                  <a:lnTo>
                    <a:pt x="412" y="70"/>
                  </a:lnTo>
                  <a:lnTo>
                    <a:pt x="428" y="86"/>
                  </a:lnTo>
                  <a:lnTo>
                    <a:pt x="442" y="106"/>
                  </a:lnTo>
                  <a:lnTo>
                    <a:pt x="454" y="126"/>
                  </a:lnTo>
                  <a:lnTo>
                    <a:pt x="464" y="146"/>
                  </a:lnTo>
                  <a:lnTo>
                    <a:pt x="472" y="168"/>
                  </a:lnTo>
                  <a:lnTo>
                    <a:pt x="478" y="192"/>
                  </a:lnTo>
                  <a:lnTo>
                    <a:pt x="482" y="216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58"/>
                  </a:lnTo>
                  <a:lnTo>
                    <a:pt x="480" y="276"/>
                  </a:lnTo>
                  <a:lnTo>
                    <a:pt x="476" y="294"/>
                  </a:lnTo>
                  <a:lnTo>
                    <a:pt x="472" y="310"/>
                  </a:lnTo>
                  <a:lnTo>
                    <a:pt x="466" y="328"/>
                  </a:lnTo>
                  <a:lnTo>
                    <a:pt x="460" y="344"/>
                  </a:lnTo>
                  <a:lnTo>
                    <a:pt x="452" y="358"/>
                  </a:lnTo>
                  <a:lnTo>
                    <a:pt x="442" y="374"/>
                  </a:lnTo>
                  <a:lnTo>
                    <a:pt x="432" y="388"/>
                  </a:lnTo>
                  <a:lnTo>
                    <a:pt x="422" y="400"/>
                  </a:lnTo>
                  <a:lnTo>
                    <a:pt x="410" y="414"/>
                  </a:lnTo>
                  <a:lnTo>
                    <a:pt x="396" y="424"/>
                  </a:lnTo>
                  <a:lnTo>
                    <a:pt x="382" y="436"/>
                  </a:lnTo>
                  <a:lnTo>
                    <a:pt x="368" y="446"/>
                  </a:lnTo>
                  <a:lnTo>
                    <a:pt x="352" y="454"/>
                  </a:lnTo>
                  <a:lnTo>
                    <a:pt x="336" y="462"/>
                  </a:lnTo>
                  <a:lnTo>
                    <a:pt x="336" y="680"/>
                  </a:lnTo>
                  <a:close/>
                  <a:moveTo>
                    <a:pt x="164" y="662"/>
                  </a:moveTo>
                  <a:lnTo>
                    <a:pt x="318" y="662"/>
                  </a:lnTo>
                  <a:lnTo>
                    <a:pt x="318" y="450"/>
                  </a:lnTo>
                  <a:lnTo>
                    <a:pt x="324" y="448"/>
                  </a:lnTo>
                  <a:lnTo>
                    <a:pt x="324" y="448"/>
                  </a:lnTo>
                  <a:lnTo>
                    <a:pt x="338" y="440"/>
                  </a:lnTo>
                  <a:lnTo>
                    <a:pt x="354" y="432"/>
                  </a:lnTo>
                  <a:lnTo>
                    <a:pt x="368" y="424"/>
                  </a:lnTo>
                  <a:lnTo>
                    <a:pt x="382" y="414"/>
                  </a:lnTo>
                  <a:lnTo>
                    <a:pt x="394" y="402"/>
                  </a:lnTo>
                  <a:lnTo>
                    <a:pt x="406" y="392"/>
                  </a:lnTo>
                  <a:lnTo>
                    <a:pt x="416" y="378"/>
                  </a:lnTo>
                  <a:lnTo>
                    <a:pt x="426" y="366"/>
                  </a:lnTo>
                  <a:lnTo>
                    <a:pt x="434" y="352"/>
                  </a:lnTo>
                  <a:lnTo>
                    <a:pt x="442" y="338"/>
                  </a:lnTo>
                  <a:lnTo>
                    <a:pt x="450" y="322"/>
                  </a:lnTo>
                  <a:lnTo>
                    <a:pt x="454" y="306"/>
                  </a:lnTo>
                  <a:lnTo>
                    <a:pt x="458" y="290"/>
                  </a:lnTo>
                  <a:lnTo>
                    <a:pt x="462" y="274"/>
                  </a:lnTo>
                  <a:lnTo>
                    <a:pt x="464" y="258"/>
                  </a:lnTo>
                  <a:lnTo>
                    <a:pt x="464" y="240"/>
                  </a:lnTo>
                  <a:lnTo>
                    <a:pt x="464" y="240"/>
                  </a:lnTo>
                  <a:lnTo>
                    <a:pt x="464" y="218"/>
                  </a:lnTo>
                  <a:lnTo>
                    <a:pt x="460" y="196"/>
                  </a:lnTo>
                  <a:lnTo>
                    <a:pt x="454" y="174"/>
                  </a:lnTo>
                  <a:lnTo>
                    <a:pt x="446" y="154"/>
                  </a:lnTo>
                  <a:lnTo>
                    <a:pt x="438" y="134"/>
                  </a:lnTo>
                  <a:lnTo>
                    <a:pt x="426" y="116"/>
                  </a:lnTo>
                  <a:lnTo>
                    <a:pt x="414" y="98"/>
                  </a:lnTo>
                  <a:lnTo>
                    <a:pt x="400" y="82"/>
                  </a:lnTo>
                  <a:lnTo>
                    <a:pt x="384" y="68"/>
                  </a:lnTo>
                  <a:lnTo>
                    <a:pt x="366" y="56"/>
                  </a:lnTo>
                  <a:lnTo>
                    <a:pt x="348" y="44"/>
                  </a:lnTo>
                  <a:lnTo>
                    <a:pt x="328" y="34"/>
                  </a:lnTo>
                  <a:lnTo>
                    <a:pt x="308" y="28"/>
                  </a:lnTo>
                  <a:lnTo>
                    <a:pt x="286" y="22"/>
                  </a:lnTo>
                  <a:lnTo>
                    <a:pt x="26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18" y="18"/>
                  </a:lnTo>
                  <a:lnTo>
                    <a:pt x="196" y="22"/>
                  </a:lnTo>
                  <a:lnTo>
                    <a:pt x="176" y="28"/>
                  </a:lnTo>
                  <a:lnTo>
                    <a:pt x="154" y="34"/>
                  </a:lnTo>
                  <a:lnTo>
                    <a:pt x="136" y="44"/>
                  </a:lnTo>
                  <a:lnTo>
                    <a:pt x="118" y="56"/>
                  </a:lnTo>
                  <a:lnTo>
                    <a:pt x="100" y="68"/>
                  </a:lnTo>
                  <a:lnTo>
                    <a:pt x="84" y="82"/>
                  </a:lnTo>
                  <a:lnTo>
                    <a:pt x="70" y="98"/>
                  </a:lnTo>
                  <a:lnTo>
                    <a:pt x="56" y="116"/>
                  </a:lnTo>
                  <a:lnTo>
                    <a:pt x="46" y="134"/>
                  </a:lnTo>
                  <a:lnTo>
                    <a:pt x="36" y="154"/>
                  </a:lnTo>
                  <a:lnTo>
                    <a:pt x="28" y="174"/>
                  </a:lnTo>
                  <a:lnTo>
                    <a:pt x="24" y="196"/>
                  </a:lnTo>
                  <a:lnTo>
                    <a:pt x="20" y="218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20" y="256"/>
                  </a:lnTo>
                  <a:lnTo>
                    <a:pt x="22" y="274"/>
                  </a:lnTo>
                  <a:lnTo>
                    <a:pt x="24" y="290"/>
                  </a:lnTo>
                  <a:lnTo>
                    <a:pt x="28" y="306"/>
                  </a:lnTo>
                  <a:lnTo>
                    <a:pt x="34" y="322"/>
                  </a:lnTo>
                  <a:lnTo>
                    <a:pt x="40" y="336"/>
                  </a:lnTo>
                  <a:lnTo>
                    <a:pt x="56" y="364"/>
                  </a:lnTo>
                  <a:lnTo>
                    <a:pt x="76" y="390"/>
                  </a:lnTo>
                  <a:lnTo>
                    <a:pt x="88" y="402"/>
                  </a:lnTo>
                  <a:lnTo>
                    <a:pt x="100" y="412"/>
                  </a:lnTo>
                  <a:lnTo>
                    <a:pt x="114" y="422"/>
                  </a:lnTo>
                  <a:lnTo>
                    <a:pt x="128" y="432"/>
                  </a:lnTo>
                  <a:lnTo>
                    <a:pt x="142" y="440"/>
                  </a:lnTo>
                  <a:lnTo>
                    <a:pt x="158" y="446"/>
                  </a:lnTo>
                  <a:lnTo>
                    <a:pt x="164" y="448"/>
                  </a:lnTo>
                  <a:lnTo>
                    <a:pt x="164" y="6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2BECB852-7841-4693-8150-F349C74BC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2800" y="5727700"/>
              <a:ext cx="158750" cy="98425"/>
            </a:xfrm>
            <a:custGeom>
              <a:avLst/>
              <a:gdLst>
                <a:gd name="T0" fmla="*/ 74 w 100"/>
                <a:gd name="T1" fmla="*/ 62 h 62"/>
                <a:gd name="T2" fmla="*/ 24 w 100"/>
                <a:gd name="T3" fmla="*/ 62 h 62"/>
                <a:gd name="T4" fmla="*/ 0 w 100"/>
                <a:gd name="T5" fmla="*/ 0 h 62"/>
                <a:gd name="T6" fmla="*/ 100 w 100"/>
                <a:gd name="T7" fmla="*/ 0 h 62"/>
                <a:gd name="T8" fmla="*/ 74 w 100"/>
                <a:gd name="T9" fmla="*/ 62 h 62"/>
                <a:gd name="T10" fmla="*/ 36 w 100"/>
                <a:gd name="T11" fmla="*/ 44 h 62"/>
                <a:gd name="T12" fmla="*/ 62 w 100"/>
                <a:gd name="T13" fmla="*/ 44 h 62"/>
                <a:gd name="T14" fmla="*/ 74 w 100"/>
                <a:gd name="T15" fmla="*/ 18 h 62"/>
                <a:gd name="T16" fmla="*/ 26 w 100"/>
                <a:gd name="T17" fmla="*/ 18 h 62"/>
                <a:gd name="T18" fmla="*/ 36 w 100"/>
                <a:gd name="T1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62">
                  <a:moveTo>
                    <a:pt x="74" y="62"/>
                  </a:moveTo>
                  <a:lnTo>
                    <a:pt x="24" y="62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74" y="62"/>
                  </a:lnTo>
                  <a:close/>
                  <a:moveTo>
                    <a:pt x="36" y="44"/>
                  </a:moveTo>
                  <a:lnTo>
                    <a:pt x="62" y="44"/>
                  </a:lnTo>
                  <a:lnTo>
                    <a:pt x="74" y="18"/>
                  </a:lnTo>
                  <a:lnTo>
                    <a:pt x="26" y="18"/>
                  </a:lnTo>
                  <a:lnTo>
                    <a:pt x="36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Rectangle 125">
              <a:extLst>
                <a:ext uri="{FF2B5EF4-FFF2-40B4-BE49-F238E27FC236}">
                  <a16:creationId xmlns:a16="http://schemas.microsoft.com/office/drawing/2014/main" id="{63053EDE-C931-4483-8A90-D7A421C5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505450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FB0EF130-8861-4127-A61F-DA2E75E23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572125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Rectangle 127">
              <a:extLst>
                <a:ext uri="{FF2B5EF4-FFF2-40B4-BE49-F238E27FC236}">
                  <a16:creationId xmlns:a16="http://schemas.microsoft.com/office/drawing/2014/main" id="{86AF4CEA-A792-4874-B443-5F4DA6F65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641975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B664E2DC-FC68-4F80-96D1-AC270751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700" y="4657725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6EDBAC98-8351-412D-8A6B-54F8DFE1B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5" y="48037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7210A6C8-DBBB-4C83-BF28-CA9EB46A1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459740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844635D2-3480-4BCE-82FD-EFBB77525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657725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Rectangle 132">
              <a:extLst>
                <a:ext uri="{FF2B5EF4-FFF2-40B4-BE49-F238E27FC236}">
                  <a16:creationId xmlns:a16="http://schemas.microsoft.com/office/drawing/2014/main" id="{A0435C10-AA1D-4A97-A9DB-45DA19E3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48037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Rectangle 133">
              <a:extLst>
                <a:ext uri="{FF2B5EF4-FFF2-40B4-BE49-F238E27FC236}">
                  <a16:creationId xmlns:a16="http://schemas.microsoft.com/office/drawing/2014/main" id="{844940C7-080A-49D9-AE89-13F9B639C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5" y="52609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Rectangle 134">
              <a:extLst>
                <a:ext uri="{FF2B5EF4-FFF2-40B4-BE49-F238E27FC236}">
                  <a16:creationId xmlns:a16="http://schemas.microsoft.com/office/drawing/2014/main" id="{FE025F2D-C210-4574-813A-467EFFBE5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52609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Rectangle 135">
              <a:extLst>
                <a:ext uri="{FF2B5EF4-FFF2-40B4-BE49-F238E27FC236}">
                  <a16:creationId xmlns:a16="http://schemas.microsoft.com/office/drawing/2014/main" id="{BA2332FF-4CDB-47C4-9CCC-272ED8119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502285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Rectangle 136">
              <a:extLst>
                <a:ext uri="{FF2B5EF4-FFF2-40B4-BE49-F238E27FC236}">
                  <a16:creationId xmlns:a16="http://schemas.microsoft.com/office/drawing/2014/main" id="{D981B98E-765F-4126-8EEC-194DDC654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325" y="502285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A66D8095-EC8F-496D-A645-AF09FFF9A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600" y="4772025"/>
              <a:ext cx="565150" cy="762000"/>
            </a:xfrm>
            <a:custGeom>
              <a:avLst/>
              <a:gdLst>
                <a:gd name="T0" fmla="*/ 132 w 356"/>
                <a:gd name="T1" fmla="*/ 350 h 480"/>
                <a:gd name="T2" fmla="*/ 104 w 356"/>
                <a:gd name="T3" fmla="*/ 340 h 480"/>
                <a:gd name="T4" fmla="*/ 56 w 356"/>
                <a:gd name="T5" fmla="*/ 306 h 480"/>
                <a:gd name="T6" fmla="*/ 10 w 356"/>
                <a:gd name="T7" fmla="*/ 236 h 480"/>
                <a:gd name="T8" fmla="*/ 0 w 356"/>
                <a:gd name="T9" fmla="*/ 192 h 480"/>
                <a:gd name="T10" fmla="*/ 0 w 356"/>
                <a:gd name="T11" fmla="*/ 160 h 480"/>
                <a:gd name="T12" fmla="*/ 14 w 356"/>
                <a:gd name="T13" fmla="*/ 108 h 480"/>
                <a:gd name="T14" fmla="*/ 40 w 356"/>
                <a:gd name="T15" fmla="*/ 64 h 480"/>
                <a:gd name="T16" fmla="*/ 78 w 356"/>
                <a:gd name="T17" fmla="*/ 30 h 480"/>
                <a:gd name="T18" fmla="*/ 124 w 356"/>
                <a:gd name="T19" fmla="*/ 8 h 480"/>
                <a:gd name="T20" fmla="*/ 178 w 356"/>
                <a:gd name="T21" fmla="*/ 0 h 480"/>
                <a:gd name="T22" fmla="*/ 214 w 356"/>
                <a:gd name="T23" fmla="*/ 4 h 480"/>
                <a:gd name="T24" fmla="*/ 262 w 356"/>
                <a:gd name="T25" fmla="*/ 20 h 480"/>
                <a:gd name="T26" fmla="*/ 304 w 356"/>
                <a:gd name="T27" fmla="*/ 52 h 480"/>
                <a:gd name="T28" fmla="*/ 334 w 356"/>
                <a:gd name="T29" fmla="*/ 92 h 480"/>
                <a:gd name="T30" fmla="*/ 352 w 356"/>
                <a:gd name="T31" fmla="*/ 142 h 480"/>
                <a:gd name="T32" fmla="*/ 356 w 356"/>
                <a:gd name="T33" fmla="*/ 178 h 480"/>
                <a:gd name="T34" fmla="*/ 350 w 356"/>
                <a:gd name="T35" fmla="*/ 222 h 480"/>
                <a:gd name="T36" fmla="*/ 318 w 356"/>
                <a:gd name="T37" fmla="*/ 286 h 480"/>
                <a:gd name="T38" fmla="*/ 264 w 356"/>
                <a:gd name="T39" fmla="*/ 332 h 480"/>
                <a:gd name="T40" fmla="*/ 222 w 356"/>
                <a:gd name="T41" fmla="*/ 350 h 480"/>
                <a:gd name="T42" fmla="*/ 204 w 356"/>
                <a:gd name="T43" fmla="*/ 342 h 480"/>
                <a:gd name="T44" fmla="*/ 212 w 356"/>
                <a:gd name="T45" fmla="*/ 334 h 480"/>
                <a:gd name="T46" fmla="*/ 238 w 356"/>
                <a:gd name="T47" fmla="*/ 324 h 480"/>
                <a:gd name="T48" fmla="*/ 302 w 356"/>
                <a:gd name="T49" fmla="*/ 278 h 480"/>
                <a:gd name="T50" fmla="*/ 334 w 356"/>
                <a:gd name="T51" fmla="*/ 204 h 480"/>
                <a:gd name="T52" fmla="*/ 338 w 356"/>
                <a:gd name="T53" fmla="*/ 178 h 480"/>
                <a:gd name="T54" fmla="*/ 330 w 356"/>
                <a:gd name="T55" fmla="*/ 130 h 480"/>
                <a:gd name="T56" fmla="*/ 310 w 356"/>
                <a:gd name="T57" fmla="*/ 88 h 480"/>
                <a:gd name="T58" fmla="*/ 280 w 356"/>
                <a:gd name="T59" fmla="*/ 54 h 480"/>
                <a:gd name="T60" fmla="*/ 240 w 356"/>
                <a:gd name="T61" fmla="*/ 30 h 480"/>
                <a:gd name="T62" fmla="*/ 194 w 356"/>
                <a:gd name="T63" fmla="*/ 18 h 480"/>
                <a:gd name="T64" fmla="*/ 162 w 356"/>
                <a:gd name="T65" fmla="*/ 18 h 480"/>
                <a:gd name="T66" fmla="*/ 116 w 356"/>
                <a:gd name="T67" fmla="*/ 30 h 480"/>
                <a:gd name="T68" fmla="*/ 76 w 356"/>
                <a:gd name="T69" fmla="*/ 54 h 480"/>
                <a:gd name="T70" fmla="*/ 46 w 356"/>
                <a:gd name="T71" fmla="*/ 88 h 480"/>
                <a:gd name="T72" fmla="*/ 26 w 356"/>
                <a:gd name="T73" fmla="*/ 130 h 480"/>
                <a:gd name="T74" fmla="*/ 18 w 356"/>
                <a:gd name="T75" fmla="*/ 178 h 480"/>
                <a:gd name="T76" fmla="*/ 20 w 356"/>
                <a:gd name="T77" fmla="*/ 204 h 480"/>
                <a:gd name="T78" fmla="*/ 54 w 356"/>
                <a:gd name="T79" fmla="*/ 278 h 480"/>
                <a:gd name="T80" fmla="*/ 118 w 356"/>
                <a:gd name="T81" fmla="*/ 324 h 480"/>
                <a:gd name="T82" fmla="*/ 144 w 356"/>
                <a:gd name="T83" fmla="*/ 334 h 480"/>
                <a:gd name="T84" fmla="*/ 150 w 356"/>
                <a:gd name="T8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6" h="480">
                  <a:moveTo>
                    <a:pt x="150" y="480"/>
                  </a:moveTo>
                  <a:lnTo>
                    <a:pt x="132" y="480"/>
                  </a:lnTo>
                  <a:lnTo>
                    <a:pt x="132" y="350"/>
                  </a:lnTo>
                  <a:lnTo>
                    <a:pt x="132" y="350"/>
                  </a:lnTo>
                  <a:lnTo>
                    <a:pt x="118" y="344"/>
                  </a:lnTo>
                  <a:lnTo>
                    <a:pt x="104" y="340"/>
                  </a:lnTo>
                  <a:lnTo>
                    <a:pt x="92" y="332"/>
                  </a:lnTo>
                  <a:lnTo>
                    <a:pt x="80" y="324"/>
                  </a:lnTo>
                  <a:lnTo>
                    <a:pt x="56" y="306"/>
                  </a:lnTo>
                  <a:lnTo>
                    <a:pt x="38" y="286"/>
                  </a:lnTo>
                  <a:lnTo>
                    <a:pt x="22" y="262"/>
                  </a:lnTo>
                  <a:lnTo>
                    <a:pt x="10" y="236"/>
                  </a:lnTo>
                  <a:lnTo>
                    <a:pt x="6" y="222"/>
                  </a:lnTo>
                  <a:lnTo>
                    <a:pt x="2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4" y="142"/>
                  </a:lnTo>
                  <a:lnTo>
                    <a:pt x="8" y="124"/>
                  </a:lnTo>
                  <a:lnTo>
                    <a:pt x="14" y="108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94" y="20"/>
                  </a:lnTo>
                  <a:lnTo>
                    <a:pt x="108" y="14"/>
                  </a:lnTo>
                  <a:lnTo>
                    <a:pt x="124" y="8"/>
                  </a:lnTo>
                  <a:lnTo>
                    <a:pt x="142" y="4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14" y="4"/>
                  </a:lnTo>
                  <a:lnTo>
                    <a:pt x="230" y="8"/>
                  </a:lnTo>
                  <a:lnTo>
                    <a:pt x="246" y="14"/>
                  </a:lnTo>
                  <a:lnTo>
                    <a:pt x="262" y="20"/>
                  </a:lnTo>
                  <a:lnTo>
                    <a:pt x="276" y="30"/>
                  </a:lnTo>
                  <a:lnTo>
                    <a:pt x="290" y="40"/>
                  </a:lnTo>
                  <a:lnTo>
                    <a:pt x="304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34" y="92"/>
                  </a:lnTo>
                  <a:lnTo>
                    <a:pt x="342" y="108"/>
                  </a:lnTo>
                  <a:lnTo>
                    <a:pt x="348" y="124"/>
                  </a:lnTo>
                  <a:lnTo>
                    <a:pt x="352" y="142"/>
                  </a:lnTo>
                  <a:lnTo>
                    <a:pt x="354" y="160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4" y="192"/>
                  </a:lnTo>
                  <a:lnTo>
                    <a:pt x="352" y="206"/>
                  </a:lnTo>
                  <a:lnTo>
                    <a:pt x="350" y="222"/>
                  </a:lnTo>
                  <a:lnTo>
                    <a:pt x="346" y="236"/>
                  </a:lnTo>
                  <a:lnTo>
                    <a:pt x="334" y="262"/>
                  </a:lnTo>
                  <a:lnTo>
                    <a:pt x="318" y="286"/>
                  </a:lnTo>
                  <a:lnTo>
                    <a:pt x="298" y="306"/>
                  </a:lnTo>
                  <a:lnTo>
                    <a:pt x="276" y="324"/>
                  </a:lnTo>
                  <a:lnTo>
                    <a:pt x="264" y="332"/>
                  </a:lnTo>
                  <a:lnTo>
                    <a:pt x="250" y="340"/>
                  </a:lnTo>
                  <a:lnTo>
                    <a:pt x="238" y="344"/>
                  </a:lnTo>
                  <a:lnTo>
                    <a:pt x="222" y="350"/>
                  </a:lnTo>
                  <a:lnTo>
                    <a:pt x="222" y="480"/>
                  </a:lnTo>
                  <a:lnTo>
                    <a:pt x="204" y="480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6" y="336"/>
                  </a:lnTo>
                  <a:lnTo>
                    <a:pt x="212" y="334"/>
                  </a:lnTo>
                  <a:lnTo>
                    <a:pt x="212" y="334"/>
                  </a:lnTo>
                  <a:lnTo>
                    <a:pt x="226" y="330"/>
                  </a:lnTo>
                  <a:lnTo>
                    <a:pt x="238" y="324"/>
                  </a:lnTo>
                  <a:lnTo>
                    <a:pt x="262" y="312"/>
                  </a:lnTo>
                  <a:lnTo>
                    <a:pt x="284" y="296"/>
                  </a:lnTo>
                  <a:lnTo>
                    <a:pt x="302" y="278"/>
                  </a:lnTo>
                  <a:lnTo>
                    <a:pt x="316" y="256"/>
                  </a:lnTo>
                  <a:lnTo>
                    <a:pt x="328" y="230"/>
                  </a:lnTo>
                  <a:lnTo>
                    <a:pt x="334" y="204"/>
                  </a:lnTo>
                  <a:lnTo>
                    <a:pt x="336" y="192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6" y="160"/>
                  </a:lnTo>
                  <a:lnTo>
                    <a:pt x="334" y="146"/>
                  </a:lnTo>
                  <a:lnTo>
                    <a:pt x="330" y="130"/>
                  </a:lnTo>
                  <a:lnTo>
                    <a:pt x="324" y="116"/>
                  </a:lnTo>
                  <a:lnTo>
                    <a:pt x="318" y="102"/>
                  </a:lnTo>
                  <a:lnTo>
                    <a:pt x="310" y="88"/>
                  </a:lnTo>
                  <a:lnTo>
                    <a:pt x="300" y="76"/>
                  </a:lnTo>
                  <a:lnTo>
                    <a:pt x="290" y="64"/>
                  </a:lnTo>
                  <a:lnTo>
                    <a:pt x="280" y="54"/>
                  </a:lnTo>
                  <a:lnTo>
                    <a:pt x="266" y="44"/>
                  </a:lnTo>
                  <a:lnTo>
                    <a:pt x="254" y="36"/>
                  </a:lnTo>
                  <a:lnTo>
                    <a:pt x="240" y="30"/>
                  </a:lnTo>
                  <a:lnTo>
                    <a:pt x="226" y="24"/>
                  </a:lnTo>
                  <a:lnTo>
                    <a:pt x="210" y="20"/>
                  </a:lnTo>
                  <a:lnTo>
                    <a:pt x="194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62" y="18"/>
                  </a:lnTo>
                  <a:lnTo>
                    <a:pt x="146" y="20"/>
                  </a:lnTo>
                  <a:lnTo>
                    <a:pt x="130" y="24"/>
                  </a:lnTo>
                  <a:lnTo>
                    <a:pt x="116" y="30"/>
                  </a:lnTo>
                  <a:lnTo>
                    <a:pt x="102" y="36"/>
                  </a:lnTo>
                  <a:lnTo>
                    <a:pt x="88" y="44"/>
                  </a:lnTo>
                  <a:lnTo>
                    <a:pt x="76" y="54"/>
                  </a:lnTo>
                  <a:lnTo>
                    <a:pt x="64" y="64"/>
                  </a:lnTo>
                  <a:lnTo>
                    <a:pt x="54" y="76"/>
                  </a:lnTo>
                  <a:lnTo>
                    <a:pt x="46" y="88"/>
                  </a:lnTo>
                  <a:lnTo>
                    <a:pt x="38" y="102"/>
                  </a:lnTo>
                  <a:lnTo>
                    <a:pt x="30" y="116"/>
                  </a:lnTo>
                  <a:lnTo>
                    <a:pt x="26" y="130"/>
                  </a:lnTo>
                  <a:lnTo>
                    <a:pt x="22" y="146"/>
                  </a:lnTo>
                  <a:lnTo>
                    <a:pt x="18" y="160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92"/>
                  </a:lnTo>
                  <a:lnTo>
                    <a:pt x="20" y="204"/>
                  </a:lnTo>
                  <a:lnTo>
                    <a:pt x="28" y="230"/>
                  </a:lnTo>
                  <a:lnTo>
                    <a:pt x="38" y="256"/>
                  </a:lnTo>
                  <a:lnTo>
                    <a:pt x="54" y="278"/>
                  </a:lnTo>
                  <a:lnTo>
                    <a:pt x="72" y="296"/>
                  </a:lnTo>
                  <a:lnTo>
                    <a:pt x="94" y="312"/>
                  </a:lnTo>
                  <a:lnTo>
                    <a:pt x="118" y="324"/>
                  </a:lnTo>
                  <a:lnTo>
                    <a:pt x="130" y="330"/>
                  </a:lnTo>
                  <a:lnTo>
                    <a:pt x="144" y="334"/>
                  </a:lnTo>
                  <a:lnTo>
                    <a:pt x="144" y="334"/>
                  </a:lnTo>
                  <a:lnTo>
                    <a:pt x="148" y="336"/>
                  </a:lnTo>
                  <a:lnTo>
                    <a:pt x="150" y="342"/>
                  </a:lnTo>
                  <a:lnTo>
                    <a:pt x="150" y="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Rectangle 138">
              <a:extLst>
                <a:ext uri="{FF2B5EF4-FFF2-40B4-BE49-F238E27FC236}">
                  <a16:creationId xmlns:a16="http://schemas.microsoft.com/office/drawing/2014/main" id="{652C810B-37F4-4FC8-9573-99F183C9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5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C73A98D5-8029-4F1C-A9E0-F3F0BC9F0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Rectangle 140">
              <a:extLst>
                <a:ext uri="{FF2B5EF4-FFF2-40B4-BE49-F238E27FC236}">
                  <a16:creationId xmlns:a16="http://schemas.microsoft.com/office/drawing/2014/main" id="{4FC2864E-E6B1-491A-8F86-BD14DE73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850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44" name="Group 42">
            <a:extLst>
              <a:ext uri="{FF2B5EF4-FFF2-40B4-BE49-F238E27FC236}">
                <a16:creationId xmlns:a16="http://schemas.microsoft.com/office/drawing/2014/main" id="{234ECE14-4EE8-473A-84FF-BC01C6B5F4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99837" y="4447875"/>
            <a:ext cx="612065" cy="394717"/>
            <a:chOff x="3049" y="909"/>
            <a:chExt cx="980" cy="632"/>
          </a:xfrm>
          <a:solidFill>
            <a:schemeClr val="bg1"/>
          </a:solidFill>
        </p:grpSpPr>
        <p:sp>
          <p:nvSpPr>
            <p:cNvPr id="145" name="Rectangle 43">
              <a:extLst>
                <a:ext uri="{FF2B5EF4-FFF2-40B4-BE49-F238E27FC236}">
                  <a16:creationId xmlns:a16="http://schemas.microsoft.com/office/drawing/2014/main" id="{B18B0DEF-45F5-4A33-95A0-B661EE2F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957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44">
              <a:extLst>
                <a:ext uri="{FF2B5EF4-FFF2-40B4-BE49-F238E27FC236}">
                  <a16:creationId xmlns:a16="http://schemas.microsoft.com/office/drawing/2014/main" id="{1FBF01AB-CDF9-4503-9771-499203392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1031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45">
              <a:extLst>
                <a:ext uri="{FF2B5EF4-FFF2-40B4-BE49-F238E27FC236}">
                  <a16:creationId xmlns:a16="http://schemas.microsoft.com/office/drawing/2014/main" id="{A37C3C26-8875-4039-8426-EA0412AC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909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46">
              <a:extLst>
                <a:ext uri="{FF2B5EF4-FFF2-40B4-BE49-F238E27FC236}">
                  <a16:creationId xmlns:a16="http://schemas.microsoft.com/office/drawing/2014/main" id="{4295EFB8-83AE-4B0A-9C79-F3573AEE2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983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7">
              <a:extLst>
                <a:ext uri="{FF2B5EF4-FFF2-40B4-BE49-F238E27FC236}">
                  <a16:creationId xmlns:a16="http://schemas.microsoft.com/office/drawing/2014/main" id="{E8FD92FD-72AF-428C-A7D5-FD7BAAEA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969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8">
              <a:extLst>
                <a:ext uri="{FF2B5EF4-FFF2-40B4-BE49-F238E27FC236}">
                  <a16:creationId xmlns:a16="http://schemas.microsoft.com/office/drawing/2014/main" id="{E7DA7A58-E142-4D44-9CAD-F45C86272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043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9">
              <a:extLst>
                <a:ext uri="{FF2B5EF4-FFF2-40B4-BE49-F238E27FC236}">
                  <a16:creationId xmlns:a16="http://schemas.microsoft.com/office/drawing/2014/main" id="{0E57087A-11F6-4D1A-9FAB-9E34490A9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229"/>
              <a:ext cx="88" cy="154"/>
            </a:xfrm>
            <a:custGeom>
              <a:avLst/>
              <a:gdLst>
                <a:gd name="T0" fmla="*/ 26 w 88"/>
                <a:gd name="T1" fmla="*/ 154 h 154"/>
                <a:gd name="T2" fmla="*/ 16 w 88"/>
                <a:gd name="T3" fmla="*/ 152 h 154"/>
                <a:gd name="T4" fmla="*/ 2 w 88"/>
                <a:gd name="T5" fmla="*/ 138 h 154"/>
                <a:gd name="T6" fmla="*/ 0 w 88"/>
                <a:gd name="T7" fmla="*/ 110 h 154"/>
                <a:gd name="T8" fmla="*/ 18 w 88"/>
                <a:gd name="T9" fmla="*/ 128 h 154"/>
                <a:gd name="T10" fmla="*/ 20 w 88"/>
                <a:gd name="T11" fmla="*/ 132 h 154"/>
                <a:gd name="T12" fmla="*/ 24 w 88"/>
                <a:gd name="T13" fmla="*/ 136 h 154"/>
                <a:gd name="T14" fmla="*/ 62 w 88"/>
                <a:gd name="T15" fmla="*/ 136 h 154"/>
                <a:gd name="T16" fmla="*/ 64 w 88"/>
                <a:gd name="T17" fmla="*/ 136 h 154"/>
                <a:gd name="T18" fmla="*/ 68 w 88"/>
                <a:gd name="T19" fmla="*/ 132 h 154"/>
                <a:gd name="T20" fmla="*/ 70 w 88"/>
                <a:gd name="T21" fmla="*/ 94 h 154"/>
                <a:gd name="T22" fmla="*/ 68 w 88"/>
                <a:gd name="T23" fmla="*/ 90 h 154"/>
                <a:gd name="T24" fmla="*/ 64 w 88"/>
                <a:gd name="T25" fmla="*/ 86 h 154"/>
                <a:gd name="T26" fmla="*/ 26 w 88"/>
                <a:gd name="T27" fmla="*/ 86 h 154"/>
                <a:gd name="T28" fmla="*/ 16 w 88"/>
                <a:gd name="T29" fmla="*/ 84 h 154"/>
                <a:gd name="T30" fmla="*/ 2 w 88"/>
                <a:gd name="T31" fmla="*/ 70 h 154"/>
                <a:gd name="T32" fmla="*/ 0 w 88"/>
                <a:gd name="T33" fmla="*/ 26 h 154"/>
                <a:gd name="T34" fmla="*/ 2 w 88"/>
                <a:gd name="T35" fmla="*/ 16 h 154"/>
                <a:gd name="T36" fmla="*/ 16 w 88"/>
                <a:gd name="T37" fmla="*/ 2 h 154"/>
                <a:gd name="T38" fmla="*/ 62 w 88"/>
                <a:gd name="T39" fmla="*/ 0 h 154"/>
                <a:gd name="T40" fmla="*/ 72 w 88"/>
                <a:gd name="T41" fmla="*/ 2 h 154"/>
                <a:gd name="T42" fmla="*/ 84 w 88"/>
                <a:gd name="T43" fmla="*/ 16 h 154"/>
                <a:gd name="T44" fmla="*/ 88 w 88"/>
                <a:gd name="T45" fmla="*/ 42 h 154"/>
                <a:gd name="T46" fmla="*/ 70 w 88"/>
                <a:gd name="T47" fmla="*/ 26 h 154"/>
                <a:gd name="T48" fmla="*/ 68 w 88"/>
                <a:gd name="T49" fmla="*/ 22 h 154"/>
                <a:gd name="T50" fmla="*/ 64 w 88"/>
                <a:gd name="T51" fmla="*/ 18 h 154"/>
                <a:gd name="T52" fmla="*/ 26 w 88"/>
                <a:gd name="T53" fmla="*/ 18 h 154"/>
                <a:gd name="T54" fmla="*/ 24 w 88"/>
                <a:gd name="T55" fmla="*/ 18 h 154"/>
                <a:gd name="T56" fmla="*/ 20 w 88"/>
                <a:gd name="T57" fmla="*/ 22 h 154"/>
                <a:gd name="T58" fmla="*/ 18 w 88"/>
                <a:gd name="T59" fmla="*/ 60 h 154"/>
                <a:gd name="T60" fmla="*/ 20 w 88"/>
                <a:gd name="T61" fmla="*/ 62 h 154"/>
                <a:gd name="T62" fmla="*/ 24 w 88"/>
                <a:gd name="T63" fmla="*/ 68 h 154"/>
                <a:gd name="T64" fmla="*/ 62 w 88"/>
                <a:gd name="T65" fmla="*/ 68 h 154"/>
                <a:gd name="T66" fmla="*/ 72 w 88"/>
                <a:gd name="T67" fmla="*/ 70 h 154"/>
                <a:gd name="T68" fmla="*/ 84 w 88"/>
                <a:gd name="T69" fmla="*/ 84 h 154"/>
                <a:gd name="T70" fmla="*/ 88 w 88"/>
                <a:gd name="T71" fmla="*/ 128 h 154"/>
                <a:gd name="T72" fmla="*/ 84 w 88"/>
                <a:gd name="T73" fmla="*/ 138 h 154"/>
                <a:gd name="T74" fmla="*/ 72 w 88"/>
                <a:gd name="T75" fmla="*/ 152 h 154"/>
                <a:gd name="T76" fmla="*/ 62 w 88"/>
                <a:gd name="T7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154">
                  <a:moveTo>
                    <a:pt x="62" y="154"/>
                  </a:moveTo>
                  <a:lnTo>
                    <a:pt x="26" y="154"/>
                  </a:lnTo>
                  <a:lnTo>
                    <a:pt x="26" y="154"/>
                  </a:lnTo>
                  <a:lnTo>
                    <a:pt x="16" y="152"/>
                  </a:lnTo>
                  <a:lnTo>
                    <a:pt x="8" y="146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0"/>
                  </a:lnTo>
                  <a:lnTo>
                    <a:pt x="18" y="110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32"/>
                  </a:lnTo>
                  <a:lnTo>
                    <a:pt x="20" y="134"/>
                  </a:lnTo>
                  <a:lnTo>
                    <a:pt x="24" y="136"/>
                  </a:lnTo>
                  <a:lnTo>
                    <a:pt x="26" y="136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8" y="132"/>
                  </a:lnTo>
                  <a:lnTo>
                    <a:pt x="70" y="128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68" y="90"/>
                  </a:lnTo>
                  <a:lnTo>
                    <a:pt x="66" y="88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6" y="84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4" y="16"/>
                  </a:lnTo>
                  <a:lnTo>
                    <a:pt x="88" y="26"/>
                  </a:lnTo>
                  <a:lnTo>
                    <a:pt x="88" y="42"/>
                  </a:lnTo>
                  <a:lnTo>
                    <a:pt x="70" y="4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72" y="70"/>
                  </a:lnTo>
                  <a:lnTo>
                    <a:pt x="80" y="76"/>
                  </a:lnTo>
                  <a:lnTo>
                    <a:pt x="84" y="84"/>
                  </a:lnTo>
                  <a:lnTo>
                    <a:pt x="88" y="94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4" y="138"/>
                  </a:lnTo>
                  <a:lnTo>
                    <a:pt x="80" y="146"/>
                  </a:lnTo>
                  <a:lnTo>
                    <a:pt x="72" y="152"/>
                  </a:lnTo>
                  <a:lnTo>
                    <a:pt x="62" y="154"/>
                  </a:lnTo>
                  <a:lnTo>
                    <a:pt x="6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0">
              <a:extLst>
                <a:ext uri="{FF2B5EF4-FFF2-40B4-BE49-F238E27FC236}">
                  <a16:creationId xmlns:a16="http://schemas.microsoft.com/office/drawing/2014/main" id="{D2959E55-F028-4A81-BEC8-840169068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1219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51">
              <a:extLst>
                <a:ext uri="{FF2B5EF4-FFF2-40B4-BE49-F238E27FC236}">
                  <a16:creationId xmlns:a16="http://schemas.microsoft.com/office/drawing/2014/main" id="{5B265FE1-43E1-4F6B-B0A5-7317E31B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1373"/>
              <a:ext cx="18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52">
              <a:extLst>
                <a:ext uri="{FF2B5EF4-FFF2-40B4-BE49-F238E27FC236}">
                  <a16:creationId xmlns:a16="http://schemas.microsoft.com/office/drawing/2014/main" id="{29D6A5FF-BC92-4DBB-BF41-550C81D4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1301"/>
              <a:ext cx="2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53">
              <a:extLst>
                <a:ext uri="{FF2B5EF4-FFF2-40B4-BE49-F238E27FC236}">
                  <a16:creationId xmlns:a16="http://schemas.microsoft.com/office/drawing/2014/main" id="{78CA1BB3-3C79-4CB9-90B5-AAF60FC0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1301"/>
              <a:ext cx="2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2AFF1E29-C46F-42C7-8B0E-63B3EB5F7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" y="1019"/>
              <a:ext cx="174" cy="60"/>
            </a:xfrm>
            <a:custGeom>
              <a:avLst/>
              <a:gdLst>
                <a:gd name="T0" fmla="*/ 144 w 174"/>
                <a:gd name="T1" fmla="*/ 60 h 60"/>
                <a:gd name="T2" fmla="*/ 30 w 174"/>
                <a:gd name="T3" fmla="*/ 60 h 60"/>
                <a:gd name="T4" fmla="*/ 30 w 174"/>
                <a:gd name="T5" fmla="*/ 60 h 60"/>
                <a:gd name="T6" fmla="*/ 24 w 174"/>
                <a:gd name="T7" fmla="*/ 60 h 60"/>
                <a:gd name="T8" fmla="*/ 18 w 174"/>
                <a:gd name="T9" fmla="*/ 58 h 60"/>
                <a:gd name="T10" fmla="*/ 10 w 174"/>
                <a:gd name="T11" fmla="*/ 52 h 60"/>
                <a:gd name="T12" fmla="*/ 2 w 174"/>
                <a:gd name="T13" fmla="*/ 42 h 60"/>
                <a:gd name="T14" fmla="*/ 0 w 174"/>
                <a:gd name="T15" fmla="*/ 36 h 60"/>
                <a:gd name="T16" fmla="*/ 0 w 174"/>
                <a:gd name="T17" fmla="*/ 30 h 60"/>
                <a:gd name="T18" fmla="*/ 0 w 174"/>
                <a:gd name="T19" fmla="*/ 30 h 60"/>
                <a:gd name="T20" fmla="*/ 0 w 174"/>
                <a:gd name="T21" fmla="*/ 24 h 60"/>
                <a:gd name="T22" fmla="*/ 2 w 174"/>
                <a:gd name="T23" fmla="*/ 18 h 60"/>
                <a:gd name="T24" fmla="*/ 10 w 174"/>
                <a:gd name="T25" fmla="*/ 8 h 60"/>
                <a:gd name="T26" fmla="*/ 18 w 174"/>
                <a:gd name="T27" fmla="*/ 2 h 60"/>
                <a:gd name="T28" fmla="*/ 24 w 174"/>
                <a:gd name="T29" fmla="*/ 0 h 60"/>
                <a:gd name="T30" fmla="*/ 30 w 174"/>
                <a:gd name="T31" fmla="*/ 0 h 60"/>
                <a:gd name="T32" fmla="*/ 144 w 174"/>
                <a:gd name="T33" fmla="*/ 0 h 60"/>
                <a:gd name="T34" fmla="*/ 144 w 174"/>
                <a:gd name="T35" fmla="*/ 0 h 60"/>
                <a:gd name="T36" fmla="*/ 150 w 174"/>
                <a:gd name="T37" fmla="*/ 0 h 60"/>
                <a:gd name="T38" fmla="*/ 156 w 174"/>
                <a:gd name="T39" fmla="*/ 2 h 60"/>
                <a:gd name="T40" fmla="*/ 166 w 174"/>
                <a:gd name="T41" fmla="*/ 8 h 60"/>
                <a:gd name="T42" fmla="*/ 172 w 174"/>
                <a:gd name="T43" fmla="*/ 18 h 60"/>
                <a:gd name="T44" fmla="*/ 174 w 174"/>
                <a:gd name="T45" fmla="*/ 24 h 60"/>
                <a:gd name="T46" fmla="*/ 174 w 174"/>
                <a:gd name="T47" fmla="*/ 30 h 60"/>
                <a:gd name="T48" fmla="*/ 174 w 174"/>
                <a:gd name="T49" fmla="*/ 30 h 60"/>
                <a:gd name="T50" fmla="*/ 174 w 174"/>
                <a:gd name="T51" fmla="*/ 36 h 60"/>
                <a:gd name="T52" fmla="*/ 172 w 174"/>
                <a:gd name="T53" fmla="*/ 42 h 60"/>
                <a:gd name="T54" fmla="*/ 166 w 174"/>
                <a:gd name="T55" fmla="*/ 52 h 60"/>
                <a:gd name="T56" fmla="*/ 156 w 174"/>
                <a:gd name="T57" fmla="*/ 58 h 60"/>
                <a:gd name="T58" fmla="*/ 150 w 174"/>
                <a:gd name="T59" fmla="*/ 60 h 60"/>
                <a:gd name="T60" fmla="*/ 144 w 174"/>
                <a:gd name="T61" fmla="*/ 60 h 60"/>
                <a:gd name="T62" fmla="*/ 144 w 174"/>
                <a:gd name="T63" fmla="*/ 60 h 60"/>
                <a:gd name="T64" fmla="*/ 30 w 174"/>
                <a:gd name="T65" fmla="*/ 18 h 60"/>
                <a:gd name="T66" fmla="*/ 30 w 174"/>
                <a:gd name="T67" fmla="*/ 18 h 60"/>
                <a:gd name="T68" fmla="*/ 26 w 174"/>
                <a:gd name="T69" fmla="*/ 18 h 60"/>
                <a:gd name="T70" fmla="*/ 22 w 174"/>
                <a:gd name="T71" fmla="*/ 22 h 60"/>
                <a:gd name="T72" fmla="*/ 20 w 174"/>
                <a:gd name="T73" fmla="*/ 26 h 60"/>
                <a:gd name="T74" fmla="*/ 18 w 174"/>
                <a:gd name="T75" fmla="*/ 30 h 60"/>
                <a:gd name="T76" fmla="*/ 18 w 174"/>
                <a:gd name="T77" fmla="*/ 30 h 60"/>
                <a:gd name="T78" fmla="*/ 20 w 174"/>
                <a:gd name="T79" fmla="*/ 36 h 60"/>
                <a:gd name="T80" fmla="*/ 22 w 174"/>
                <a:gd name="T81" fmla="*/ 40 h 60"/>
                <a:gd name="T82" fmla="*/ 26 w 174"/>
                <a:gd name="T83" fmla="*/ 42 h 60"/>
                <a:gd name="T84" fmla="*/ 30 w 174"/>
                <a:gd name="T85" fmla="*/ 42 h 60"/>
                <a:gd name="T86" fmla="*/ 144 w 174"/>
                <a:gd name="T87" fmla="*/ 42 h 60"/>
                <a:gd name="T88" fmla="*/ 144 w 174"/>
                <a:gd name="T89" fmla="*/ 42 h 60"/>
                <a:gd name="T90" fmla="*/ 150 w 174"/>
                <a:gd name="T91" fmla="*/ 42 h 60"/>
                <a:gd name="T92" fmla="*/ 154 w 174"/>
                <a:gd name="T93" fmla="*/ 40 h 60"/>
                <a:gd name="T94" fmla="*/ 156 w 174"/>
                <a:gd name="T95" fmla="*/ 36 h 60"/>
                <a:gd name="T96" fmla="*/ 156 w 174"/>
                <a:gd name="T97" fmla="*/ 30 h 60"/>
                <a:gd name="T98" fmla="*/ 156 w 174"/>
                <a:gd name="T99" fmla="*/ 30 h 60"/>
                <a:gd name="T100" fmla="*/ 156 w 174"/>
                <a:gd name="T101" fmla="*/ 26 h 60"/>
                <a:gd name="T102" fmla="*/ 154 w 174"/>
                <a:gd name="T103" fmla="*/ 22 h 60"/>
                <a:gd name="T104" fmla="*/ 150 w 174"/>
                <a:gd name="T105" fmla="*/ 18 h 60"/>
                <a:gd name="T106" fmla="*/ 144 w 174"/>
                <a:gd name="T107" fmla="*/ 18 h 60"/>
                <a:gd name="T108" fmla="*/ 30 w 174"/>
                <a:gd name="T10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60">
                  <a:moveTo>
                    <a:pt x="144" y="60"/>
                  </a:move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2"/>
                  </a:lnTo>
                  <a:lnTo>
                    <a:pt x="166" y="8"/>
                  </a:lnTo>
                  <a:lnTo>
                    <a:pt x="172" y="18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6"/>
                  </a:lnTo>
                  <a:lnTo>
                    <a:pt x="172" y="42"/>
                  </a:lnTo>
                  <a:lnTo>
                    <a:pt x="166" y="52"/>
                  </a:lnTo>
                  <a:lnTo>
                    <a:pt x="156" y="58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44" y="60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4" y="40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26"/>
                  </a:lnTo>
                  <a:lnTo>
                    <a:pt x="154" y="2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3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5">
              <a:extLst>
                <a:ext uri="{FF2B5EF4-FFF2-40B4-BE49-F238E27FC236}">
                  <a16:creationId xmlns:a16="http://schemas.microsoft.com/office/drawing/2014/main" id="{D7910D96-FB7B-44B9-B572-9E33443B5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909"/>
              <a:ext cx="184" cy="128"/>
            </a:xfrm>
            <a:custGeom>
              <a:avLst/>
              <a:gdLst>
                <a:gd name="T0" fmla="*/ 138 w 184"/>
                <a:gd name="T1" fmla="*/ 128 h 128"/>
                <a:gd name="T2" fmla="*/ 46 w 184"/>
                <a:gd name="T3" fmla="*/ 128 h 128"/>
                <a:gd name="T4" fmla="*/ 4 w 184"/>
                <a:gd name="T5" fmla="*/ 52 h 128"/>
                <a:gd name="T6" fmla="*/ 4 w 184"/>
                <a:gd name="T7" fmla="*/ 52 h 128"/>
                <a:gd name="T8" fmla="*/ 0 w 184"/>
                <a:gd name="T9" fmla="*/ 44 h 128"/>
                <a:gd name="T10" fmla="*/ 0 w 184"/>
                <a:gd name="T11" fmla="*/ 34 h 128"/>
                <a:gd name="T12" fmla="*/ 0 w 184"/>
                <a:gd name="T13" fmla="*/ 26 h 128"/>
                <a:gd name="T14" fmla="*/ 4 w 184"/>
                <a:gd name="T15" fmla="*/ 16 h 128"/>
                <a:gd name="T16" fmla="*/ 4 w 184"/>
                <a:gd name="T17" fmla="*/ 16 h 128"/>
                <a:gd name="T18" fmla="*/ 10 w 184"/>
                <a:gd name="T19" fmla="*/ 10 h 128"/>
                <a:gd name="T20" fmla="*/ 16 w 184"/>
                <a:gd name="T21" fmla="*/ 4 h 128"/>
                <a:gd name="T22" fmla="*/ 26 w 184"/>
                <a:gd name="T23" fmla="*/ 0 h 128"/>
                <a:gd name="T24" fmla="*/ 34 w 184"/>
                <a:gd name="T25" fmla="*/ 0 h 128"/>
                <a:gd name="T26" fmla="*/ 148 w 184"/>
                <a:gd name="T27" fmla="*/ 0 h 128"/>
                <a:gd name="T28" fmla="*/ 148 w 184"/>
                <a:gd name="T29" fmla="*/ 0 h 128"/>
                <a:gd name="T30" fmla="*/ 158 w 184"/>
                <a:gd name="T31" fmla="*/ 0 h 128"/>
                <a:gd name="T32" fmla="*/ 166 w 184"/>
                <a:gd name="T33" fmla="*/ 4 h 128"/>
                <a:gd name="T34" fmla="*/ 174 w 184"/>
                <a:gd name="T35" fmla="*/ 10 h 128"/>
                <a:gd name="T36" fmla="*/ 178 w 184"/>
                <a:gd name="T37" fmla="*/ 16 h 128"/>
                <a:gd name="T38" fmla="*/ 178 w 184"/>
                <a:gd name="T39" fmla="*/ 16 h 128"/>
                <a:gd name="T40" fmla="*/ 182 w 184"/>
                <a:gd name="T41" fmla="*/ 26 h 128"/>
                <a:gd name="T42" fmla="*/ 184 w 184"/>
                <a:gd name="T43" fmla="*/ 34 h 128"/>
                <a:gd name="T44" fmla="*/ 182 w 184"/>
                <a:gd name="T45" fmla="*/ 44 h 128"/>
                <a:gd name="T46" fmla="*/ 180 w 184"/>
                <a:gd name="T47" fmla="*/ 52 h 128"/>
                <a:gd name="T48" fmla="*/ 138 w 184"/>
                <a:gd name="T49" fmla="*/ 128 h 128"/>
                <a:gd name="T50" fmla="*/ 56 w 184"/>
                <a:gd name="T51" fmla="*/ 110 h 128"/>
                <a:gd name="T52" fmla="*/ 128 w 184"/>
                <a:gd name="T53" fmla="*/ 110 h 128"/>
                <a:gd name="T54" fmla="*/ 164 w 184"/>
                <a:gd name="T55" fmla="*/ 44 h 128"/>
                <a:gd name="T56" fmla="*/ 164 w 184"/>
                <a:gd name="T57" fmla="*/ 44 h 128"/>
                <a:gd name="T58" fmla="*/ 166 w 184"/>
                <a:gd name="T59" fmla="*/ 34 h 128"/>
                <a:gd name="T60" fmla="*/ 164 w 184"/>
                <a:gd name="T61" fmla="*/ 26 h 128"/>
                <a:gd name="T62" fmla="*/ 164 w 184"/>
                <a:gd name="T63" fmla="*/ 26 h 128"/>
                <a:gd name="T64" fmla="*/ 158 w 184"/>
                <a:gd name="T65" fmla="*/ 20 h 128"/>
                <a:gd name="T66" fmla="*/ 148 w 184"/>
                <a:gd name="T67" fmla="*/ 18 h 128"/>
                <a:gd name="T68" fmla="*/ 34 w 184"/>
                <a:gd name="T69" fmla="*/ 18 h 128"/>
                <a:gd name="T70" fmla="*/ 34 w 184"/>
                <a:gd name="T71" fmla="*/ 18 h 128"/>
                <a:gd name="T72" fmla="*/ 26 w 184"/>
                <a:gd name="T73" fmla="*/ 20 h 128"/>
                <a:gd name="T74" fmla="*/ 20 w 184"/>
                <a:gd name="T75" fmla="*/ 26 h 128"/>
                <a:gd name="T76" fmla="*/ 20 w 184"/>
                <a:gd name="T77" fmla="*/ 26 h 128"/>
                <a:gd name="T78" fmla="*/ 18 w 184"/>
                <a:gd name="T79" fmla="*/ 34 h 128"/>
                <a:gd name="T80" fmla="*/ 20 w 184"/>
                <a:gd name="T81" fmla="*/ 44 h 128"/>
                <a:gd name="T82" fmla="*/ 56 w 184"/>
                <a:gd name="T83" fmla="*/ 1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28">
                  <a:moveTo>
                    <a:pt x="138" y="128"/>
                  </a:moveTo>
                  <a:lnTo>
                    <a:pt x="46" y="12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66" y="4"/>
                  </a:lnTo>
                  <a:lnTo>
                    <a:pt x="174" y="10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82" y="26"/>
                  </a:lnTo>
                  <a:lnTo>
                    <a:pt x="184" y="34"/>
                  </a:lnTo>
                  <a:lnTo>
                    <a:pt x="182" y="44"/>
                  </a:lnTo>
                  <a:lnTo>
                    <a:pt x="180" y="52"/>
                  </a:lnTo>
                  <a:lnTo>
                    <a:pt x="138" y="128"/>
                  </a:lnTo>
                  <a:close/>
                  <a:moveTo>
                    <a:pt x="56" y="110"/>
                  </a:moveTo>
                  <a:lnTo>
                    <a:pt x="128" y="110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6" y="34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58" y="20"/>
                  </a:lnTo>
                  <a:lnTo>
                    <a:pt x="148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4"/>
                  </a:lnTo>
                  <a:lnTo>
                    <a:pt x="20" y="44"/>
                  </a:ln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56">
              <a:extLst>
                <a:ext uri="{FF2B5EF4-FFF2-40B4-BE49-F238E27FC236}">
                  <a16:creationId xmlns:a16="http://schemas.microsoft.com/office/drawing/2014/main" id="{9EDEBF85-4F8D-4D18-A311-04FE96E4D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953"/>
              <a:ext cx="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57">
              <a:extLst>
                <a:ext uri="{FF2B5EF4-FFF2-40B4-BE49-F238E27FC236}">
                  <a16:creationId xmlns:a16="http://schemas.microsoft.com/office/drawing/2014/main" id="{3DE6B653-DF3B-4B10-BD54-7EF573CC9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953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58">
              <a:extLst>
                <a:ext uri="{FF2B5EF4-FFF2-40B4-BE49-F238E27FC236}">
                  <a16:creationId xmlns:a16="http://schemas.microsoft.com/office/drawing/2014/main" id="{9EF6DEC1-AB39-4815-B954-94C81071E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953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9">
              <a:extLst>
                <a:ext uri="{FF2B5EF4-FFF2-40B4-BE49-F238E27FC236}">
                  <a16:creationId xmlns:a16="http://schemas.microsoft.com/office/drawing/2014/main" id="{37031362-284A-48D7-A130-DF4BBA57B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095"/>
              <a:ext cx="144" cy="62"/>
            </a:xfrm>
            <a:custGeom>
              <a:avLst/>
              <a:gdLst>
                <a:gd name="T0" fmla="*/ 144 w 144"/>
                <a:gd name="T1" fmla="*/ 62 h 62"/>
                <a:gd name="T2" fmla="*/ 0 w 144"/>
                <a:gd name="T3" fmla="*/ 62 h 62"/>
                <a:gd name="T4" fmla="*/ 0 w 144"/>
                <a:gd name="T5" fmla="*/ 0 h 62"/>
                <a:gd name="T6" fmla="*/ 144 w 144"/>
                <a:gd name="T7" fmla="*/ 0 h 62"/>
                <a:gd name="T8" fmla="*/ 144 w 144"/>
                <a:gd name="T9" fmla="*/ 62 h 62"/>
                <a:gd name="T10" fmla="*/ 18 w 144"/>
                <a:gd name="T11" fmla="*/ 44 h 62"/>
                <a:gd name="T12" fmla="*/ 126 w 144"/>
                <a:gd name="T13" fmla="*/ 44 h 62"/>
                <a:gd name="T14" fmla="*/ 126 w 144"/>
                <a:gd name="T15" fmla="*/ 18 h 62"/>
                <a:gd name="T16" fmla="*/ 18 w 144"/>
                <a:gd name="T17" fmla="*/ 18 h 62"/>
                <a:gd name="T18" fmla="*/ 18 w 144"/>
                <a:gd name="T1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62">
                  <a:moveTo>
                    <a:pt x="144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62"/>
                  </a:lnTo>
                  <a:close/>
                  <a:moveTo>
                    <a:pt x="18" y="44"/>
                  </a:moveTo>
                  <a:lnTo>
                    <a:pt x="126" y="44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0">
              <a:extLst>
                <a:ext uri="{FF2B5EF4-FFF2-40B4-BE49-F238E27FC236}">
                  <a16:creationId xmlns:a16="http://schemas.microsoft.com/office/drawing/2014/main" id="{91248240-7B0A-4FC2-88DD-3652E40D4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1307"/>
              <a:ext cx="144" cy="216"/>
            </a:xfrm>
            <a:custGeom>
              <a:avLst/>
              <a:gdLst>
                <a:gd name="T0" fmla="*/ 144 w 144"/>
                <a:gd name="T1" fmla="*/ 216 h 216"/>
                <a:gd name="T2" fmla="*/ 0 w 144"/>
                <a:gd name="T3" fmla="*/ 216 h 216"/>
                <a:gd name="T4" fmla="*/ 0 w 144"/>
                <a:gd name="T5" fmla="*/ 0 h 216"/>
                <a:gd name="T6" fmla="*/ 144 w 144"/>
                <a:gd name="T7" fmla="*/ 0 h 216"/>
                <a:gd name="T8" fmla="*/ 144 w 144"/>
                <a:gd name="T9" fmla="*/ 216 h 216"/>
                <a:gd name="T10" fmla="*/ 18 w 144"/>
                <a:gd name="T11" fmla="*/ 198 h 216"/>
                <a:gd name="T12" fmla="*/ 126 w 144"/>
                <a:gd name="T13" fmla="*/ 198 h 216"/>
                <a:gd name="T14" fmla="*/ 126 w 144"/>
                <a:gd name="T15" fmla="*/ 18 h 216"/>
                <a:gd name="T16" fmla="*/ 18 w 144"/>
                <a:gd name="T17" fmla="*/ 18 h 216"/>
                <a:gd name="T18" fmla="*/ 18 w 144"/>
                <a:gd name="T1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16">
                  <a:moveTo>
                    <a:pt x="144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16"/>
                  </a:lnTo>
                  <a:close/>
                  <a:moveTo>
                    <a:pt x="18" y="198"/>
                  </a:moveTo>
                  <a:lnTo>
                    <a:pt x="126" y="198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1">
              <a:extLst>
                <a:ext uri="{FF2B5EF4-FFF2-40B4-BE49-F238E27FC236}">
                  <a16:creationId xmlns:a16="http://schemas.microsoft.com/office/drawing/2014/main" id="{8C205D26-89C1-47BB-98D1-A6E809ECD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1185"/>
              <a:ext cx="270" cy="338"/>
            </a:xfrm>
            <a:custGeom>
              <a:avLst/>
              <a:gdLst>
                <a:gd name="T0" fmla="*/ 270 w 270"/>
                <a:gd name="T1" fmla="*/ 338 h 338"/>
                <a:gd name="T2" fmla="*/ 126 w 270"/>
                <a:gd name="T3" fmla="*/ 338 h 338"/>
                <a:gd name="T4" fmla="*/ 126 w 270"/>
                <a:gd name="T5" fmla="*/ 300 h 338"/>
                <a:gd name="T6" fmla="*/ 0 w 270"/>
                <a:gd name="T7" fmla="*/ 300 h 338"/>
                <a:gd name="T8" fmla="*/ 0 w 270"/>
                <a:gd name="T9" fmla="*/ 242 h 338"/>
                <a:gd name="T10" fmla="*/ 126 w 270"/>
                <a:gd name="T11" fmla="*/ 242 h 338"/>
                <a:gd name="T12" fmla="*/ 126 w 270"/>
                <a:gd name="T13" fmla="*/ 220 h 338"/>
                <a:gd name="T14" fmla="*/ 0 w 270"/>
                <a:gd name="T15" fmla="*/ 220 h 338"/>
                <a:gd name="T16" fmla="*/ 0 w 270"/>
                <a:gd name="T17" fmla="*/ 162 h 338"/>
                <a:gd name="T18" fmla="*/ 126 w 270"/>
                <a:gd name="T19" fmla="*/ 162 h 338"/>
                <a:gd name="T20" fmla="*/ 126 w 270"/>
                <a:gd name="T21" fmla="*/ 0 h 338"/>
                <a:gd name="T22" fmla="*/ 270 w 270"/>
                <a:gd name="T23" fmla="*/ 0 h 338"/>
                <a:gd name="T24" fmla="*/ 270 w 270"/>
                <a:gd name="T25" fmla="*/ 110 h 338"/>
                <a:gd name="T26" fmla="*/ 252 w 270"/>
                <a:gd name="T27" fmla="*/ 98 h 338"/>
                <a:gd name="T28" fmla="*/ 144 w 270"/>
                <a:gd name="T29" fmla="*/ 98 h 338"/>
                <a:gd name="T30" fmla="*/ 144 w 270"/>
                <a:gd name="T31" fmla="*/ 122 h 338"/>
                <a:gd name="T32" fmla="*/ 268 w 270"/>
                <a:gd name="T33" fmla="*/ 122 h 338"/>
                <a:gd name="T34" fmla="*/ 268 w 270"/>
                <a:gd name="T35" fmla="*/ 180 h 338"/>
                <a:gd name="T36" fmla="*/ 144 w 270"/>
                <a:gd name="T37" fmla="*/ 180 h 338"/>
                <a:gd name="T38" fmla="*/ 144 w 270"/>
                <a:gd name="T39" fmla="*/ 202 h 338"/>
                <a:gd name="T40" fmla="*/ 268 w 270"/>
                <a:gd name="T41" fmla="*/ 202 h 338"/>
                <a:gd name="T42" fmla="*/ 270 w 270"/>
                <a:gd name="T43" fmla="*/ 260 h 338"/>
                <a:gd name="T44" fmla="*/ 144 w 270"/>
                <a:gd name="T45" fmla="*/ 260 h 338"/>
                <a:gd name="T46" fmla="*/ 144 w 270"/>
                <a:gd name="T47" fmla="*/ 282 h 338"/>
                <a:gd name="T48" fmla="*/ 270 w 270"/>
                <a:gd name="T49" fmla="*/ 282 h 338"/>
                <a:gd name="T50" fmla="*/ 270 w 270"/>
                <a:gd name="T51" fmla="*/ 338 h 338"/>
                <a:gd name="T52" fmla="*/ 144 w 270"/>
                <a:gd name="T53" fmla="*/ 320 h 338"/>
                <a:gd name="T54" fmla="*/ 252 w 270"/>
                <a:gd name="T55" fmla="*/ 320 h 338"/>
                <a:gd name="T56" fmla="*/ 252 w 270"/>
                <a:gd name="T57" fmla="*/ 300 h 338"/>
                <a:gd name="T58" fmla="*/ 144 w 270"/>
                <a:gd name="T59" fmla="*/ 300 h 338"/>
                <a:gd name="T60" fmla="*/ 144 w 270"/>
                <a:gd name="T61" fmla="*/ 320 h 338"/>
                <a:gd name="T62" fmla="*/ 18 w 270"/>
                <a:gd name="T63" fmla="*/ 282 h 338"/>
                <a:gd name="T64" fmla="*/ 126 w 270"/>
                <a:gd name="T65" fmla="*/ 282 h 338"/>
                <a:gd name="T66" fmla="*/ 126 w 270"/>
                <a:gd name="T67" fmla="*/ 260 h 338"/>
                <a:gd name="T68" fmla="*/ 18 w 270"/>
                <a:gd name="T69" fmla="*/ 260 h 338"/>
                <a:gd name="T70" fmla="*/ 18 w 270"/>
                <a:gd name="T71" fmla="*/ 282 h 338"/>
                <a:gd name="T72" fmla="*/ 144 w 270"/>
                <a:gd name="T73" fmla="*/ 242 h 338"/>
                <a:gd name="T74" fmla="*/ 252 w 270"/>
                <a:gd name="T75" fmla="*/ 242 h 338"/>
                <a:gd name="T76" fmla="*/ 250 w 270"/>
                <a:gd name="T77" fmla="*/ 220 h 338"/>
                <a:gd name="T78" fmla="*/ 144 w 270"/>
                <a:gd name="T79" fmla="*/ 220 h 338"/>
                <a:gd name="T80" fmla="*/ 144 w 270"/>
                <a:gd name="T81" fmla="*/ 242 h 338"/>
                <a:gd name="T82" fmla="*/ 18 w 270"/>
                <a:gd name="T83" fmla="*/ 202 h 338"/>
                <a:gd name="T84" fmla="*/ 126 w 270"/>
                <a:gd name="T85" fmla="*/ 202 h 338"/>
                <a:gd name="T86" fmla="*/ 126 w 270"/>
                <a:gd name="T87" fmla="*/ 180 h 338"/>
                <a:gd name="T88" fmla="*/ 18 w 270"/>
                <a:gd name="T89" fmla="*/ 180 h 338"/>
                <a:gd name="T90" fmla="*/ 18 w 270"/>
                <a:gd name="T91" fmla="*/ 202 h 338"/>
                <a:gd name="T92" fmla="*/ 144 w 270"/>
                <a:gd name="T93" fmla="*/ 162 h 338"/>
                <a:gd name="T94" fmla="*/ 250 w 270"/>
                <a:gd name="T95" fmla="*/ 162 h 338"/>
                <a:gd name="T96" fmla="*/ 250 w 270"/>
                <a:gd name="T97" fmla="*/ 140 h 338"/>
                <a:gd name="T98" fmla="*/ 144 w 270"/>
                <a:gd name="T99" fmla="*/ 140 h 338"/>
                <a:gd name="T100" fmla="*/ 144 w 270"/>
                <a:gd name="T101" fmla="*/ 162 h 338"/>
                <a:gd name="T102" fmla="*/ 144 w 270"/>
                <a:gd name="T103" fmla="*/ 80 h 338"/>
                <a:gd name="T104" fmla="*/ 252 w 270"/>
                <a:gd name="T105" fmla="*/ 80 h 338"/>
                <a:gd name="T106" fmla="*/ 252 w 270"/>
                <a:gd name="T107" fmla="*/ 58 h 338"/>
                <a:gd name="T108" fmla="*/ 144 w 270"/>
                <a:gd name="T109" fmla="*/ 58 h 338"/>
                <a:gd name="T110" fmla="*/ 144 w 270"/>
                <a:gd name="T111" fmla="*/ 80 h 338"/>
                <a:gd name="T112" fmla="*/ 144 w 270"/>
                <a:gd name="T113" fmla="*/ 40 h 338"/>
                <a:gd name="T114" fmla="*/ 252 w 270"/>
                <a:gd name="T115" fmla="*/ 40 h 338"/>
                <a:gd name="T116" fmla="*/ 252 w 270"/>
                <a:gd name="T117" fmla="*/ 18 h 338"/>
                <a:gd name="T118" fmla="*/ 144 w 270"/>
                <a:gd name="T119" fmla="*/ 18 h 338"/>
                <a:gd name="T120" fmla="*/ 144 w 270"/>
                <a:gd name="T121" fmla="*/ 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338">
                  <a:moveTo>
                    <a:pt x="270" y="338"/>
                  </a:moveTo>
                  <a:lnTo>
                    <a:pt x="126" y="338"/>
                  </a:lnTo>
                  <a:lnTo>
                    <a:pt x="126" y="300"/>
                  </a:lnTo>
                  <a:lnTo>
                    <a:pt x="0" y="300"/>
                  </a:lnTo>
                  <a:lnTo>
                    <a:pt x="0" y="242"/>
                  </a:lnTo>
                  <a:lnTo>
                    <a:pt x="126" y="242"/>
                  </a:lnTo>
                  <a:lnTo>
                    <a:pt x="126" y="220"/>
                  </a:lnTo>
                  <a:lnTo>
                    <a:pt x="0" y="220"/>
                  </a:lnTo>
                  <a:lnTo>
                    <a:pt x="0" y="162"/>
                  </a:lnTo>
                  <a:lnTo>
                    <a:pt x="126" y="162"/>
                  </a:lnTo>
                  <a:lnTo>
                    <a:pt x="126" y="0"/>
                  </a:lnTo>
                  <a:lnTo>
                    <a:pt x="270" y="0"/>
                  </a:lnTo>
                  <a:lnTo>
                    <a:pt x="270" y="110"/>
                  </a:lnTo>
                  <a:lnTo>
                    <a:pt x="252" y="98"/>
                  </a:lnTo>
                  <a:lnTo>
                    <a:pt x="144" y="98"/>
                  </a:lnTo>
                  <a:lnTo>
                    <a:pt x="144" y="122"/>
                  </a:lnTo>
                  <a:lnTo>
                    <a:pt x="268" y="122"/>
                  </a:lnTo>
                  <a:lnTo>
                    <a:pt x="268" y="180"/>
                  </a:lnTo>
                  <a:lnTo>
                    <a:pt x="144" y="180"/>
                  </a:lnTo>
                  <a:lnTo>
                    <a:pt x="144" y="202"/>
                  </a:lnTo>
                  <a:lnTo>
                    <a:pt x="268" y="202"/>
                  </a:lnTo>
                  <a:lnTo>
                    <a:pt x="270" y="260"/>
                  </a:lnTo>
                  <a:lnTo>
                    <a:pt x="144" y="260"/>
                  </a:lnTo>
                  <a:lnTo>
                    <a:pt x="144" y="282"/>
                  </a:lnTo>
                  <a:lnTo>
                    <a:pt x="270" y="282"/>
                  </a:lnTo>
                  <a:lnTo>
                    <a:pt x="270" y="338"/>
                  </a:lnTo>
                  <a:close/>
                  <a:moveTo>
                    <a:pt x="144" y="320"/>
                  </a:moveTo>
                  <a:lnTo>
                    <a:pt x="252" y="320"/>
                  </a:lnTo>
                  <a:lnTo>
                    <a:pt x="252" y="300"/>
                  </a:lnTo>
                  <a:lnTo>
                    <a:pt x="144" y="300"/>
                  </a:lnTo>
                  <a:lnTo>
                    <a:pt x="144" y="320"/>
                  </a:lnTo>
                  <a:close/>
                  <a:moveTo>
                    <a:pt x="18" y="282"/>
                  </a:moveTo>
                  <a:lnTo>
                    <a:pt x="126" y="282"/>
                  </a:lnTo>
                  <a:lnTo>
                    <a:pt x="126" y="260"/>
                  </a:lnTo>
                  <a:lnTo>
                    <a:pt x="18" y="260"/>
                  </a:lnTo>
                  <a:lnTo>
                    <a:pt x="18" y="282"/>
                  </a:lnTo>
                  <a:close/>
                  <a:moveTo>
                    <a:pt x="144" y="242"/>
                  </a:moveTo>
                  <a:lnTo>
                    <a:pt x="252" y="242"/>
                  </a:lnTo>
                  <a:lnTo>
                    <a:pt x="250" y="220"/>
                  </a:lnTo>
                  <a:lnTo>
                    <a:pt x="144" y="220"/>
                  </a:lnTo>
                  <a:lnTo>
                    <a:pt x="144" y="242"/>
                  </a:lnTo>
                  <a:close/>
                  <a:moveTo>
                    <a:pt x="18" y="202"/>
                  </a:moveTo>
                  <a:lnTo>
                    <a:pt x="126" y="202"/>
                  </a:lnTo>
                  <a:lnTo>
                    <a:pt x="126" y="180"/>
                  </a:lnTo>
                  <a:lnTo>
                    <a:pt x="18" y="180"/>
                  </a:lnTo>
                  <a:lnTo>
                    <a:pt x="18" y="202"/>
                  </a:lnTo>
                  <a:close/>
                  <a:moveTo>
                    <a:pt x="144" y="162"/>
                  </a:moveTo>
                  <a:lnTo>
                    <a:pt x="250" y="162"/>
                  </a:lnTo>
                  <a:lnTo>
                    <a:pt x="250" y="140"/>
                  </a:lnTo>
                  <a:lnTo>
                    <a:pt x="144" y="140"/>
                  </a:lnTo>
                  <a:lnTo>
                    <a:pt x="144" y="162"/>
                  </a:lnTo>
                  <a:close/>
                  <a:moveTo>
                    <a:pt x="144" y="80"/>
                  </a:moveTo>
                  <a:lnTo>
                    <a:pt x="252" y="80"/>
                  </a:lnTo>
                  <a:lnTo>
                    <a:pt x="252" y="58"/>
                  </a:lnTo>
                  <a:lnTo>
                    <a:pt x="144" y="58"/>
                  </a:lnTo>
                  <a:lnTo>
                    <a:pt x="144" y="80"/>
                  </a:lnTo>
                  <a:close/>
                  <a:moveTo>
                    <a:pt x="144" y="40"/>
                  </a:moveTo>
                  <a:lnTo>
                    <a:pt x="252" y="40"/>
                  </a:lnTo>
                  <a:lnTo>
                    <a:pt x="252" y="18"/>
                  </a:lnTo>
                  <a:lnTo>
                    <a:pt x="144" y="18"/>
                  </a:lnTo>
                  <a:lnTo>
                    <a:pt x="14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2">
              <a:extLst>
                <a:ext uri="{FF2B5EF4-FFF2-40B4-BE49-F238E27FC236}">
                  <a16:creationId xmlns:a16="http://schemas.microsoft.com/office/drawing/2014/main" id="{957C4609-20A1-4D21-B231-975717015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265"/>
              <a:ext cx="144" cy="220"/>
            </a:xfrm>
            <a:custGeom>
              <a:avLst/>
              <a:gdLst>
                <a:gd name="T0" fmla="*/ 144 w 144"/>
                <a:gd name="T1" fmla="*/ 220 h 220"/>
                <a:gd name="T2" fmla="*/ 0 w 144"/>
                <a:gd name="T3" fmla="*/ 220 h 220"/>
                <a:gd name="T4" fmla="*/ 0 w 144"/>
                <a:gd name="T5" fmla="*/ 0 h 220"/>
                <a:gd name="T6" fmla="*/ 144 w 144"/>
                <a:gd name="T7" fmla="*/ 0 h 220"/>
                <a:gd name="T8" fmla="*/ 144 w 144"/>
                <a:gd name="T9" fmla="*/ 220 h 220"/>
                <a:gd name="T10" fmla="*/ 18 w 144"/>
                <a:gd name="T11" fmla="*/ 202 h 220"/>
                <a:gd name="T12" fmla="*/ 126 w 144"/>
                <a:gd name="T13" fmla="*/ 202 h 220"/>
                <a:gd name="T14" fmla="*/ 126 w 144"/>
                <a:gd name="T15" fmla="*/ 18 h 220"/>
                <a:gd name="T16" fmla="*/ 18 w 144"/>
                <a:gd name="T17" fmla="*/ 18 h 220"/>
                <a:gd name="T18" fmla="*/ 18 w 144"/>
                <a:gd name="T19" fmla="*/ 20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20">
                  <a:moveTo>
                    <a:pt x="14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20"/>
                  </a:lnTo>
                  <a:close/>
                  <a:moveTo>
                    <a:pt x="18" y="202"/>
                  </a:moveTo>
                  <a:lnTo>
                    <a:pt x="126" y="202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3">
              <a:extLst>
                <a:ext uri="{FF2B5EF4-FFF2-40B4-BE49-F238E27FC236}">
                  <a16:creationId xmlns:a16="http://schemas.microsoft.com/office/drawing/2014/main" id="{56C38F26-855B-4570-8489-82F508552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061"/>
              <a:ext cx="428" cy="480"/>
            </a:xfrm>
            <a:custGeom>
              <a:avLst/>
              <a:gdLst>
                <a:gd name="T0" fmla="*/ 232 w 428"/>
                <a:gd name="T1" fmla="*/ 480 h 480"/>
                <a:gd name="T2" fmla="*/ 156 w 428"/>
                <a:gd name="T3" fmla="*/ 472 h 480"/>
                <a:gd name="T4" fmla="*/ 94 w 428"/>
                <a:gd name="T5" fmla="*/ 452 h 480"/>
                <a:gd name="T6" fmla="*/ 46 w 428"/>
                <a:gd name="T7" fmla="*/ 420 h 480"/>
                <a:gd name="T8" fmla="*/ 26 w 428"/>
                <a:gd name="T9" fmla="*/ 400 h 480"/>
                <a:gd name="T10" fmla="*/ 12 w 428"/>
                <a:gd name="T11" fmla="*/ 376 h 480"/>
                <a:gd name="T12" fmla="*/ 4 w 428"/>
                <a:gd name="T13" fmla="*/ 354 h 480"/>
                <a:gd name="T14" fmla="*/ 0 w 428"/>
                <a:gd name="T15" fmla="*/ 310 h 480"/>
                <a:gd name="T16" fmla="*/ 8 w 428"/>
                <a:gd name="T17" fmla="*/ 264 h 480"/>
                <a:gd name="T18" fmla="*/ 32 w 428"/>
                <a:gd name="T19" fmla="*/ 216 h 480"/>
                <a:gd name="T20" fmla="*/ 48 w 428"/>
                <a:gd name="T21" fmla="*/ 194 h 480"/>
                <a:gd name="T22" fmla="*/ 108 w 428"/>
                <a:gd name="T23" fmla="*/ 114 h 480"/>
                <a:gd name="T24" fmla="*/ 144 w 428"/>
                <a:gd name="T25" fmla="*/ 56 h 480"/>
                <a:gd name="T26" fmla="*/ 168 w 428"/>
                <a:gd name="T27" fmla="*/ 8 h 480"/>
                <a:gd name="T28" fmla="*/ 292 w 428"/>
                <a:gd name="T29" fmla="*/ 0 h 480"/>
                <a:gd name="T30" fmla="*/ 294 w 428"/>
                <a:gd name="T31" fmla="*/ 8 h 480"/>
                <a:gd name="T32" fmla="*/ 318 w 428"/>
                <a:gd name="T33" fmla="*/ 56 h 480"/>
                <a:gd name="T34" fmla="*/ 356 w 428"/>
                <a:gd name="T35" fmla="*/ 114 h 480"/>
                <a:gd name="T36" fmla="*/ 416 w 428"/>
                <a:gd name="T37" fmla="*/ 194 h 480"/>
                <a:gd name="T38" fmla="*/ 428 w 428"/>
                <a:gd name="T39" fmla="*/ 212 h 480"/>
                <a:gd name="T40" fmla="*/ 414 w 428"/>
                <a:gd name="T41" fmla="*/ 222 h 480"/>
                <a:gd name="T42" fmla="*/ 402 w 428"/>
                <a:gd name="T43" fmla="*/ 206 h 480"/>
                <a:gd name="T44" fmla="*/ 348 w 428"/>
                <a:gd name="T45" fmla="*/ 136 h 480"/>
                <a:gd name="T46" fmla="*/ 312 w 428"/>
                <a:gd name="T47" fmla="*/ 80 h 480"/>
                <a:gd name="T48" fmla="*/ 280 w 428"/>
                <a:gd name="T49" fmla="*/ 18 h 480"/>
                <a:gd name="T50" fmla="*/ 184 w 428"/>
                <a:gd name="T51" fmla="*/ 18 h 480"/>
                <a:gd name="T52" fmla="*/ 152 w 428"/>
                <a:gd name="T53" fmla="*/ 80 h 480"/>
                <a:gd name="T54" fmla="*/ 116 w 428"/>
                <a:gd name="T55" fmla="*/ 136 h 480"/>
                <a:gd name="T56" fmla="*/ 62 w 428"/>
                <a:gd name="T57" fmla="*/ 206 h 480"/>
                <a:gd name="T58" fmla="*/ 46 w 428"/>
                <a:gd name="T59" fmla="*/ 226 h 480"/>
                <a:gd name="T60" fmla="*/ 26 w 428"/>
                <a:gd name="T61" fmla="*/ 268 h 480"/>
                <a:gd name="T62" fmla="*/ 18 w 428"/>
                <a:gd name="T63" fmla="*/ 310 h 480"/>
                <a:gd name="T64" fmla="*/ 22 w 428"/>
                <a:gd name="T65" fmla="*/ 350 h 480"/>
                <a:gd name="T66" fmla="*/ 30 w 428"/>
                <a:gd name="T67" fmla="*/ 368 h 480"/>
                <a:gd name="T68" fmla="*/ 42 w 428"/>
                <a:gd name="T69" fmla="*/ 390 h 480"/>
                <a:gd name="T70" fmla="*/ 80 w 428"/>
                <a:gd name="T71" fmla="*/ 424 h 480"/>
                <a:gd name="T72" fmla="*/ 130 w 428"/>
                <a:gd name="T73" fmla="*/ 448 h 480"/>
                <a:gd name="T74" fmla="*/ 196 w 428"/>
                <a:gd name="T75" fmla="*/ 460 h 480"/>
                <a:gd name="T76" fmla="*/ 232 w 428"/>
                <a:gd name="T77" fmla="*/ 462 h 480"/>
                <a:gd name="T78" fmla="*/ 290 w 428"/>
                <a:gd name="T79" fmla="*/ 458 h 480"/>
                <a:gd name="T80" fmla="*/ 340 w 428"/>
                <a:gd name="T81" fmla="*/ 444 h 480"/>
                <a:gd name="T82" fmla="*/ 346 w 428"/>
                <a:gd name="T83" fmla="*/ 462 h 480"/>
                <a:gd name="T84" fmla="*/ 292 w 428"/>
                <a:gd name="T85" fmla="*/ 476 h 480"/>
                <a:gd name="T86" fmla="*/ 232 w 428"/>
                <a:gd name="T8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480">
                  <a:moveTo>
                    <a:pt x="232" y="480"/>
                  </a:moveTo>
                  <a:lnTo>
                    <a:pt x="232" y="480"/>
                  </a:lnTo>
                  <a:lnTo>
                    <a:pt x="192" y="478"/>
                  </a:lnTo>
                  <a:lnTo>
                    <a:pt x="156" y="472"/>
                  </a:lnTo>
                  <a:lnTo>
                    <a:pt x="124" y="464"/>
                  </a:lnTo>
                  <a:lnTo>
                    <a:pt x="94" y="452"/>
                  </a:lnTo>
                  <a:lnTo>
                    <a:pt x="68" y="438"/>
                  </a:lnTo>
                  <a:lnTo>
                    <a:pt x="46" y="420"/>
                  </a:lnTo>
                  <a:lnTo>
                    <a:pt x="36" y="410"/>
                  </a:lnTo>
                  <a:lnTo>
                    <a:pt x="26" y="400"/>
                  </a:lnTo>
                  <a:lnTo>
                    <a:pt x="20" y="388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4" y="354"/>
                  </a:lnTo>
                  <a:lnTo>
                    <a:pt x="0" y="332"/>
                  </a:lnTo>
                  <a:lnTo>
                    <a:pt x="0" y="310"/>
                  </a:lnTo>
                  <a:lnTo>
                    <a:pt x="2" y="286"/>
                  </a:lnTo>
                  <a:lnTo>
                    <a:pt x="8" y="264"/>
                  </a:lnTo>
                  <a:lnTo>
                    <a:pt x="18" y="240"/>
                  </a:lnTo>
                  <a:lnTo>
                    <a:pt x="32" y="216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80" y="152"/>
                  </a:lnTo>
                  <a:lnTo>
                    <a:pt x="108" y="114"/>
                  </a:lnTo>
                  <a:lnTo>
                    <a:pt x="128" y="82"/>
                  </a:lnTo>
                  <a:lnTo>
                    <a:pt x="144" y="56"/>
                  </a:lnTo>
                  <a:lnTo>
                    <a:pt x="164" y="20"/>
                  </a:lnTo>
                  <a:lnTo>
                    <a:pt x="168" y="8"/>
                  </a:lnTo>
                  <a:lnTo>
                    <a:pt x="170" y="0"/>
                  </a:lnTo>
                  <a:lnTo>
                    <a:pt x="292" y="0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300" y="20"/>
                  </a:lnTo>
                  <a:lnTo>
                    <a:pt x="318" y="56"/>
                  </a:lnTo>
                  <a:lnTo>
                    <a:pt x="334" y="82"/>
                  </a:lnTo>
                  <a:lnTo>
                    <a:pt x="356" y="114"/>
                  </a:lnTo>
                  <a:lnTo>
                    <a:pt x="382" y="152"/>
                  </a:lnTo>
                  <a:lnTo>
                    <a:pt x="416" y="194"/>
                  </a:lnTo>
                  <a:lnTo>
                    <a:pt x="416" y="194"/>
                  </a:lnTo>
                  <a:lnTo>
                    <a:pt x="428" y="212"/>
                  </a:lnTo>
                  <a:lnTo>
                    <a:pt x="414" y="222"/>
                  </a:lnTo>
                  <a:lnTo>
                    <a:pt x="414" y="222"/>
                  </a:lnTo>
                  <a:lnTo>
                    <a:pt x="402" y="206"/>
                  </a:lnTo>
                  <a:lnTo>
                    <a:pt x="402" y="206"/>
                  </a:lnTo>
                  <a:lnTo>
                    <a:pt x="372" y="168"/>
                  </a:lnTo>
                  <a:lnTo>
                    <a:pt x="348" y="136"/>
                  </a:lnTo>
                  <a:lnTo>
                    <a:pt x="328" y="106"/>
                  </a:lnTo>
                  <a:lnTo>
                    <a:pt x="312" y="80"/>
                  </a:lnTo>
                  <a:lnTo>
                    <a:pt x="290" y="42"/>
                  </a:lnTo>
                  <a:lnTo>
                    <a:pt x="280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2" y="42"/>
                  </a:lnTo>
                  <a:lnTo>
                    <a:pt x="152" y="80"/>
                  </a:lnTo>
                  <a:lnTo>
                    <a:pt x="136" y="106"/>
                  </a:lnTo>
                  <a:lnTo>
                    <a:pt x="116" y="136"/>
                  </a:lnTo>
                  <a:lnTo>
                    <a:pt x="90" y="168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46" y="226"/>
                  </a:lnTo>
                  <a:lnTo>
                    <a:pt x="34" y="248"/>
                  </a:lnTo>
                  <a:lnTo>
                    <a:pt x="26" y="268"/>
                  </a:lnTo>
                  <a:lnTo>
                    <a:pt x="20" y="290"/>
                  </a:lnTo>
                  <a:lnTo>
                    <a:pt x="18" y="310"/>
                  </a:lnTo>
                  <a:lnTo>
                    <a:pt x="18" y="330"/>
                  </a:lnTo>
                  <a:lnTo>
                    <a:pt x="22" y="350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4" y="380"/>
                  </a:lnTo>
                  <a:lnTo>
                    <a:pt x="42" y="390"/>
                  </a:lnTo>
                  <a:lnTo>
                    <a:pt x="58" y="408"/>
                  </a:lnTo>
                  <a:lnTo>
                    <a:pt x="80" y="424"/>
                  </a:lnTo>
                  <a:lnTo>
                    <a:pt x="104" y="438"/>
                  </a:lnTo>
                  <a:lnTo>
                    <a:pt x="130" y="448"/>
                  </a:lnTo>
                  <a:lnTo>
                    <a:pt x="162" y="456"/>
                  </a:lnTo>
                  <a:lnTo>
                    <a:pt x="196" y="460"/>
                  </a:lnTo>
                  <a:lnTo>
                    <a:pt x="232" y="462"/>
                  </a:lnTo>
                  <a:lnTo>
                    <a:pt x="232" y="462"/>
                  </a:lnTo>
                  <a:lnTo>
                    <a:pt x="262" y="460"/>
                  </a:lnTo>
                  <a:lnTo>
                    <a:pt x="290" y="458"/>
                  </a:lnTo>
                  <a:lnTo>
                    <a:pt x="316" y="452"/>
                  </a:lnTo>
                  <a:lnTo>
                    <a:pt x="340" y="444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20" y="470"/>
                  </a:lnTo>
                  <a:lnTo>
                    <a:pt x="292" y="476"/>
                  </a:lnTo>
                  <a:lnTo>
                    <a:pt x="262" y="478"/>
                  </a:lnTo>
                  <a:lnTo>
                    <a:pt x="232" y="480"/>
                  </a:lnTo>
                  <a:lnTo>
                    <a:pt x="232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4">
              <a:extLst>
                <a:ext uri="{FF2B5EF4-FFF2-40B4-BE49-F238E27FC236}">
                  <a16:creationId xmlns:a16="http://schemas.microsoft.com/office/drawing/2014/main" id="{A8D5DCB2-7EC6-4308-A698-E76F21C7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933"/>
              <a:ext cx="498" cy="608"/>
            </a:xfrm>
            <a:custGeom>
              <a:avLst/>
              <a:gdLst>
                <a:gd name="T0" fmla="*/ 304 w 498"/>
                <a:gd name="T1" fmla="*/ 608 h 608"/>
                <a:gd name="T2" fmla="*/ 242 w 498"/>
                <a:gd name="T3" fmla="*/ 602 h 608"/>
                <a:gd name="T4" fmla="*/ 186 w 498"/>
                <a:gd name="T5" fmla="*/ 584 h 608"/>
                <a:gd name="T6" fmla="*/ 134 w 498"/>
                <a:gd name="T7" fmla="*/ 556 h 608"/>
                <a:gd name="T8" fmla="*/ 88 w 498"/>
                <a:gd name="T9" fmla="*/ 518 h 608"/>
                <a:gd name="T10" fmla="*/ 52 w 498"/>
                <a:gd name="T11" fmla="*/ 474 h 608"/>
                <a:gd name="T12" fmla="*/ 24 w 498"/>
                <a:gd name="T13" fmla="*/ 422 h 608"/>
                <a:gd name="T14" fmla="*/ 6 w 498"/>
                <a:gd name="T15" fmla="*/ 366 h 608"/>
                <a:gd name="T16" fmla="*/ 0 w 498"/>
                <a:gd name="T17" fmla="*/ 304 h 608"/>
                <a:gd name="T18" fmla="*/ 2 w 498"/>
                <a:gd name="T19" fmla="*/ 272 h 608"/>
                <a:gd name="T20" fmla="*/ 14 w 498"/>
                <a:gd name="T21" fmla="*/ 214 h 608"/>
                <a:gd name="T22" fmla="*/ 36 w 498"/>
                <a:gd name="T23" fmla="*/ 160 h 608"/>
                <a:gd name="T24" fmla="*/ 70 w 498"/>
                <a:gd name="T25" fmla="*/ 110 h 608"/>
                <a:gd name="T26" fmla="*/ 110 w 498"/>
                <a:gd name="T27" fmla="*/ 70 h 608"/>
                <a:gd name="T28" fmla="*/ 158 w 498"/>
                <a:gd name="T29" fmla="*/ 36 h 608"/>
                <a:gd name="T30" fmla="*/ 214 w 498"/>
                <a:gd name="T31" fmla="*/ 14 h 608"/>
                <a:gd name="T32" fmla="*/ 272 w 498"/>
                <a:gd name="T33" fmla="*/ 2 h 608"/>
                <a:gd name="T34" fmla="*/ 304 w 498"/>
                <a:gd name="T35" fmla="*/ 0 h 608"/>
                <a:gd name="T36" fmla="*/ 354 w 498"/>
                <a:gd name="T37" fmla="*/ 4 h 608"/>
                <a:gd name="T38" fmla="*/ 402 w 498"/>
                <a:gd name="T39" fmla="*/ 16 h 608"/>
                <a:gd name="T40" fmla="*/ 448 w 498"/>
                <a:gd name="T41" fmla="*/ 36 h 608"/>
                <a:gd name="T42" fmla="*/ 490 w 498"/>
                <a:gd name="T43" fmla="*/ 64 h 608"/>
                <a:gd name="T44" fmla="*/ 486 w 498"/>
                <a:gd name="T45" fmla="*/ 84 h 608"/>
                <a:gd name="T46" fmla="*/ 480 w 498"/>
                <a:gd name="T47" fmla="*/ 78 h 608"/>
                <a:gd name="T48" fmla="*/ 440 w 498"/>
                <a:gd name="T49" fmla="*/ 52 h 608"/>
                <a:gd name="T50" fmla="*/ 396 w 498"/>
                <a:gd name="T51" fmla="*/ 34 h 608"/>
                <a:gd name="T52" fmla="*/ 352 w 498"/>
                <a:gd name="T53" fmla="*/ 22 h 608"/>
                <a:gd name="T54" fmla="*/ 304 w 498"/>
                <a:gd name="T55" fmla="*/ 18 h 608"/>
                <a:gd name="T56" fmla="*/ 274 w 498"/>
                <a:gd name="T57" fmla="*/ 20 h 608"/>
                <a:gd name="T58" fmla="*/ 218 w 498"/>
                <a:gd name="T59" fmla="*/ 30 h 608"/>
                <a:gd name="T60" fmla="*/ 168 w 498"/>
                <a:gd name="T61" fmla="*/ 52 h 608"/>
                <a:gd name="T62" fmla="*/ 122 w 498"/>
                <a:gd name="T63" fmla="*/ 84 h 608"/>
                <a:gd name="T64" fmla="*/ 84 w 498"/>
                <a:gd name="T65" fmla="*/ 122 h 608"/>
                <a:gd name="T66" fmla="*/ 52 w 498"/>
                <a:gd name="T67" fmla="*/ 168 h 608"/>
                <a:gd name="T68" fmla="*/ 30 w 498"/>
                <a:gd name="T69" fmla="*/ 218 h 608"/>
                <a:gd name="T70" fmla="*/ 20 w 498"/>
                <a:gd name="T71" fmla="*/ 274 h 608"/>
                <a:gd name="T72" fmla="*/ 18 w 498"/>
                <a:gd name="T73" fmla="*/ 304 h 608"/>
                <a:gd name="T74" fmla="*/ 24 w 498"/>
                <a:gd name="T75" fmla="*/ 362 h 608"/>
                <a:gd name="T76" fmla="*/ 40 w 498"/>
                <a:gd name="T77" fmla="*/ 416 h 608"/>
                <a:gd name="T78" fmla="*/ 66 w 498"/>
                <a:gd name="T79" fmla="*/ 464 h 608"/>
                <a:gd name="T80" fmla="*/ 102 w 498"/>
                <a:gd name="T81" fmla="*/ 506 h 608"/>
                <a:gd name="T82" fmla="*/ 144 w 498"/>
                <a:gd name="T83" fmla="*/ 540 h 608"/>
                <a:gd name="T84" fmla="*/ 192 w 498"/>
                <a:gd name="T85" fmla="*/ 568 h 608"/>
                <a:gd name="T86" fmla="*/ 246 w 498"/>
                <a:gd name="T87" fmla="*/ 584 h 608"/>
                <a:gd name="T88" fmla="*/ 304 w 498"/>
                <a:gd name="T89" fmla="*/ 590 h 608"/>
                <a:gd name="T90" fmla="*/ 326 w 498"/>
                <a:gd name="T91" fmla="*/ 588 h 608"/>
                <a:gd name="T92" fmla="*/ 370 w 498"/>
                <a:gd name="T93" fmla="*/ 582 h 608"/>
                <a:gd name="T94" fmla="*/ 400 w 498"/>
                <a:gd name="T95" fmla="*/ 574 h 608"/>
                <a:gd name="T96" fmla="*/ 398 w 498"/>
                <a:gd name="T97" fmla="*/ 592 h 608"/>
                <a:gd name="T98" fmla="*/ 374 w 498"/>
                <a:gd name="T99" fmla="*/ 600 h 608"/>
                <a:gd name="T100" fmla="*/ 328 w 498"/>
                <a:gd name="T101" fmla="*/ 606 h 608"/>
                <a:gd name="T102" fmla="*/ 304 w 498"/>
                <a:gd name="T10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8" h="608">
                  <a:moveTo>
                    <a:pt x="304" y="608"/>
                  </a:moveTo>
                  <a:lnTo>
                    <a:pt x="304" y="608"/>
                  </a:lnTo>
                  <a:lnTo>
                    <a:pt x="272" y="606"/>
                  </a:lnTo>
                  <a:lnTo>
                    <a:pt x="242" y="602"/>
                  </a:lnTo>
                  <a:lnTo>
                    <a:pt x="214" y="594"/>
                  </a:lnTo>
                  <a:lnTo>
                    <a:pt x="186" y="584"/>
                  </a:lnTo>
                  <a:lnTo>
                    <a:pt x="158" y="572"/>
                  </a:lnTo>
                  <a:lnTo>
                    <a:pt x="134" y="556"/>
                  </a:lnTo>
                  <a:lnTo>
                    <a:pt x="110" y="538"/>
                  </a:lnTo>
                  <a:lnTo>
                    <a:pt x="88" y="518"/>
                  </a:lnTo>
                  <a:lnTo>
                    <a:pt x="70" y="498"/>
                  </a:lnTo>
                  <a:lnTo>
                    <a:pt x="52" y="474"/>
                  </a:lnTo>
                  <a:lnTo>
                    <a:pt x="36" y="448"/>
                  </a:lnTo>
                  <a:lnTo>
                    <a:pt x="24" y="422"/>
                  </a:lnTo>
                  <a:lnTo>
                    <a:pt x="14" y="394"/>
                  </a:lnTo>
                  <a:lnTo>
                    <a:pt x="6" y="366"/>
                  </a:lnTo>
                  <a:lnTo>
                    <a:pt x="2" y="334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272"/>
                  </a:lnTo>
                  <a:lnTo>
                    <a:pt x="6" y="242"/>
                  </a:lnTo>
                  <a:lnTo>
                    <a:pt x="14" y="214"/>
                  </a:lnTo>
                  <a:lnTo>
                    <a:pt x="24" y="186"/>
                  </a:lnTo>
                  <a:lnTo>
                    <a:pt x="36" y="160"/>
                  </a:lnTo>
                  <a:lnTo>
                    <a:pt x="52" y="134"/>
                  </a:lnTo>
                  <a:lnTo>
                    <a:pt x="70" y="110"/>
                  </a:lnTo>
                  <a:lnTo>
                    <a:pt x="88" y="90"/>
                  </a:lnTo>
                  <a:lnTo>
                    <a:pt x="110" y="70"/>
                  </a:lnTo>
                  <a:lnTo>
                    <a:pt x="134" y="52"/>
                  </a:lnTo>
                  <a:lnTo>
                    <a:pt x="158" y="36"/>
                  </a:lnTo>
                  <a:lnTo>
                    <a:pt x="186" y="24"/>
                  </a:lnTo>
                  <a:lnTo>
                    <a:pt x="214" y="14"/>
                  </a:lnTo>
                  <a:lnTo>
                    <a:pt x="242" y="6"/>
                  </a:lnTo>
                  <a:lnTo>
                    <a:pt x="272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30" y="2"/>
                  </a:lnTo>
                  <a:lnTo>
                    <a:pt x="354" y="4"/>
                  </a:lnTo>
                  <a:lnTo>
                    <a:pt x="378" y="10"/>
                  </a:lnTo>
                  <a:lnTo>
                    <a:pt x="402" y="16"/>
                  </a:lnTo>
                  <a:lnTo>
                    <a:pt x="426" y="26"/>
                  </a:lnTo>
                  <a:lnTo>
                    <a:pt x="448" y="36"/>
                  </a:lnTo>
                  <a:lnTo>
                    <a:pt x="470" y="50"/>
                  </a:lnTo>
                  <a:lnTo>
                    <a:pt x="490" y="64"/>
                  </a:lnTo>
                  <a:lnTo>
                    <a:pt x="498" y="70"/>
                  </a:lnTo>
                  <a:lnTo>
                    <a:pt x="486" y="84"/>
                  </a:lnTo>
                  <a:lnTo>
                    <a:pt x="480" y="78"/>
                  </a:lnTo>
                  <a:lnTo>
                    <a:pt x="480" y="78"/>
                  </a:lnTo>
                  <a:lnTo>
                    <a:pt x="460" y="64"/>
                  </a:lnTo>
                  <a:lnTo>
                    <a:pt x="440" y="52"/>
                  </a:lnTo>
                  <a:lnTo>
                    <a:pt x="418" y="42"/>
                  </a:lnTo>
                  <a:lnTo>
                    <a:pt x="396" y="34"/>
                  </a:lnTo>
                  <a:lnTo>
                    <a:pt x="374" y="26"/>
                  </a:lnTo>
                  <a:lnTo>
                    <a:pt x="352" y="22"/>
                  </a:lnTo>
                  <a:lnTo>
                    <a:pt x="328" y="18"/>
                  </a:lnTo>
                  <a:lnTo>
                    <a:pt x="304" y="18"/>
                  </a:lnTo>
                  <a:lnTo>
                    <a:pt x="304" y="18"/>
                  </a:lnTo>
                  <a:lnTo>
                    <a:pt x="274" y="20"/>
                  </a:lnTo>
                  <a:lnTo>
                    <a:pt x="246" y="24"/>
                  </a:lnTo>
                  <a:lnTo>
                    <a:pt x="218" y="30"/>
                  </a:lnTo>
                  <a:lnTo>
                    <a:pt x="192" y="40"/>
                  </a:lnTo>
                  <a:lnTo>
                    <a:pt x="168" y="52"/>
                  </a:lnTo>
                  <a:lnTo>
                    <a:pt x="144" y="66"/>
                  </a:lnTo>
                  <a:lnTo>
                    <a:pt x="122" y="84"/>
                  </a:lnTo>
                  <a:lnTo>
                    <a:pt x="102" y="102"/>
                  </a:lnTo>
                  <a:lnTo>
                    <a:pt x="84" y="122"/>
                  </a:lnTo>
                  <a:lnTo>
                    <a:pt x="66" y="144"/>
                  </a:lnTo>
                  <a:lnTo>
                    <a:pt x="52" y="168"/>
                  </a:lnTo>
                  <a:lnTo>
                    <a:pt x="40" y="192"/>
                  </a:lnTo>
                  <a:lnTo>
                    <a:pt x="30" y="218"/>
                  </a:lnTo>
                  <a:lnTo>
                    <a:pt x="24" y="246"/>
                  </a:lnTo>
                  <a:lnTo>
                    <a:pt x="20" y="27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20" y="334"/>
                  </a:lnTo>
                  <a:lnTo>
                    <a:pt x="24" y="362"/>
                  </a:lnTo>
                  <a:lnTo>
                    <a:pt x="30" y="388"/>
                  </a:lnTo>
                  <a:lnTo>
                    <a:pt x="40" y="416"/>
                  </a:lnTo>
                  <a:lnTo>
                    <a:pt x="52" y="440"/>
                  </a:lnTo>
                  <a:lnTo>
                    <a:pt x="66" y="464"/>
                  </a:lnTo>
                  <a:lnTo>
                    <a:pt x="84" y="486"/>
                  </a:lnTo>
                  <a:lnTo>
                    <a:pt x="102" y="506"/>
                  </a:lnTo>
                  <a:lnTo>
                    <a:pt x="122" y="524"/>
                  </a:lnTo>
                  <a:lnTo>
                    <a:pt x="144" y="540"/>
                  </a:lnTo>
                  <a:lnTo>
                    <a:pt x="168" y="556"/>
                  </a:lnTo>
                  <a:lnTo>
                    <a:pt x="192" y="568"/>
                  </a:lnTo>
                  <a:lnTo>
                    <a:pt x="218" y="576"/>
                  </a:lnTo>
                  <a:lnTo>
                    <a:pt x="246" y="584"/>
                  </a:lnTo>
                  <a:lnTo>
                    <a:pt x="274" y="588"/>
                  </a:lnTo>
                  <a:lnTo>
                    <a:pt x="304" y="590"/>
                  </a:lnTo>
                  <a:lnTo>
                    <a:pt x="304" y="590"/>
                  </a:lnTo>
                  <a:lnTo>
                    <a:pt x="326" y="588"/>
                  </a:lnTo>
                  <a:lnTo>
                    <a:pt x="348" y="586"/>
                  </a:lnTo>
                  <a:lnTo>
                    <a:pt x="370" y="582"/>
                  </a:lnTo>
                  <a:lnTo>
                    <a:pt x="392" y="576"/>
                  </a:lnTo>
                  <a:lnTo>
                    <a:pt x="400" y="574"/>
                  </a:lnTo>
                  <a:lnTo>
                    <a:pt x="406" y="590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74" y="600"/>
                  </a:lnTo>
                  <a:lnTo>
                    <a:pt x="352" y="604"/>
                  </a:lnTo>
                  <a:lnTo>
                    <a:pt x="328" y="606"/>
                  </a:lnTo>
                  <a:lnTo>
                    <a:pt x="304" y="608"/>
                  </a:lnTo>
                  <a:lnTo>
                    <a:pt x="304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5">
              <a:extLst>
                <a:ext uri="{FF2B5EF4-FFF2-40B4-BE49-F238E27FC236}">
                  <a16:creationId xmlns:a16="http://schemas.microsoft.com/office/drawing/2014/main" id="{106DE629-016D-47B1-BC12-FBC15296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933"/>
              <a:ext cx="334" cy="608"/>
            </a:xfrm>
            <a:custGeom>
              <a:avLst/>
              <a:gdLst>
                <a:gd name="T0" fmla="*/ 170 w 334"/>
                <a:gd name="T1" fmla="*/ 608 h 608"/>
                <a:gd name="T2" fmla="*/ 136 w 334"/>
                <a:gd name="T3" fmla="*/ 602 h 608"/>
                <a:gd name="T4" fmla="*/ 104 w 334"/>
                <a:gd name="T5" fmla="*/ 584 h 608"/>
                <a:gd name="T6" fmla="*/ 74 w 334"/>
                <a:gd name="T7" fmla="*/ 556 h 608"/>
                <a:gd name="T8" fmla="*/ 50 w 334"/>
                <a:gd name="T9" fmla="*/ 518 h 608"/>
                <a:gd name="T10" fmla="*/ 28 w 334"/>
                <a:gd name="T11" fmla="*/ 474 h 608"/>
                <a:gd name="T12" fmla="*/ 14 w 334"/>
                <a:gd name="T13" fmla="*/ 422 h 608"/>
                <a:gd name="T14" fmla="*/ 4 w 334"/>
                <a:gd name="T15" fmla="*/ 366 h 608"/>
                <a:gd name="T16" fmla="*/ 0 w 334"/>
                <a:gd name="T17" fmla="*/ 304 h 608"/>
                <a:gd name="T18" fmla="*/ 0 w 334"/>
                <a:gd name="T19" fmla="*/ 272 h 608"/>
                <a:gd name="T20" fmla="*/ 8 w 334"/>
                <a:gd name="T21" fmla="*/ 214 h 608"/>
                <a:gd name="T22" fmla="*/ 20 w 334"/>
                <a:gd name="T23" fmla="*/ 160 h 608"/>
                <a:gd name="T24" fmla="*/ 38 w 334"/>
                <a:gd name="T25" fmla="*/ 110 h 608"/>
                <a:gd name="T26" fmla="*/ 62 w 334"/>
                <a:gd name="T27" fmla="*/ 70 h 608"/>
                <a:gd name="T28" fmla="*/ 88 w 334"/>
                <a:gd name="T29" fmla="*/ 36 h 608"/>
                <a:gd name="T30" fmla="*/ 120 w 334"/>
                <a:gd name="T31" fmla="*/ 14 h 608"/>
                <a:gd name="T32" fmla="*/ 152 w 334"/>
                <a:gd name="T33" fmla="*/ 2 h 608"/>
                <a:gd name="T34" fmla="*/ 170 w 334"/>
                <a:gd name="T35" fmla="*/ 0 h 608"/>
                <a:gd name="T36" fmla="*/ 198 w 334"/>
                <a:gd name="T37" fmla="*/ 4 h 608"/>
                <a:gd name="T38" fmla="*/ 224 w 334"/>
                <a:gd name="T39" fmla="*/ 16 h 608"/>
                <a:gd name="T40" fmla="*/ 248 w 334"/>
                <a:gd name="T41" fmla="*/ 34 h 608"/>
                <a:gd name="T42" fmla="*/ 272 w 334"/>
                <a:gd name="T43" fmla="*/ 60 h 608"/>
                <a:gd name="T44" fmla="*/ 292 w 334"/>
                <a:gd name="T45" fmla="*/ 90 h 608"/>
                <a:gd name="T46" fmla="*/ 308 w 334"/>
                <a:gd name="T47" fmla="*/ 126 h 608"/>
                <a:gd name="T48" fmla="*/ 322 w 334"/>
                <a:gd name="T49" fmla="*/ 168 h 608"/>
                <a:gd name="T50" fmla="*/ 334 w 334"/>
                <a:gd name="T51" fmla="*/ 224 h 608"/>
                <a:gd name="T52" fmla="*/ 314 w 334"/>
                <a:gd name="T53" fmla="*/ 218 h 608"/>
                <a:gd name="T54" fmla="*/ 306 w 334"/>
                <a:gd name="T55" fmla="*/ 176 h 608"/>
                <a:gd name="T56" fmla="*/ 278 w 334"/>
                <a:gd name="T57" fmla="*/ 102 h 608"/>
                <a:gd name="T58" fmla="*/ 250 w 334"/>
                <a:gd name="T59" fmla="*/ 62 h 608"/>
                <a:gd name="T60" fmla="*/ 228 w 334"/>
                <a:gd name="T61" fmla="*/ 40 h 608"/>
                <a:gd name="T62" fmla="*/ 206 w 334"/>
                <a:gd name="T63" fmla="*/ 26 h 608"/>
                <a:gd name="T64" fmla="*/ 182 w 334"/>
                <a:gd name="T65" fmla="*/ 18 h 608"/>
                <a:gd name="T66" fmla="*/ 170 w 334"/>
                <a:gd name="T67" fmla="*/ 18 h 608"/>
                <a:gd name="T68" fmla="*/ 140 w 334"/>
                <a:gd name="T69" fmla="*/ 24 h 608"/>
                <a:gd name="T70" fmla="*/ 110 w 334"/>
                <a:gd name="T71" fmla="*/ 40 h 608"/>
                <a:gd name="T72" fmla="*/ 84 w 334"/>
                <a:gd name="T73" fmla="*/ 66 h 608"/>
                <a:gd name="T74" fmla="*/ 62 w 334"/>
                <a:gd name="T75" fmla="*/ 102 h 608"/>
                <a:gd name="T76" fmla="*/ 44 w 334"/>
                <a:gd name="T77" fmla="*/ 144 h 608"/>
                <a:gd name="T78" fmla="*/ 30 w 334"/>
                <a:gd name="T79" fmla="*/ 192 h 608"/>
                <a:gd name="T80" fmla="*/ 20 w 334"/>
                <a:gd name="T81" fmla="*/ 246 h 608"/>
                <a:gd name="T82" fmla="*/ 18 w 334"/>
                <a:gd name="T83" fmla="*/ 304 h 608"/>
                <a:gd name="T84" fmla="*/ 18 w 334"/>
                <a:gd name="T85" fmla="*/ 334 h 608"/>
                <a:gd name="T86" fmla="*/ 24 w 334"/>
                <a:gd name="T87" fmla="*/ 388 h 608"/>
                <a:gd name="T88" fmla="*/ 36 w 334"/>
                <a:gd name="T89" fmla="*/ 440 h 608"/>
                <a:gd name="T90" fmla="*/ 52 w 334"/>
                <a:gd name="T91" fmla="*/ 486 h 608"/>
                <a:gd name="T92" fmla="*/ 74 w 334"/>
                <a:gd name="T93" fmla="*/ 524 h 608"/>
                <a:gd name="T94" fmla="*/ 98 w 334"/>
                <a:gd name="T95" fmla="*/ 556 h 608"/>
                <a:gd name="T96" fmla="*/ 124 w 334"/>
                <a:gd name="T97" fmla="*/ 576 h 608"/>
                <a:gd name="T98" fmla="*/ 154 w 334"/>
                <a:gd name="T99" fmla="*/ 588 h 608"/>
                <a:gd name="T100" fmla="*/ 170 w 334"/>
                <a:gd name="T101" fmla="*/ 590 h 608"/>
                <a:gd name="T102" fmla="*/ 206 w 334"/>
                <a:gd name="T103" fmla="*/ 582 h 608"/>
                <a:gd name="T104" fmla="*/ 242 w 334"/>
                <a:gd name="T105" fmla="*/ 556 h 608"/>
                <a:gd name="T106" fmla="*/ 260 w 334"/>
                <a:gd name="T107" fmla="*/ 562 h 608"/>
                <a:gd name="T108" fmla="*/ 254 w 334"/>
                <a:gd name="T109" fmla="*/ 568 h 608"/>
                <a:gd name="T110" fmla="*/ 214 w 334"/>
                <a:gd name="T111" fmla="*/ 598 h 608"/>
                <a:gd name="T112" fmla="*/ 192 w 334"/>
                <a:gd name="T113" fmla="*/ 606 h 608"/>
                <a:gd name="T114" fmla="*/ 170 w 334"/>
                <a:gd name="T1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608">
                  <a:moveTo>
                    <a:pt x="170" y="608"/>
                  </a:moveTo>
                  <a:lnTo>
                    <a:pt x="170" y="608"/>
                  </a:lnTo>
                  <a:lnTo>
                    <a:pt x="152" y="606"/>
                  </a:lnTo>
                  <a:lnTo>
                    <a:pt x="136" y="602"/>
                  </a:lnTo>
                  <a:lnTo>
                    <a:pt x="120" y="594"/>
                  </a:lnTo>
                  <a:lnTo>
                    <a:pt x="104" y="584"/>
                  </a:lnTo>
                  <a:lnTo>
                    <a:pt x="88" y="572"/>
                  </a:lnTo>
                  <a:lnTo>
                    <a:pt x="74" y="556"/>
                  </a:lnTo>
                  <a:lnTo>
                    <a:pt x="62" y="538"/>
                  </a:lnTo>
                  <a:lnTo>
                    <a:pt x="50" y="518"/>
                  </a:lnTo>
                  <a:lnTo>
                    <a:pt x="38" y="498"/>
                  </a:lnTo>
                  <a:lnTo>
                    <a:pt x="28" y="474"/>
                  </a:lnTo>
                  <a:lnTo>
                    <a:pt x="20" y="448"/>
                  </a:lnTo>
                  <a:lnTo>
                    <a:pt x="14" y="422"/>
                  </a:lnTo>
                  <a:lnTo>
                    <a:pt x="8" y="394"/>
                  </a:lnTo>
                  <a:lnTo>
                    <a:pt x="4" y="366"/>
                  </a:lnTo>
                  <a:lnTo>
                    <a:pt x="0" y="334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8" y="214"/>
                  </a:lnTo>
                  <a:lnTo>
                    <a:pt x="14" y="186"/>
                  </a:lnTo>
                  <a:lnTo>
                    <a:pt x="20" y="160"/>
                  </a:lnTo>
                  <a:lnTo>
                    <a:pt x="28" y="134"/>
                  </a:lnTo>
                  <a:lnTo>
                    <a:pt x="38" y="110"/>
                  </a:lnTo>
                  <a:lnTo>
                    <a:pt x="50" y="90"/>
                  </a:lnTo>
                  <a:lnTo>
                    <a:pt x="62" y="70"/>
                  </a:lnTo>
                  <a:lnTo>
                    <a:pt x="74" y="52"/>
                  </a:lnTo>
                  <a:lnTo>
                    <a:pt x="88" y="36"/>
                  </a:lnTo>
                  <a:lnTo>
                    <a:pt x="104" y="24"/>
                  </a:lnTo>
                  <a:lnTo>
                    <a:pt x="120" y="14"/>
                  </a:lnTo>
                  <a:lnTo>
                    <a:pt x="136" y="6"/>
                  </a:lnTo>
                  <a:lnTo>
                    <a:pt x="152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4" y="2"/>
                  </a:lnTo>
                  <a:lnTo>
                    <a:pt x="198" y="4"/>
                  </a:lnTo>
                  <a:lnTo>
                    <a:pt x="210" y="8"/>
                  </a:lnTo>
                  <a:lnTo>
                    <a:pt x="224" y="16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6"/>
                  </a:lnTo>
                  <a:lnTo>
                    <a:pt x="272" y="60"/>
                  </a:lnTo>
                  <a:lnTo>
                    <a:pt x="282" y="74"/>
                  </a:lnTo>
                  <a:lnTo>
                    <a:pt x="292" y="90"/>
                  </a:lnTo>
                  <a:lnTo>
                    <a:pt x="300" y="108"/>
                  </a:lnTo>
                  <a:lnTo>
                    <a:pt x="308" y="126"/>
                  </a:lnTo>
                  <a:lnTo>
                    <a:pt x="316" y="148"/>
                  </a:lnTo>
                  <a:lnTo>
                    <a:pt x="322" y="168"/>
                  </a:lnTo>
                  <a:lnTo>
                    <a:pt x="332" y="214"/>
                  </a:lnTo>
                  <a:lnTo>
                    <a:pt x="334" y="224"/>
                  </a:lnTo>
                  <a:lnTo>
                    <a:pt x="316" y="226"/>
                  </a:lnTo>
                  <a:lnTo>
                    <a:pt x="314" y="218"/>
                  </a:lnTo>
                  <a:lnTo>
                    <a:pt x="314" y="218"/>
                  </a:lnTo>
                  <a:lnTo>
                    <a:pt x="306" y="176"/>
                  </a:lnTo>
                  <a:lnTo>
                    <a:pt x="292" y="136"/>
                  </a:lnTo>
                  <a:lnTo>
                    <a:pt x="278" y="102"/>
                  </a:lnTo>
                  <a:lnTo>
                    <a:pt x="260" y="74"/>
                  </a:lnTo>
                  <a:lnTo>
                    <a:pt x="250" y="62"/>
                  </a:lnTo>
                  <a:lnTo>
                    <a:pt x="238" y="50"/>
                  </a:lnTo>
                  <a:lnTo>
                    <a:pt x="228" y="40"/>
                  </a:lnTo>
                  <a:lnTo>
                    <a:pt x="218" y="32"/>
                  </a:lnTo>
                  <a:lnTo>
                    <a:pt x="206" y="26"/>
                  </a:lnTo>
                  <a:lnTo>
                    <a:pt x="194" y="22"/>
                  </a:lnTo>
                  <a:lnTo>
                    <a:pt x="182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54" y="20"/>
                  </a:lnTo>
                  <a:lnTo>
                    <a:pt x="140" y="24"/>
                  </a:lnTo>
                  <a:lnTo>
                    <a:pt x="124" y="30"/>
                  </a:lnTo>
                  <a:lnTo>
                    <a:pt x="110" y="40"/>
                  </a:lnTo>
                  <a:lnTo>
                    <a:pt x="98" y="52"/>
                  </a:lnTo>
                  <a:lnTo>
                    <a:pt x="84" y="66"/>
                  </a:lnTo>
                  <a:lnTo>
                    <a:pt x="74" y="84"/>
                  </a:lnTo>
                  <a:lnTo>
                    <a:pt x="62" y="102"/>
                  </a:lnTo>
                  <a:lnTo>
                    <a:pt x="52" y="122"/>
                  </a:lnTo>
                  <a:lnTo>
                    <a:pt x="44" y="144"/>
                  </a:lnTo>
                  <a:lnTo>
                    <a:pt x="36" y="168"/>
                  </a:lnTo>
                  <a:lnTo>
                    <a:pt x="30" y="192"/>
                  </a:lnTo>
                  <a:lnTo>
                    <a:pt x="24" y="218"/>
                  </a:lnTo>
                  <a:lnTo>
                    <a:pt x="20" y="246"/>
                  </a:lnTo>
                  <a:lnTo>
                    <a:pt x="18" y="27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334"/>
                  </a:lnTo>
                  <a:lnTo>
                    <a:pt x="20" y="362"/>
                  </a:lnTo>
                  <a:lnTo>
                    <a:pt x="24" y="388"/>
                  </a:lnTo>
                  <a:lnTo>
                    <a:pt x="30" y="416"/>
                  </a:lnTo>
                  <a:lnTo>
                    <a:pt x="36" y="440"/>
                  </a:lnTo>
                  <a:lnTo>
                    <a:pt x="44" y="464"/>
                  </a:lnTo>
                  <a:lnTo>
                    <a:pt x="52" y="486"/>
                  </a:lnTo>
                  <a:lnTo>
                    <a:pt x="62" y="506"/>
                  </a:lnTo>
                  <a:lnTo>
                    <a:pt x="74" y="524"/>
                  </a:lnTo>
                  <a:lnTo>
                    <a:pt x="84" y="540"/>
                  </a:lnTo>
                  <a:lnTo>
                    <a:pt x="98" y="556"/>
                  </a:lnTo>
                  <a:lnTo>
                    <a:pt x="110" y="568"/>
                  </a:lnTo>
                  <a:lnTo>
                    <a:pt x="124" y="576"/>
                  </a:lnTo>
                  <a:lnTo>
                    <a:pt x="140" y="584"/>
                  </a:lnTo>
                  <a:lnTo>
                    <a:pt x="154" y="588"/>
                  </a:lnTo>
                  <a:lnTo>
                    <a:pt x="170" y="590"/>
                  </a:lnTo>
                  <a:lnTo>
                    <a:pt x="170" y="590"/>
                  </a:lnTo>
                  <a:lnTo>
                    <a:pt x="188" y="588"/>
                  </a:lnTo>
                  <a:lnTo>
                    <a:pt x="206" y="582"/>
                  </a:lnTo>
                  <a:lnTo>
                    <a:pt x="224" y="570"/>
                  </a:lnTo>
                  <a:lnTo>
                    <a:pt x="242" y="556"/>
                  </a:lnTo>
                  <a:lnTo>
                    <a:pt x="248" y="550"/>
                  </a:lnTo>
                  <a:lnTo>
                    <a:pt x="260" y="562"/>
                  </a:lnTo>
                  <a:lnTo>
                    <a:pt x="254" y="568"/>
                  </a:lnTo>
                  <a:lnTo>
                    <a:pt x="254" y="568"/>
                  </a:lnTo>
                  <a:lnTo>
                    <a:pt x="234" y="586"/>
                  </a:lnTo>
                  <a:lnTo>
                    <a:pt x="214" y="598"/>
                  </a:lnTo>
                  <a:lnTo>
                    <a:pt x="202" y="602"/>
                  </a:lnTo>
                  <a:lnTo>
                    <a:pt x="192" y="606"/>
                  </a:lnTo>
                  <a:lnTo>
                    <a:pt x="180" y="608"/>
                  </a:lnTo>
                  <a:lnTo>
                    <a:pt x="170" y="608"/>
                  </a:lnTo>
                  <a:lnTo>
                    <a:pt x="17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66">
              <a:extLst>
                <a:ext uri="{FF2B5EF4-FFF2-40B4-BE49-F238E27FC236}">
                  <a16:creationId xmlns:a16="http://schemas.microsoft.com/office/drawing/2014/main" id="{01372D00-5637-40DD-A1B3-76A93FE74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933"/>
              <a:ext cx="18" cy="6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67">
              <a:extLst>
                <a:ext uri="{FF2B5EF4-FFF2-40B4-BE49-F238E27FC236}">
                  <a16:creationId xmlns:a16="http://schemas.microsoft.com/office/drawing/2014/main" id="{8215BE15-0A27-4D45-869A-A468CEE3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085"/>
              <a:ext cx="44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68">
              <a:extLst>
                <a:ext uri="{FF2B5EF4-FFF2-40B4-BE49-F238E27FC236}">
                  <a16:creationId xmlns:a16="http://schemas.microsoft.com/office/drawing/2014/main" id="{1BA36860-5374-42EE-B7C6-AA35DCB98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371"/>
              <a:ext cx="29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69">
              <a:extLst>
                <a:ext uri="{FF2B5EF4-FFF2-40B4-BE49-F238E27FC236}">
                  <a16:creationId xmlns:a16="http://schemas.microsoft.com/office/drawing/2014/main" id="{652AAFE6-2560-44E6-B36F-66A0BFCEE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1227"/>
              <a:ext cx="38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2" name="AutoShape 41">
            <a:extLst>
              <a:ext uri="{FF2B5EF4-FFF2-40B4-BE49-F238E27FC236}">
                <a16:creationId xmlns:a16="http://schemas.microsoft.com/office/drawing/2014/main" id="{5B6CEB64-E88A-4108-A614-0FD8A0D4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7" y="5044392"/>
            <a:ext cx="8146522" cy="679402"/>
          </a:xfrm>
          <a:prstGeom prst="roundRect">
            <a:avLst/>
          </a:prstGeom>
          <a:solidFill>
            <a:srgbClr val="FFE800"/>
          </a:solidFill>
          <a:ln w="12700">
            <a:solidFill>
              <a:schemeClr val="bg2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стимулирования инвестирования в экономику, Казахстану необходимо отказаться от системы агрессивного налогообложения сырьевого сектора. </a:t>
            </a:r>
            <a:endParaRPr lang="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4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88655D2-0FCA-4243-9EDC-5F57622C72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7282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88655D2-0FCA-4243-9EDC-5F57622C7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93CA641-93BA-4A85-97DB-577A714853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ru-RU" sz="2200" b="1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2FBA9-88CD-4E66-89F3-DD9D9294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88" y="322188"/>
            <a:ext cx="8229600" cy="590400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Текущая ситуация (продолжение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44F6-0562-4EF9-AD5A-5F2645B6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93" y="6516456"/>
            <a:ext cx="903732" cy="180000"/>
          </a:xfrm>
        </p:spPr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4</a:t>
            </a:fld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9F5E7-4114-4A63-8DFF-0434581C1883}"/>
              </a:ext>
            </a:extLst>
          </p:cNvPr>
          <p:cNvSpPr txBox="1"/>
          <p:nvPr/>
        </p:nvSpPr>
        <p:spPr>
          <a:xfrm>
            <a:off x="4184376" y="1504810"/>
            <a:ext cx="126638" cy="24622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/>
              <a:t>1</a:t>
            </a:r>
            <a:endParaRPr lang="en-US" sz="1400" b="1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79FCA-1170-4FBA-A946-98160187419E}"/>
              </a:ext>
            </a:extLst>
          </p:cNvPr>
          <p:cNvSpPr/>
          <p:nvPr/>
        </p:nvSpPr>
        <p:spPr>
          <a:xfrm>
            <a:off x="4347764" y="2046674"/>
            <a:ext cx="311304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/>
              <a:t>2</a:t>
            </a:r>
            <a:endParaRPr lang="en-US" sz="1600" b="1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DDB4A-9BFA-4131-980B-73CB53FFE25A}"/>
              </a:ext>
            </a:extLst>
          </p:cNvPr>
          <p:cNvSpPr/>
          <p:nvPr/>
        </p:nvSpPr>
        <p:spPr>
          <a:xfrm>
            <a:off x="4419021" y="2303133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3</a:t>
            </a:r>
            <a:endParaRPr lang="en-US" sz="1600" b="1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5EFA0C-CCBC-4AC3-A737-F7EF880962F4}"/>
              </a:ext>
            </a:extLst>
          </p:cNvPr>
          <p:cNvSpPr/>
          <p:nvPr/>
        </p:nvSpPr>
        <p:spPr>
          <a:xfrm>
            <a:off x="4326941" y="2828083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4</a:t>
            </a:r>
            <a:endParaRPr lang="en-US" sz="1600" b="1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F4380-2486-4ABD-AB1D-9B8D3F65B91F}"/>
              </a:ext>
            </a:extLst>
          </p:cNvPr>
          <p:cNvSpPr/>
          <p:nvPr/>
        </p:nvSpPr>
        <p:spPr>
          <a:xfrm>
            <a:off x="4081177" y="3381638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5</a:t>
            </a:r>
            <a:endParaRPr lang="en-US" sz="1600" b="1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74D3B-D60B-45BD-9AFD-8E4554E50099}"/>
              </a:ext>
            </a:extLst>
          </p:cNvPr>
          <p:cNvSpPr/>
          <p:nvPr/>
        </p:nvSpPr>
        <p:spPr>
          <a:xfrm>
            <a:off x="1841257" y="1167251"/>
            <a:ext cx="6794500" cy="1123384"/>
          </a:xfrm>
          <a:prstGeom prst="rect">
            <a:avLst/>
          </a:prstGeom>
          <a:solidFill>
            <a:srgbClr val="FFE600"/>
          </a:solidFill>
          <a:ln w="127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Правительством РК предпринимаются значительные усилия по созданию наиболее благоприятных условий для функционирования существующего бизнеса и привлечения новых инвестиции, особенно в реальный сектор экономики РК. </a:t>
            </a:r>
          </a:p>
          <a:p>
            <a:pPr>
              <a:buClr>
                <a:srgbClr val="FFE600"/>
              </a:buClr>
              <a:buSzPct val="70000"/>
            </a:pP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5D263-BCE7-49B6-BB66-B987390EEFC8}"/>
              </a:ext>
            </a:extLst>
          </p:cNvPr>
          <p:cNvSpPr/>
          <p:nvPr/>
        </p:nvSpPr>
        <p:spPr>
          <a:xfrm>
            <a:off x="1841257" y="2467480"/>
            <a:ext cx="6794500" cy="1050517"/>
          </a:xfrm>
          <a:prstGeom prst="rect">
            <a:avLst/>
          </a:prstGeom>
          <a:solidFill>
            <a:srgbClr val="FFE600"/>
          </a:solidFill>
          <a:ln w="12700">
            <a:solidFill>
              <a:schemeClr val="bg1"/>
            </a:solidFill>
            <a:prstDash val="dash"/>
          </a:ln>
        </p:spPr>
        <p:txBody>
          <a:bodyPr wrap="square" anchor="t" anchorCtr="0">
            <a:noAutofit/>
          </a:bodyPr>
          <a:lstStyle/>
          <a:p>
            <a:pPr algn="just" defTabSz="685434">
              <a:buClr>
                <a:schemeClr val="tx2"/>
              </a:buClr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тоже время, органы государственных доходов указывают на необходимость увеличить налоговую нагрузку на горнорудный сектор со ссылкой на низкий коэффициент налоговой нагрузки («</a:t>
            </a:r>
            <a:r>
              <a:rPr lang="ru-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КНН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в отрасли. </a:t>
            </a:r>
            <a:endParaRPr lang="en-US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78D9D27-1868-492F-AE4E-731EE3D343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1162197"/>
            <a:ext cx="1296770" cy="112338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E600"/>
                </a:solidFill>
              </a:rPr>
              <a:t>1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B83A1985-53AF-463E-A3D8-E6874969BE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2467480"/>
            <a:ext cx="1296770" cy="105051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E600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68C9A7-228A-45C3-9815-8651135BB23E}"/>
              </a:ext>
            </a:extLst>
          </p:cNvPr>
          <p:cNvSpPr/>
          <p:nvPr/>
        </p:nvSpPr>
        <p:spPr>
          <a:xfrm>
            <a:off x="1841257" y="3722545"/>
            <a:ext cx="6794500" cy="1050517"/>
          </a:xfrm>
          <a:prstGeom prst="rect">
            <a:avLst/>
          </a:prstGeom>
          <a:solidFill>
            <a:srgbClr val="FFE600"/>
          </a:solidFill>
          <a:ln w="12700">
            <a:solidFill>
              <a:schemeClr val="bg1"/>
            </a:solidFill>
            <a:prstDash val="dash"/>
          </a:ln>
        </p:spPr>
        <p:txBody>
          <a:bodyPr wrap="square" anchor="t" anchorCtr="0">
            <a:noAutofit/>
          </a:bodyPr>
          <a:lstStyle/>
          <a:p>
            <a:pPr lvl="0" algn="just" defTabSz="685434">
              <a:lnSpc>
                <a:spcPct val="85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налоговой нагрузки горнорудного сектора приведет к обратному эффекту и снизит и без того низкую инвестиционную привлекательность данного сектора индустрии РК. Результатом этого может стать сокращение налоговых поступлений от данного сектора в бюджет страны.</a:t>
            </a:r>
            <a:endParaRPr lang="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7E71EBB-9370-4B82-84BA-8FA56AE4F7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3722545"/>
            <a:ext cx="1286082" cy="105051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FFE600"/>
              </a:solidFill>
            </a:endParaRPr>
          </a:p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E600"/>
                </a:solidFill>
              </a:rPr>
              <a:t>3</a:t>
            </a:r>
          </a:p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EYInterstate" panose="02000503020000020004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88655D2-0FCA-4243-9EDC-5F57622C72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88655D2-0FCA-4243-9EDC-5F57622C7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93CA641-93BA-4A85-97DB-577A714853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ru-RU" sz="2200" b="1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2FBA9-88CD-4E66-89F3-DD9D9294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88" y="322188"/>
            <a:ext cx="8229600" cy="590400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Максимизация налоговых поступлений в бюджет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44F6-0562-4EF9-AD5A-5F2645B6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93" y="6516456"/>
            <a:ext cx="903732" cy="180000"/>
          </a:xfrm>
        </p:spPr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5</a:t>
            </a:fld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9F5E7-4114-4A63-8DFF-0434581C1883}"/>
              </a:ext>
            </a:extLst>
          </p:cNvPr>
          <p:cNvSpPr txBox="1"/>
          <p:nvPr/>
        </p:nvSpPr>
        <p:spPr>
          <a:xfrm>
            <a:off x="4184376" y="1504810"/>
            <a:ext cx="126638" cy="24622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/>
              <a:t>1</a:t>
            </a:r>
            <a:endParaRPr lang="en-US" sz="1400" b="1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79FCA-1170-4FBA-A946-98160187419E}"/>
              </a:ext>
            </a:extLst>
          </p:cNvPr>
          <p:cNvSpPr/>
          <p:nvPr/>
        </p:nvSpPr>
        <p:spPr>
          <a:xfrm>
            <a:off x="4347764" y="2046674"/>
            <a:ext cx="311304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/>
              <a:t>2</a:t>
            </a:r>
            <a:endParaRPr lang="en-US" sz="1600" b="1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DDB4A-9BFA-4131-980B-73CB53FFE25A}"/>
              </a:ext>
            </a:extLst>
          </p:cNvPr>
          <p:cNvSpPr/>
          <p:nvPr/>
        </p:nvSpPr>
        <p:spPr>
          <a:xfrm>
            <a:off x="4419021" y="2303133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3</a:t>
            </a:r>
            <a:endParaRPr lang="en-US" sz="1600" b="1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5EFA0C-CCBC-4AC3-A737-F7EF880962F4}"/>
              </a:ext>
            </a:extLst>
          </p:cNvPr>
          <p:cNvSpPr/>
          <p:nvPr/>
        </p:nvSpPr>
        <p:spPr>
          <a:xfrm>
            <a:off x="4326941" y="2828083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4</a:t>
            </a:r>
            <a:endParaRPr lang="en-US" sz="1600" b="1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F4380-2486-4ABD-AB1D-9B8D3F65B91F}"/>
              </a:ext>
            </a:extLst>
          </p:cNvPr>
          <p:cNvSpPr/>
          <p:nvPr/>
        </p:nvSpPr>
        <p:spPr>
          <a:xfrm>
            <a:off x="4081177" y="3381638"/>
            <a:ext cx="3273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b="1" dirty="0"/>
              <a:t>5</a:t>
            </a:r>
            <a:endParaRPr lang="en-US" sz="1600" b="1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3C499-6DE1-4A52-BF39-02F507E8B285}"/>
              </a:ext>
            </a:extLst>
          </p:cNvPr>
          <p:cNvSpPr txBox="1"/>
          <p:nvPr/>
        </p:nvSpPr>
        <p:spPr>
          <a:xfrm>
            <a:off x="467888" y="1268234"/>
            <a:ext cx="8229600" cy="100687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1450" marR="0" indent="-171450" algn="just" defTabSz="68543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теории </a:t>
            </a:r>
            <a:r>
              <a:rPr lang="ru-RU" sz="14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Лаффера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налоги слишком высоки, то они будут препятствовать налогооблагаемой деятельности. </a:t>
            </a:r>
          </a:p>
          <a:p>
            <a:pPr marL="171450" marR="0" indent="-171450" algn="just" defTabSz="68543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►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налоговых ставок после определенного уровня подрывает стимулы к производственной деятельности, что ведет к уменьшению поступлений налогов в бюджет.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2368CA-BB73-4200-AF8C-47B2EC572F7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924050" y="2836766"/>
            <a:ext cx="5295900" cy="336722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79A5814-6D4C-44AC-8697-535689BDCFBF}"/>
              </a:ext>
            </a:extLst>
          </p:cNvPr>
          <p:cNvSpPr/>
          <p:nvPr/>
        </p:nvSpPr>
        <p:spPr>
          <a:xfrm>
            <a:off x="3995452" y="3990975"/>
            <a:ext cx="1500473" cy="10191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63C3AB-5D00-4DE4-BCF3-84E57719B4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810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63C3AB-5D00-4DE4-BCF3-84E57719B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17D4FAD-14E4-436C-86ED-585AD95490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kumimoji="0" lang="ru-RU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4FC9A-EB37-4482-BBE2-3F740CBF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11" y="297152"/>
            <a:ext cx="8189857" cy="654888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Коэффициент налоговой нагрузки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709D-4D55-4170-8B8C-86747C99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93" y="6516456"/>
            <a:ext cx="663066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Стр.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03C3B-D26A-48C1-9BD5-38E4623A1167}"/>
              </a:ext>
            </a:extLst>
          </p:cNvPr>
          <p:cNvGrpSpPr/>
          <p:nvPr/>
        </p:nvGrpSpPr>
        <p:grpSpPr>
          <a:xfrm>
            <a:off x="468427" y="2236081"/>
            <a:ext cx="8241211" cy="362109"/>
            <a:chOff x="468428" y="2324124"/>
            <a:chExt cx="8241211" cy="36210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2646020-B630-4E94-866B-A7242530A3B0}"/>
                </a:ext>
              </a:extLst>
            </p:cNvPr>
            <p:cNvSpPr/>
            <p:nvPr/>
          </p:nvSpPr>
          <p:spPr>
            <a:xfrm>
              <a:off x="468428" y="2324124"/>
              <a:ext cx="8241211" cy="36210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4BFC23-A372-4415-9F24-10F07E5DC752}"/>
                </a:ext>
              </a:extLst>
            </p:cNvPr>
            <p:cNvGrpSpPr/>
            <p:nvPr/>
          </p:nvGrpSpPr>
          <p:grpSpPr>
            <a:xfrm>
              <a:off x="509710" y="2347889"/>
              <a:ext cx="340470" cy="323969"/>
              <a:chOff x="463549" y="1555750"/>
              <a:chExt cx="1299466" cy="1299466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0857F08-0F25-4377-938C-33652CAAA3A0}"/>
                  </a:ext>
                </a:extLst>
              </p:cNvPr>
              <p:cNvSpPr/>
              <p:nvPr/>
            </p:nvSpPr>
            <p:spPr bwMode="gray">
              <a:xfrm>
                <a:off x="591572" y="1683772"/>
                <a:ext cx="1043420" cy="1043419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Rad 1">
                <a:extLst>
                  <a:ext uri="{FF2B5EF4-FFF2-40B4-BE49-F238E27FC236}">
                    <a16:creationId xmlns:a16="http://schemas.microsoft.com/office/drawing/2014/main" id="{00CD50B4-57A8-4E49-8F9F-DCCC5DD259CE}"/>
                  </a:ext>
                </a:extLst>
              </p:cNvPr>
              <p:cNvSpPr/>
              <p:nvPr/>
            </p:nvSpPr>
            <p:spPr bwMode="gray">
              <a:xfrm>
                <a:off x="463549" y="1555750"/>
                <a:ext cx="1299466" cy="1299466"/>
              </a:xfrm>
              <a:prstGeom prst="donut">
                <a:avLst>
                  <a:gd name="adj" fmla="val 11326"/>
                </a:avLst>
              </a:prstGeom>
              <a:solidFill>
                <a:srgbClr val="FFE60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16E87-3E76-4705-8524-D40B0578DA29}"/>
                </a:ext>
              </a:extLst>
            </p:cNvPr>
            <p:cNvSpPr txBox="1"/>
            <p:nvPr/>
          </p:nvSpPr>
          <p:spPr>
            <a:xfrm>
              <a:off x="994947" y="2391281"/>
              <a:ext cx="7532134" cy="25237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defTabSz="685434">
                <a:buClr>
                  <a:schemeClr val="tx2"/>
                </a:buClr>
              </a:pPr>
              <a:r>
                <a:rPr lang="ru-RU" sz="14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КНН не учитывает таможенные платежи и иные обязательства недропользователей</a:t>
              </a:r>
              <a:endParaRPr lang="en-US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349AD-2525-4CB9-A816-4FCDCC92B706}"/>
              </a:ext>
            </a:extLst>
          </p:cNvPr>
          <p:cNvGrpSpPr/>
          <p:nvPr/>
        </p:nvGrpSpPr>
        <p:grpSpPr>
          <a:xfrm>
            <a:off x="469700" y="1705128"/>
            <a:ext cx="8256711" cy="501340"/>
            <a:chOff x="469700" y="1381055"/>
            <a:chExt cx="8256711" cy="5013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CA2FE6-BBFB-46EF-868E-4284BF556757}"/>
                </a:ext>
              </a:extLst>
            </p:cNvPr>
            <p:cNvSpPr/>
            <p:nvPr/>
          </p:nvSpPr>
          <p:spPr>
            <a:xfrm>
              <a:off x="469700" y="1381055"/>
              <a:ext cx="8241211" cy="36210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63B25A-925A-4E46-B1AC-5B85E63BDE34}"/>
                </a:ext>
              </a:extLst>
            </p:cNvPr>
            <p:cNvSpPr txBox="1"/>
            <p:nvPr/>
          </p:nvSpPr>
          <p:spPr>
            <a:xfrm>
              <a:off x="966965" y="1446891"/>
              <a:ext cx="7759446" cy="43550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ru-RU" sz="14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КНН не позволяет максимизировать налоговые поступления в бюджет</a:t>
              </a:r>
            </a:p>
            <a:p>
              <a:pPr marL="356616" marR="0" lvl="0" indent="-356616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70AE3D-F547-40A0-AA0C-E03F923225ED}"/>
                </a:ext>
              </a:extLst>
            </p:cNvPr>
            <p:cNvGrpSpPr/>
            <p:nvPr/>
          </p:nvGrpSpPr>
          <p:grpSpPr>
            <a:xfrm>
              <a:off x="512780" y="1403313"/>
              <a:ext cx="340470" cy="323969"/>
              <a:chOff x="463549" y="1555750"/>
              <a:chExt cx="1299466" cy="1299466"/>
            </a:xfrm>
          </p:grpSpPr>
          <p:sp>
            <p:nvSpPr>
              <p:cNvPr id="31" name="Ellipse 33">
                <a:extLst>
                  <a:ext uri="{FF2B5EF4-FFF2-40B4-BE49-F238E27FC236}">
                    <a16:creationId xmlns:a16="http://schemas.microsoft.com/office/drawing/2014/main" id="{693914FD-7B7B-4CED-B2F7-0481FDBAAB67}"/>
                  </a:ext>
                </a:extLst>
              </p:cNvPr>
              <p:cNvSpPr/>
              <p:nvPr/>
            </p:nvSpPr>
            <p:spPr bwMode="gray">
              <a:xfrm>
                <a:off x="591572" y="1683772"/>
                <a:ext cx="1043420" cy="1043419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ad 1">
                <a:extLst>
                  <a:ext uri="{FF2B5EF4-FFF2-40B4-BE49-F238E27FC236}">
                    <a16:creationId xmlns:a16="http://schemas.microsoft.com/office/drawing/2014/main" id="{8E368989-A30D-4493-9924-140BF47E704F}"/>
                  </a:ext>
                </a:extLst>
              </p:cNvPr>
              <p:cNvSpPr/>
              <p:nvPr/>
            </p:nvSpPr>
            <p:spPr bwMode="gray">
              <a:xfrm>
                <a:off x="463549" y="1555750"/>
                <a:ext cx="1299466" cy="1299466"/>
              </a:xfrm>
              <a:prstGeom prst="donut">
                <a:avLst>
                  <a:gd name="adj" fmla="val 11326"/>
                </a:avLst>
              </a:prstGeom>
              <a:solidFill>
                <a:srgbClr val="FFE60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9FD75E-B7E9-4256-8156-981BF39F788A}"/>
              </a:ext>
            </a:extLst>
          </p:cNvPr>
          <p:cNvGrpSpPr/>
          <p:nvPr/>
        </p:nvGrpSpPr>
        <p:grpSpPr>
          <a:xfrm>
            <a:off x="461207" y="2799929"/>
            <a:ext cx="8241211" cy="362109"/>
            <a:chOff x="479043" y="3434696"/>
            <a:chExt cx="8241211" cy="36210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B2FD314-A00B-4635-840B-63FEE773ED38}"/>
                </a:ext>
              </a:extLst>
            </p:cNvPr>
            <p:cNvSpPr/>
            <p:nvPr/>
          </p:nvSpPr>
          <p:spPr>
            <a:xfrm>
              <a:off x="479043" y="3434696"/>
              <a:ext cx="8241211" cy="36210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AD4967-BDB3-41D4-BBAE-8AFF7BEADEF5}"/>
                </a:ext>
              </a:extLst>
            </p:cNvPr>
            <p:cNvGrpSpPr/>
            <p:nvPr/>
          </p:nvGrpSpPr>
          <p:grpSpPr>
            <a:xfrm>
              <a:off x="519053" y="3449565"/>
              <a:ext cx="340470" cy="323969"/>
              <a:chOff x="463549" y="1555750"/>
              <a:chExt cx="1299466" cy="1299466"/>
            </a:xfrm>
          </p:grpSpPr>
          <p:sp>
            <p:nvSpPr>
              <p:cNvPr id="39" name="Ellipse 33">
                <a:extLst>
                  <a:ext uri="{FF2B5EF4-FFF2-40B4-BE49-F238E27FC236}">
                    <a16:creationId xmlns:a16="http://schemas.microsoft.com/office/drawing/2014/main" id="{B0BF7668-1C3E-44F7-84B8-3FC7D7C74E39}"/>
                  </a:ext>
                </a:extLst>
              </p:cNvPr>
              <p:cNvSpPr/>
              <p:nvPr/>
            </p:nvSpPr>
            <p:spPr bwMode="gray">
              <a:xfrm>
                <a:off x="591572" y="1683772"/>
                <a:ext cx="1043420" cy="1043419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ad 1">
                <a:extLst>
                  <a:ext uri="{FF2B5EF4-FFF2-40B4-BE49-F238E27FC236}">
                    <a16:creationId xmlns:a16="http://schemas.microsoft.com/office/drawing/2014/main" id="{DFE6A738-FBBF-4CAE-8454-E7059F7A0EE7}"/>
                  </a:ext>
                </a:extLst>
              </p:cNvPr>
              <p:cNvSpPr/>
              <p:nvPr/>
            </p:nvSpPr>
            <p:spPr bwMode="gray">
              <a:xfrm>
                <a:off x="463549" y="1555750"/>
                <a:ext cx="1299466" cy="1299466"/>
              </a:xfrm>
              <a:prstGeom prst="donut">
                <a:avLst>
                  <a:gd name="adj" fmla="val 11326"/>
                </a:avLst>
              </a:prstGeom>
              <a:solidFill>
                <a:srgbClr val="FFE60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655C6A-321A-44F8-806F-416821FF895C}"/>
                </a:ext>
              </a:extLst>
            </p:cNvPr>
            <p:cNvSpPr txBox="1"/>
            <p:nvPr/>
          </p:nvSpPr>
          <p:spPr>
            <a:xfrm>
              <a:off x="976308" y="3526734"/>
              <a:ext cx="7741479" cy="22006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lvl="0" defTabSz="685434">
                <a:lnSpc>
                  <a:spcPct val="85000"/>
                </a:lnSpc>
                <a:spcAft>
                  <a:spcPts val="600"/>
                </a:spcAft>
                <a:buClr>
                  <a:schemeClr val="tx2"/>
                </a:buClr>
                <a:defRPr/>
              </a:pPr>
              <a:r>
                <a:rPr lang="ru-RU" sz="14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КНН не учитывает суммы НДС, накопленного до начала добычи</a:t>
              </a:r>
              <a:endParaRPr lang="en-US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43553-79E6-4DE1-9170-4CBF8C2FCC5A}"/>
              </a:ext>
            </a:extLst>
          </p:cNvPr>
          <p:cNvGrpSpPr/>
          <p:nvPr/>
        </p:nvGrpSpPr>
        <p:grpSpPr>
          <a:xfrm>
            <a:off x="468427" y="3377430"/>
            <a:ext cx="8241211" cy="561255"/>
            <a:chOff x="479043" y="4511778"/>
            <a:chExt cx="8241211" cy="453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378E89-3460-42F1-BD9F-A289506E5FC0}"/>
                </a:ext>
              </a:extLst>
            </p:cNvPr>
            <p:cNvSpPr/>
            <p:nvPr/>
          </p:nvSpPr>
          <p:spPr>
            <a:xfrm>
              <a:off x="479043" y="4511778"/>
              <a:ext cx="8241211" cy="40905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3816140-7B4B-4A6D-86E8-7FEFF131322A}"/>
                </a:ext>
              </a:extLst>
            </p:cNvPr>
            <p:cNvGrpSpPr/>
            <p:nvPr/>
          </p:nvGrpSpPr>
          <p:grpSpPr>
            <a:xfrm>
              <a:off x="519053" y="4526648"/>
              <a:ext cx="340470" cy="275316"/>
              <a:chOff x="463549" y="1555750"/>
              <a:chExt cx="1299466" cy="1104315"/>
            </a:xfrm>
          </p:grpSpPr>
          <p:sp>
            <p:nvSpPr>
              <p:cNvPr id="43" name="Ellipse 33">
                <a:extLst>
                  <a:ext uri="{FF2B5EF4-FFF2-40B4-BE49-F238E27FC236}">
                    <a16:creationId xmlns:a16="http://schemas.microsoft.com/office/drawing/2014/main" id="{36073C69-53E1-44A2-B904-E5F89DF27DAE}"/>
                  </a:ext>
                </a:extLst>
              </p:cNvPr>
              <p:cNvSpPr/>
              <p:nvPr/>
            </p:nvSpPr>
            <p:spPr bwMode="gray">
              <a:xfrm>
                <a:off x="591572" y="1683773"/>
                <a:ext cx="1043420" cy="87281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4" name="Rad 1">
                <a:extLst>
                  <a:ext uri="{FF2B5EF4-FFF2-40B4-BE49-F238E27FC236}">
                    <a16:creationId xmlns:a16="http://schemas.microsoft.com/office/drawing/2014/main" id="{76EFD0F1-32CF-4E81-A003-9799D5B18611}"/>
                  </a:ext>
                </a:extLst>
              </p:cNvPr>
              <p:cNvSpPr/>
              <p:nvPr/>
            </p:nvSpPr>
            <p:spPr bwMode="gray">
              <a:xfrm>
                <a:off x="463549" y="1555750"/>
                <a:ext cx="1299466" cy="1104315"/>
              </a:xfrm>
              <a:prstGeom prst="donut">
                <a:avLst>
                  <a:gd name="adj" fmla="val 11326"/>
                </a:avLst>
              </a:prstGeom>
              <a:solidFill>
                <a:srgbClr val="FFE60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F16B8A-1322-4FA3-97A3-162B092FB0BA}"/>
                </a:ext>
              </a:extLst>
            </p:cNvPr>
            <p:cNvSpPr txBox="1"/>
            <p:nvPr/>
          </p:nvSpPr>
          <p:spPr>
            <a:xfrm>
              <a:off x="976308" y="4562252"/>
              <a:ext cx="7709881" cy="40318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lvl="0" defTabSz="685434">
                <a:lnSpc>
                  <a:spcPct val="85000"/>
                </a:lnSpc>
                <a:spcAft>
                  <a:spcPts val="600"/>
                </a:spcAft>
                <a:buClr>
                  <a:schemeClr val="tx2"/>
                </a:buClr>
                <a:defRPr/>
              </a:pPr>
              <a:r>
                <a:rPr lang="ru-RU" sz="14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КНН не учитывает неравномерность налоговой нагрузки на различных этапах развития проекта</a:t>
              </a:r>
              <a:endParaRPr lang="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42904C-49B9-4C0B-A2FC-2E879424D2B9}"/>
              </a:ext>
            </a:extLst>
          </p:cNvPr>
          <p:cNvGrpSpPr/>
          <p:nvPr/>
        </p:nvGrpSpPr>
        <p:grpSpPr>
          <a:xfrm>
            <a:off x="462153" y="3999648"/>
            <a:ext cx="8241211" cy="481521"/>
            <a:chOff x="468429" y="5486155"/>
            <a:chExt cx="8241211" cy="48152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5904E0-C31E-4657-9C20-5E97AA52712D}"/>
                </a:ext>
              </a:extLst>
            </p:cNvPr>
            <p:cNvSpPr/>
            <p:nvPr/>
          </p:nvSpPr>
          <p:spPr>
            <a:xfrm>
              <a:off x="468429" y="5486155"/>
              <a:ext cx="8241211" cy="48152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C5395AD-32FE-47A3-97A6-F9DFA2A52D72}"/>
                </a:ext>
              </a:extLst>
            </p:cNvPr>
            <p:cNvGrpSpPr/>
            <p:nvPr/>
          </p:nvGrpSpPr>
          <p:grpSpPr>
            <a:xfrm>
              <a:off x="508439" y="5506104"/>
              <a:ext cx="340470" cy="323969"/>
              <a:chOff x="463549" y="1820638"/>
              <a:chExt cx="1299466" cy="1299468"/>
            </a:xfrm>
          </p:grpSpPr>
          <p:sp>
            <p:nvSpPr>
              <p:cNvPr id="49" name="Ellipse 33">
                <a:extLst>
                  <a:ext uri="{FF2B5EF4-FFF2-40B4-BE49-F238E27FC236}">
                    <a16:creationId xmlns:a16="http://schemas.microsoft.com/office/drawing/2014/main" id="{19D19283-CFF4-4225-A942-CC56FD665CA2}"/>
                  </a:ext>
                </a:extLst>
              </p:cNvPr>
              <p:cNvSpPr/>
              <p:nvPr/>
            </p:nvSpPr>
            <p:spPr bwMode="gray">
              <a:xfrm>
                <a:off x="591572" y="1969042"/>
                <a:ext cx="1043420" cy="104342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0" name="Rad 1">
                <a:extLst>
                  <a:ext uri="{FF2B5EF4-FFF2-40B4-BE49-F238E27FC236}">
                    <a16:creationId xmlns:a16="http://schemas.microsoft.com/office/drawing/2014/main" id="{131ABB4D-D1D9-48CB-94A3-636DB83DE355}"/>
                  </a:ext>
                </a:extLst>
              </p:cNvPr>
              <p:cNvSpPr/>
              <p:nvPr/>
            </p:nvSpPr>
            <p:spPr bwMode="gray">
              <a:xfrm>
                <a:off x="463549" y="1820638"/>
                <a:ext cx="1299466" cy="1299468"/>
              </a:xfrm>
              <a:prstGeom prst="donut">
                <a:avLst>
                  <a:gd name="adj" fmla="val 11326"/>
                </a:avLst>
              </a:prstGeom>
              <a:solidFill>
                <a:srgbClr val="FFE600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21AE39A-C91F-4693-8D33-E806F5B3EF8E}"/>
                </a:ext>
              </a:extLst>
            </p:cNvPr>
            <p:cNvSpPr txBox="1"/>
            <p:nvPr/>
          </p:nvSpPr>
          <p:spPr>
            <a:xfrm>
              <a:off x="964748" y="5583176"/>
              <a:ext cx="6937753" cy="22006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lvl="0" defTabSz="685434">
                <a:lnSpc>
                  <a:spcPct val="85000"/>
                </a:lnSpc>
                <a:spcAft>
                  <a:spcPts val="600"/>
                </a:spcAft>
                <a:buClr>
                  <a:schemeClr val="tx2"/>
                </a:buClr>
                <a:defRPr/>
              </a:pPr>
              <a:r>
                <a:rPr lang="ru-RU" sz="14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КНН не учитывает специфики вертикально интегрированных производств</a:t>
              </a:r>
              <a:endParaRPr lang="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55523A-4847-41C7-A194-D6A822432022}"/>
              </a:ext>
            </a:extLst>
          </p:cNvPr>
          <p:cNvSpPr txBox="1"/>
          <p:nvPr/>
        </p:nvSpPr>
        <p:spPr>
          <a:xfrm>
            <a:off x="467011" y="1159627"/>
            <a:ext cx="8199783" cy="42934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ru-RU" sz="1600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Существующая методика расчета КНН</a:t>
            </a:r>
            <a:r>
              <a:rPr lang="en-US" sz="1600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41">
            <a:extLst>
              <a:ext uri="{FF2B5EF4-FFF2-40B4-BE49-F238E27FC236}">
                <a16:creationId xmlns:a16="http://schemas.microsoft.com/office/drawing/2014/main" id="{528EEAE3-A173-4AE5-9E55-5DBAF906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11" y="4759372"/>
            <a:ext cx="8229601" cy="1114972"/>
          </a:xfrm>
          <a:prstGeom prst="roundRect">
            <a:avLst/>
          </a:prstGeom>
          <a:solidFill>
            <a:srgbClr val="FFE800"/>
          </a:solidFill>
          <a:ln w="12700">
            <a:solidFill>
              <a:schemeClr val="bg2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5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оценки эффективности налогообложения лишь через КНН в совокупности с внедрением мер налогового стимулирования могут стать эффективным стимулом для привлечения инвестиций в горнорудный сектор экономики РК. </a:t>
            </a:r>
            <a:endParaRPr lang="ru-RU" sz="15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32BE3C9-8AC1-4B01-A200-19BF78CEF5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886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32BE3C9-8AC1-4B01-A200-19BF78CEF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136" hidden="1">
            <a:extLst>
              <a:ext uri="{FF2B5EF4-FFF2-40B4-BE49-F238E27FC236}">
                <a16:creationId xmlns:a16="http://schemas.microsoft.com/office/drawing/2014/main" id="{91E74F43-FF1E-4F1A-8EA9-1E99E00ECF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7328E-6FB4-4835-94F1-465611B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68"/>
            <a:ext cx="8229600" cy="660651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Для повышения инвестиционной привлекательности отрасли требуется улучшение фискального режима…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11257-3467-4E29-A6F4-BFF8C5A4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/>
              <a:t> </a:t>
            </a:r>
            <a:fld id="{F1BC30E3-FFE5-4B91-AA19-87A149EBB9EE}" type="slidenum">
              <a:rPr smtClean="0"/>
              <a:pPr/>
              <a:t>7</a:t>
            </a:fld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D273A-F853-47A9-AAE0-1E35065948E8}"/>
              </a:ext>
            </a:extLst>
          </p:cNvPr>
          <p:cNvSpPr/>
          <p:nvPr/>
        </p:nvSpPr>
        <p:spPr>
          <a:xfrm>
            <a:off x="389775" y="1160315"/>
            <a:ext cx="8348428" cy="289310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3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Казахстан имеет все предпосылки воспользоваться открывающимися возможностями</a:t>
            </a: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E2E3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935EB-F124-470E-9D44-0BE2F7B12C3D}"/>
              </a:ext>
            </a:extLst>
          </p:cNvPr>
          <p:cNvSpPr/>
          <p:nvPr/>
        </p:nvSpPr>
        <p:spPr>
          <a:xfrm>
            <a:off x="400964" y="1741383"/>
            <a:ext cx="8343900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lang="en-US" sz="1050" dirty="0">
              <a:solidFill>
                <a:srgbClr val="646464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endParaRPr lang="en-US" sz="1400" dirty="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E9272-BBB4-416F-BE0D-7A10C96F87A3}"/>
              </a:ext>
            </a:extLst>
          </p:cNvPr>
          <p:cNvSpPr/>
          <p:nvPr/>
        </p:nvSpPr>
        <p:spPr>
          <a:xfrm>
            <a:off x="356432" y="4579180"/>
            <a:ext cx="8381771" cy="52322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3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 в отрасли есть определенные проблемы, которые не дают в полной мере раскрыть потенциал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0F9F4-3FAC-47F7-9613-FD88CCA6BB62}"/>
              </a:ext>
            </a:extLst>
          </p:cNvPr>
          <p:cNvSpPr/>
          <p:nvPr/>
        </p:nvSpPr>
        <p:spPr>
          <a:xfrm>
            <a:off x="797564" y="1745004"/>
            <a:ext cx="185763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внутреннем рынке Казахстана спрос  на золото не очень велик. </a:t>
            </a: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Казахстан мог бы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всего </a:t>
            </a: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удовлетворять мировой инвестиционный спрос на золото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2FFBE-7EB6-46DD-A182-78C80B64AC0C}"/>
              </a:ext>
            </a:extLst>
          </p:cNvPr>
          <p:cNvSpPr/>
          <p:nvPr/>
        </p:nvSpPr>
        <p:spPr>
          <a:xfrm>
            <a:off x="2919722" y="1745004"/>
            <a:ext cx="180040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удорожание производства золота, сохраняются высокие цена и спрос, </a:t>
            </a: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добыча и переработка золота остаются рентабельными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87301-B403-4882-B45D-BC7EF8B8E8BF}"/>
              </a:ext>
            </a:extLst>
          </p:cNvPr>
          <p:cNvSpPr/>
          <p:nvPr/>
        </p:nvSpPr>
        <p:spPr>
          <a:xfrm>
            <a:off x="4954464" y="1780118"/>
            <a:ext cx="171544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Золото может стать серьезным каналом поступления иностранной валюты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экономику страны, если либерализовать его экспорт.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E87904-95A9-474F-AF4F-5C90E45CB01A}"/>
              </a:ext>
            </a:extLst>
          </p:cNvPr>
          <p:cNvSpPr/>
          <p:nvPr/>
        </p:nvSpPr>
        <p:spPr>
          <a:xfrm>
            <a:off x="6809619" y="1745004"/>
            <a:ext cx="191423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успеть использовать момент, </a:t>
            </a: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сейчас </a:t>
            </a:r>
            <a:r>
              <a:rPr lang="ru-RU" sz="1400" dirty="0">
                <a:solidFill>
                  <a:schemeClr val="bg1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готовить новые проекты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мире с этим эффективнее всех справляются юниорские компании.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02D3DA-E219-4F9F-A716-904BC1650471}"/>
              </a:ext>
            </a:extLst>
          </p:cNvPr>
          <p:cNvGrpSpPr/>
          <p:nvPr/>
        </p:nvGrpSpPr>
        <p:grpSpPr>
          <a:xfrm>
            <a:off x="400964" y="1780118"/>
            <a:ext cx="415499" cy="302683"/>
            <a:chOff x="5035550" y="3189288"/>
            <a:chExt cx="1181100" cy="793750"/>
          </a:xfrm>
          <a:solidFill>
            <a:schemeClr val="bg1"/>
          </a:solidFill>
        </p:grpSpPr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F12998D0-6393-455F-92D1-5F735C9A5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550" y="3773488"/>
              <a:ext cx="425450" cy="209550"/>
            </a:xfrm>
            <a:custGeom>
              <a:avLst/>
              <a:gdLst>
                <a:gd name="T0" fmla="*/ 268 w 268"/>
                <a:gd name="T1" fmla="*/ 132 h 132"/>
                <a:gd name="T2" fmla="*/ 0 w 268"/>
                <a:gd name="T3" fmla="*/ 132 h 132"/>
                <a:gd name="T4" fmla="*/ 64 w 268"/>
                <a:gd name="T5" fmla="*/ 0 h 132"/>
                <a:gd name="T6" fmla="*/ 206 w 268"/>
                <a:gd name="T7" fmla="*/ 0 h 132"/>
                <a:gd name="T8" fmla="*/ 268 w 268"/>
                <a:gd name="T9" fmla="*/ 132 h 132"/>
                <a:gd name="T10" fmla="*/ 30 w 268"/>
                <a:gd name="T11" fmla="*/ 114 h 132"/>
                <a:gd name="T12" fmla="*/ 240 w 268"/>
                <a:gd name="T13" fmla="*/ 114 h 132"/>
                <a:gd name="T14" fmla="*/ 194 w 268"/>
                <a:gd name="T15" fmla="*/ 18 h 132"/>
                <a:gd name="T16" fmla="*/ 74 w 268"/>
                <a:gd name="T17" fmla="*/ 18 h 132"/>
                <a:gd name="T18" fmla="*/ 30 w 268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32">
                  <a:moveTo>
                    <a:pt x="268" y="132"/>
                  </a:moveTo>
                  <a:lnTo>
                    <a:pt x="0" y="132"/>
                  </a:lnTo>
                  <a:lnTo>
                    <a:pt x="64" y="0"/>
                  </a:lnTo>
                  <a:lnTo>
                    <a:pt x="206" y="0"/>
                  </a:lnTo>
                  <a:lnTo>
                    <a:pt x="268" y="132"/>
                  </a:lnTo>
                  <a:close/>
                  <a:moveTo>
                    <a:pt x="30" y="114"/>
                  </a:moveTo>
                  <a:lnTo>
                    <a:pt x="240" y="114"/>
                  </a:lnTo>
                  <a:lnTo>
                    <a:pt x="194" y="18"/>
                  </a:lnTo>
                  <a:lnTo>
                    <a:pt x="74" y="18"/>
                  </a:lnTo>
                  <a:lnTo>
                    <a:pt x="3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5EC3A6D4-D3BE-4D9D-A0D8-759842A50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3773488"/>
              <a:ext cx="422275" cy="209550"/>
            </a:xfrm>
            <a:custGeom>
              <a:avLst/>
              <a:gdLst>
                <a:gd name="T0" fmla="*/ 266 w 266"/>
                <a:gd name="T1" fmla="*/ 132 h 132"/>
                <a:gd name="T2" fmla="*/ 0 w 266"/>
                <a:gd name="T3" fmla="*/ 132 h 132"/>
                <a:gd name="T4" fmla="*/ 62 w 266"/>
                <a:gd name="T5" fmla="*/ 0 h 132"/>
                <a:gd name="T6" fmla="*/ 204 w 266"/>
                <a:gd name="T7" fmla="*/ 0 h 132"/>
                <a:gd name="T8" fmla="*/ 266 w 266"/>
                <a:gd name="T9" fmla="*/ 132 h 132"/>
                <a:gd name="T10" fmla="*/ 28 w 266"/>
                <a:gd name="T11" fmla="*/ 114 h 132"/>
                <a:gd name="T12" fmla="*/ 238 w 266"/>
                <a:gd name="T13" fmla="*/ 114 h 132"/>
                <a:gd name="T14" fmla="*/ 192 w 266"/>
                <a:gd name="T15" fmla="*/ 18 h 132"/>
                <a:gd name="T16" fmla="*/ 74 w 266"/>
                <a:gd name="T17" fmla="*/ 18 h 132"/>
                <a:gd name="T18" fmla="*/ 28 w 266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2">
                  <a:moveTo>
                    <a:pt x="266" y="132"/>
                  </a:moveTo>
                  <a:lnTo>
                    <a:pt x="0" y="132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2"/>
                  </a:lnTo>
                  <a:close/>
                  <a:moveTo>
                    <a:pt x="28" y="114"/>
                  </a:moveTo>
                  <a:lnTo>
                    <a:pt x="238" y="114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90BB98AE-EFA8-4BF8-83BB-47BD2991D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73488"/>
              <a:ext cx="422275" cy="209550"/>
            </a:xfrm>
            <a:custGeom>
              <a:avLst/>
              <a:gdLst>
                <a:gd name="T0" fmla="*/ 266 w 266"/>
                <a:gd name="T1" fmla="*/ 132 h 132"/>
                <a:gd name="T2" fmla="*/ 0 w 266"/>
                <a:gd name="T3" fmla="*/ 132 h 132"/>
                <a:gd name="T4" fmla="*/ 62 w 266"/>
                <a:gd name="T5" fmla="*/ 0 h 132"/>
                <a:gd name="T6" fmla="*/ 204 w 266"/>
                <a:gd name="T7" fmla="*/ 0 h 132"/>
                <a:gd name="T8" fmla="*/ 266 w 266"/>
                <a:gd name="T9" fmla="*/ 132 h 132"/>
                <a:gd name="T10" fmla="*/ 28 w 266"/>
                <a:gd name="T11" fmla="*/ 114 h 132"/>
                <a:gd name="T12" fmla="*/ 238 w 266"/>
                <a:gd name="T13" fmla="*/ 114 h 132"/>
                <a:gd name="T14" fmla="*/ 192 w 266"/>
                <a:gd name="T15" fmla="*/ 18 h 132"/>
                <a:gd name="T16" fmla="*/ 74 w 266"/>
                <a:gd name="T17" fmla="*/ 18 h 132"/>
                <a:gd name="T18" fmla="*/ 28 w 266"/>
                <a:gd name="T1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2">
                  <a:moveTo>
                    <a:pt x="266" y="132"/>
                  </a:moveTo>
                  <a:lnTo>
                    <a:pt x="0" y="132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2"/>
                  </a:lnTo>
                  <a:close/>
                  <a:moveTo>
                    <a:pt x="28" y="114"/>
                  </a:moveTo>
                  <a:lnTo>
                    <a:pt x="238" y="114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706C6B46-2C3D-4744-AB7C-141867325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050" y="35956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C46AC2EC-194D-43CB-92D2-5D7490B10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3875" y="35956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B360A2FF-7A99-4BF7-9718-2C87E22D6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3417888"/>
              <a:ext cx="422275" cy="206375"/>
            </a:xfrm>
            <a:custGeom>
              <a:avLst/>
              <a:gdLst>
                <a:gd name="T0" fmla="*/ 266 w 266"/>
                <a:gd name="T1" fmla="*/ 130 h 130"/>
                <a:gd name="T2" fmla="*/ 0 w 266"/>
                <a:gd name="T3" fmla="*/ 130 h 130"/>
                <a:gd name="T4" fmla="*/ 62 w 266"/>
                <a:gd name="T5" fmla="*/ 0 h 130"/>
                <a:gd name="T6" fmla="*/ 204 w 266"/>
                <a:gd name="T7" fmla="*/ 0 h 130"/>
                <a:gd name="T8" fmla="*/ 266 w 266"/>
                <a:gd name="T9" fmla="*/ 130 h 130"/>
                <a:gd name="T10" fmla="*/ 28 w 266"/>
                <a:gd name="T11" fmla="*/ 112 h 130"/>
                <a:gd name="T12" fmla="*/ 238 w 266"/>
                <a:gd name="T13" fmla="*/ 112 h 130"/>
                <a:gd name="T14" fmla="*/ 192 w 266"/>
                <a:gd name="T15" fmla="*/ 18 h 130"/>
                <a:gd name="T16" fmla="*/ 74 w 266"/>
                <a:gd name="T17" fmla="*/ 18 h 130"/>
                <a:gd name="T18" fmla="*/ 28 w 266"/>
                <a:gd name="T19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0">
                  <a:moveTo>
                    <a:pt x="266" y="130"/>
                  </a:moveTo>
                  <a:lnTo>
                    <a:pt x="0" y="130"/>
                  </a:lnTo>
                  <a:lnTo>
                    <a:pt x="62" y="0"/>
                  </a:lnTo>
                  <a:lnTo>
                    <a:pt x="204" y="0"/>
                  </a:lnTo>
                  <a:lnTo>
                    <a:pt x="266" y="130"/>
                  </a:lnTo>
                  <a:close/>
                  <a:moveTo>
                    <a:pt x="28" y="112"/>
                  </a:moveTo>
                  <a:lnTo>
                    <a:pt x="238" y="112"/>
                  </a:lnTo>
                  <a:lnTo>
                    <a:pt x="192" y="18"/>
                  </a:lnTo>
                  <a:lnTo>
                    <a:pt x="74" y="18"/>
                  </a:lnTo>
                  <a:lnTo>
                    <a:pt x="2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Rectangle 43">
              <a:extLst>
                <a:ext uri="{FF2B5EF4-FFF2-40B4-BE49-F238E27FC236}">
                  <a16:creationId xmlns:a16="http://schemas.microsoft.com/office/drawing/2014/main" id="{B0CEB320-2B33-41D2-AD07-5535D763D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225" y="3189288"/>
              <a:ext cx="28575" cy="920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5FA5F35-E358-4341-A25C-03669892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3481388"/>
              <a:ext cx="95250" cy="60325"/>
            </a:xfrm>
            <a:custGeom>
              <a:avLst/>
              <a:gdLst>
                <a:gd name="T0" fmla="*/ 8 w 60"/>
                <a:gd name="T1" fmla="*/ 38 h 38"/>
                <a:gd name="T2" fmla="*/ 0 w 60"/>
                <a:gd name="T3" fmla="*/ 22 h 38"/>
                <a:gd name="T4" fmla="*/ 54 w 60"/>
                <a:gd name="T5" fmla="*/ 0 h 38"/>
                <a:gd name="T6" fmla="*/ 60 w 60"/>
                <a:gd name="T7" fmla="*/ 16 h 38"/>
                <a:gd name="T8" fmla="*/ 8 w 6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8">
                  <a:moveTo>
                    <a:pt x="8" y="38"/>
                  </a:moveTo>
                  <a:lnTo>
                    <a:pt x="0" y="22"/>
                  </a:lnTo>
                  <a:lnTo>
                    <a:pt x="54" y="0"/>
                  </a:lnTo>
                  <a:lnTo>
                    <a:pt x="60" y="16"/>
                  </a:ln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BBED995C-CA14-489E-B0C6-F9B7E7988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3268663"/>
              <a:ext cx="79375" cy="88900"/>
            </a:xfrm>
            <a:custGeom>
              <a:avLst/>
              <a:gdLst>
                <a:gd name="T0" fmla="*/ 14 w 50"/>
                <a:gd name="T1" fmla="*/ 56 h 56"/>
                <a:gd name="T2" fmla="*/ 0 w 50"/>
                <a:gd name="T3" fmla="*/ 44 h 56"/>
                <a:gd name="T4" fmla="*/ 36 w 50"/>
                <a:gd name="T5" fmla="*/ 0 h 56"/>
                <a:gd name="T6" fmla="*/ 50 w 50"/>
                <a:gd name="T7" fmla="*/ 12 h 56"/>
                <a:gd name="T8" fmla="*/ 14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14" y="56"/>
                  </a:moveTo>
                  <a:lnTo>
                    <a:pt x="0" y="44"/>
                  </a:lnTo>
                  <a:lnTo>
                    <a:pt x="36" y="0"/>
                  </a:lnTo>
                  <a:lnTo>
                    <a:pt x="50" y="12"/>
                  </a:lnTo>
                  <a:lnTo>
                    <a:pt x="14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F0056E2-9D6C-403F-BADF-F244611D5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481388"/>
              <a:ext cx="95250" cy="60325"/>
            </a:xfrm>
            <a:custGeom>
              <a:avLst/>
              <a:gdLst>
                <a:gd name="T0" fmla="*/ 54 w 60"/>
                <a:gd name="T1" fmla="*/ 38 h 38"/>
                <a:gd name="T2" fmla="*/ 0 w 60"/>
                <a:gd name="T3" fmla="*/ 16 h 38"/>
                <a:gd name="T4" fmla="*/ 8 w 60"/>
                <a:gd name="T5" fmla="*/ 0 h 38"/>
                <a:gd name="T6" fmla="*/ 60 w 60"/>
                <a:gd name="T7" fmla="*/ 22 h 38"/>
                <a:gd name="T8" fmla="*/ 54 w 6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8">
                  <a:moveTo>
                    <a:pt x="54" y="38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60" y="22"/>
                  </a:lnTo>
                  <a:lnTo>
                    <a:pt x="54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E37AAEF6-3DC6-4403-A22A-19BD4CA4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3268663"/>
              <a:ext cx="79375" cy="88900"/>
            </a:xfrm>
            <a:custGeom>
              <a:avLst/>
              <a:gdLst>
                <a:gd name="T0" fmla="*/ 36 w 50"/>
                <a:gd name="T1" fmla="*/ 56 h 56"/>
                <a:gd name="T2" fmla="*/ 0 w 50"/>
                <a:gd name="T3" fmla="*/ 12 h 56"/>
                <a:gd name="T4" fmla="*/ 12 w 50"/>
                <a:gd name="T5" fmla="*/ 0 h 56"/>
                <a:gd name="T6" fmla="*/ 50 w 50"/>
                <a:gd name="T7" fmla="*/ 44 h 56"/>
                <a:gd name="T8" fmla="*/ 36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36" y="56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50" y="44"/>
                  </a:ln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8174CC-871C-4864-B200-6F0AA15F1B39}"/>
              </a:ext>
            </a:extLst>
          </p:cNvPr>
          <p:cNvGrpSpPr/>
          <p:nvPr/>
        </p:nvGrpSpPr>
        <p:grpSpPr>
          <a:xfrm>
            <a:off x="2618928" y="1812755"/>
            <a:ext cx="327287" cy="291712"/>
            <a:chOff x="7031038" y="2970213"/>
            <a:chExt cx="1228725" cy="121602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397586F-97C1-4160-B914-DBA61581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3081338"/>
              <a:ext cx="930275" cy="600075"/>
            </a:xfrm>
            <a:custGeom>
              <a:avLst/>
              <a:gdLst>
                <a:gd name="T0" fmla="*/ 12 w 586"/>
                <a:gd name="T1" fmla="*/ 378 h 378"/>
                <a:gd name="T2" fmla="*/ 0 w 586"/>
                <a:gd name="T3" fmla="*/ 364 h 378"/>
                <a:gd name="T4" fmla="*/ 136 w 586"/>
                <a:gd name="T5" fmla="*/ 228 h 378"/>
                <a:gd name="T6" fmla="*/ 256 w 586"/>
                <a:gd name="T7" fmla="*/ 228 h 378"/>
                <a:gd name="T8" fmla="*/ 372 w 586"/>
                <a:gd name="T9" fmla="*/ 112 h 378"/>
                <a:gd name="T10" fmla="*/ 462 w 586"/>
                <a:gd name="T11" fmla="*/ 112 h 378"/>
                <a:gd name="T12" fmla="*/ 574 w 586"/>
                <a:gd name="T13" fmla="*/ 0 h 378"/>
                <a:gd name="T14" fmla="*/ 586 w 586"/>
                <a:gd name="T15" fmla="*/ 14 h 378"/>
                <a:gd name="T16" fmla="*/ 470 w 586"/>
                <a:gd name="T17" fmla="*/ 130 h 378"/>
                <a:gd name="T18" fmla="*/ 380 w 586"/>
                <a:gd name="T19" fmla="*/ 130 h 378"/>
                <a:gd name="T20" fmla="*/ 264 w 586"/>
                <a:gd name="T21" fmla="*/ 246 h 378"/>
                <a:gd name="T22" fmla="*/ 144 w 586"/>
                <a:gd name="T23" fmla="*/ 246 h 378"/>
                <a:gd name="T24" fmla="*/ 12 w 586"/>
                <a:gd name="T2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378">
                  <a:moveTo>
                    <a:pt x="12" y="378"/>
                  </a:moveTo>
                  <a:lnTo>
                    <a:pt x="0" y="364"/>
                  </a:lnTo>
                  <a:lnTo>
                    <a:pt x="136" y="228"/>
                  </a:lnTo>
                  <a:lnTo>
                    <a:pt x="256" y="228"/>
                  </a:lnTo>
                  <a:lnTo>
                    <a:pt x="372" y="112"/>
                  </a:lnTo>
                  <a:lnTo>
                    <a:pt x="462" y="112"/>
                  </a:lnTo>
                  <a:lnTo>
                    <a:pt x="574" y="0"/>
                  </a:lnTo>
                  <a:lnTo>
                    <a:pt x="586" y="14"/>
                  </a:lnTo>
                  <a:lnTo>
                    <a:pt x="470" y="130"/>
                  </a:lnTo>
                  <a:lnTo>
                    <a:pt x="380" y="130"/>
                  </a:lnTo>
                  <a:lnTo>
                    <a:pt x="264" y="246"/>
                  </a:lnTo>
                  <a:lnTo>
                    <a:pt x="144" y="246"/>
                  </a:lnTo>
                  <a:lnTo>
                    <a:pt x="12" y="3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973A0E1F-4611-4E09-AC67-DC729243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763" y="2970213"/>
              <a:ext cx="28575" cy="12160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42FB47FE-4C76-44AA-8972-1FCBA6AB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038" y="4071938"/>
              <a:ext cx="12287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58D4A5D8-3BAF-45F1-995B-8AA22CBF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3881438"/>
              <a:ext cx="28575" cy="155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B4B542F-BB2B-4766-B0E3-B66A4F6E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C90443DE-3511-4DAD-BEC1-07BF182F1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03210DF1-2464-4E23-9F2F-DF1F5D48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B7937032-8AF6-4847-9ED6-87180553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71AB901C-93BF-4BC6-9E77-C6C4A22F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44382F4F-2B19-4528-B2EE-B4DA126D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D7188E06-1D71-4892-AF2D-30B0BD3D6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0C068C47-FECE-4EB3-8AF7-37AFDD059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450D2848-20C1-47C5-8321-DA62836F7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15E518D0-4983-45C8-9D4E-07FA2BFF3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57D9AC19-AFEB-49E7-BAD0-72510A7B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8E9C20E5-15C1-4564-A7A2-7BDF2D7D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3E5976E4-BD92-4FE4-BB72-2BEEFDC0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3757613"/>
              <a:ext cx="28575" cy="279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045E4017-C285-4DD0-80CB-2B9923915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3557588"/>
              <a:ext cx="28575" cy="479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6AC90011-70D4-44A8-9F3C-9B055366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3665538"/>
              <a:ext cx="28575" cy="371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699399E1-FE31-4466-A879-1B4E7CFC8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3687763"/>
              <a:ext cx="28575" cy="3492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659E5E44-0D7C-453C-948B-4F07D4795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3592513"/>
              <a:ext cx="28575" cy="444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Rectangle 26">
              <a:extLst>
                <a:ext uri="{FF2B5EF4-FFF2-40B4-BE49-F238E27FC236}">
                  <a16:creationId xmlns:a16="http://schemas.microsoft.com/office/drawing/2014/main" id="{D210D905-E4E9-4C42-B6F3-163BFEBE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3494088"/>
              <a:ext cx="28575" cy="542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38116806-01CA-454E-BEC7-A344F8D8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3697288"/>
              <a:ext cx="28575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B7C84236-7941-4DBD-8353-93CCFE4BB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3646488"/>
              <a:ext cx="28575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6B1905D-ECB9-42AC-A6F9-AEE9C250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3" y="3548063"/>
              <a:ext cx="28575" cy="488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B4756D46-6044-43F2-9C91-0C83F7C14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3471863"/>
              <a:ext cx="28575" cy="565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F27C53ED-DDE3-4828-873A-00BDEA87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3376613"/>
              <a:ext cx="28575" cy="660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E4590DB5-52F5-4550-945B-F7CB56F11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3065463"/>
              <a:ext cx="104775" cy="104775"/>
            </a:xfrm>
            <a:custGeom>
              <a:avLst/>
              <a:gdLst>
                <a:gd name="T0" fmla="*/ 66 w 66"/>
                <a:gd name="T1" fmla="*/ 66 h 66"/>
                <a:gd name="T2" fmla="*/ 48 w 66"/>
                <a:gd name="T3" fmla="*/ 66 h 66"/>
                <a:gd name="T4" fmla="*/ 48 w 66"/>
                <a:gd name="T5" fmla="*/ 18 h 66"/>
                <a:gd name="T6" fmla="*/ 0 w 66"/>
                <a:gd name="T7" fmla="*/ 18 h 66"/>
                <a:gd name="T8" fmla="*/ 0 w 66"/>
                <a:gd name="T9" fmla="*/ 0 h 66"/>
                <a:gd name="T10" fmla="*/ 66 w 66"/>
                <a:gd name="T11" fmla="*/ 0 h 66"/>
                <a:gd name="T12" fmla="*/ 66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66" y="66"/>
                  </a:moveTo>
                  <a:lnTo>
                    <a:pt x="48" y="66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276A0BDB-BFB8-415B-84DB-A4737347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3081338"/>
              <a:ext cx="930275" cy="600075"/>
            </a:xfrm>
            <a:custGeom>
              <a:avLst/>
              <a:gdLst>
                <a:gd name="T0" fmla="*/ 12 w 586"/>
                <a:gd name="T1" fmla="*/ 378 h 378"/>
                <a:gd name="T2" fmla="*/ 0 w 586"/>
                <a:gd name="T3" fmla="*/ 364 h 378"/>
                <a:gd name="T4" fmla="*/ 136 w 586"/>
                <a:gd name="T5" fmla="*/ 228 h 378"/>
                <a:gd name="T6" fmla="*/ 256 w 586"/>
                <a:gd name="T7" fmla="*/ 228 h 378"/>
                <a:gd name="T8" fmla="*/ 372 w 586"/>
                <a:gd name="T9" fmla="*/ 112 h 378"/>
                <a:gd name="T10" fmla="*/ 462 w 586"/>
                <a:gd name="T11" fmla="*/ 112 h 378"/>
                <a:gd name="T12" fmla="*/ 574 w 586"/>
                <a:gd name="T13" fmla="*/ 0 h 378"/>
                <a:gd name="T14" fmla="*/ 586 w 586"/>
                <a:gd name="T15" fmla="*/ 14 h 378"/>
                <a:gd name="T16" fmla="*/ 470 w 586"/>
                <a:gd name="T17" fmla="*/ 130 h 378"/>
                <a:gd name="T18" fmla="*/ 380 w 586"/>
                <a:gd name="T19" fmla="*/ 130 h 378"/>
                <a:gd name="T20" fmla="*/ 264 w 586"/>
                <a:gd name="T21" fmla="*/ 246 h 378"/>
                <a:gd name="T22" fmla="*/ 144 w 586"/>
                <a:gd name="T23" fmla="*/ 246 h 378"/>
                <a:gd name="T24" fmla="*/ 12 w 586"/>
                <a:gd name="T2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378">
                  <a:moveTo>
                    <a:pt x="12" y="378"/>
                  </a:moveTo>
                  <a:lnTo>
                    <a:pt x="0" y="364"/>
                  </a:lnTo>
                  <a:lnTo>
                    <a:pt x="136" y="228"/>
                  </a:lnTo>
                  <a:lnTo>
                    <a:pt x="256" y="228"/>
                  </a:lnTo>
                  <a:lnTo>
                    <a:pt x="372" y="112"/>
                  </a:lnTo>
                  <a:lnTo>
                    <a:pt x="462" y="112"/>
                  </a:lnTo>
                  <a:lnTo>
                    <a:pt x="574" y="0"/>
                  </a:lnTo>
                  <a:lnTo>
                    <a:pt x="586" y="14"/>
                  </a:lnTo>
                  <a:lnTo>
                    <a:pt x="470" y="130"/>
                  </a:lnTo>
                  <a:lnTo>
                    <a:pt x="380" y="130"/>
                  </a:lnTo>
                  <a:lnTo>
                    <a:pt x="264" y="246"/>
                  </a:lnTo>
                  <a:lnTo>
                    <a:pt x="144" y="246"/>
                  </a:lnTo>
                  <a:lnTo>
                    <a:pt x="12" y="3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2BE5AD78-0055-46E5-8634-3AB65E4F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763" y="2970213"/>
              <a:ext cx="28575" cy="12160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Rectangle 35">
              <a:extLst>
                <a:ext uri="{FF2B5EF4-FFF2-40B4-BE49-F238E27FC236}">
                  <a16:creationId xmlns:a16="http://schemas.microsoft.com/office/drawing/2014/main" id="{DBE92BDF-F25F-491E-9085-9FEB7D092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038" y="4071938"/>
              <a:ext cx="12287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775A8028-C8DE-4BD7-9562-6F50B4C94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3881438"/>
              <a:ext cx="28575" cy="155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35DB0A6E-3818-4FB9-8534-E0959771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3C5EDA6F-3C00-404C-8A8F-5088CBA8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895F3E88-5339-437E-8BA9-EA7713BE8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60AA80B7-BFD1-44BF-BEDF-7EDB013E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C96AA7CA-6116-4627-82ED-0EBD39F15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74F3C2C2-DC99-4B35-B9C2-531F8CFC0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4CDB8160-FDAD-4EEA-9B35-722B60F5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1F09FE49-D39D-4300-8417-CD77CAC5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FEF8243D-D04D-4DEB-9F16-4C98B280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A707B36E-5728-4210-848E-55E785902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47">
              <a:extLst>
                <a:ext uri="{FF2B5EF4-FFF2-40B4-BE49-F238E27FC236}">
                  <a16:creationId xmlns:a16="http://schemas.microsoft.com/office/drawing/2014/main" id="{E1E4B8F2-D263-437A-B172-4FACDED9C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05F253D9-23A7-4A93-869D-BEE415E73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4129088"/>
              <a:ext cx="285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EC1878B1-7090-48E9-B8D0-04FDA7E4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3757613"/>
              <a:ext cx="28575" cy="279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04E4DE58-D7D5-428A-8CA3-33AD306F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3557588"/>
              <a:ext cx="28575" cy="479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Rectangle 51">
              <a:extLst>
                <a:ext uri="{FF2B5EF4-FFF2-40B4-BE49-F238E27FC236}">
                  <a16:creationId xmlns:a16="http://schemas.microsoft.com/office/drawing/2014/main" id="{DD605A96-60AA-47AE-90B2-6E995639C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3665538"/>
              <a:ext cx="28575" cy="371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Rectangle 52">
              <a:extLst>
                <a:ext uri="{FF2B5EF4-FFF2-40B4-BE49-F238E27FC236}">
                  <a16:creationId xmlns:a16="http://schemas.microsoft.com/office/drawing/2014/main" id="{64637EED-4996-434C-8442-4A5E0CD25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3687763"/>
              <a:ext cx="28575" cy="3492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Rectangle 53">
              <a:extLst>
                <a:ext uri="{FF2B5EF4-FFF2-40B4-BE49-F238E27FC236}">
                  <a16:creationId xmlns:a16="http://schemas.microsoft.com/office/drawing/2014/main" id="{469F69D9-AAEB-453F-A269-2BFB7B61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3592513"/>
              <a:ext cx="28575" cy="444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Rectangle 54">
              <a:extLst>
                <a:ext uri="{FF2B5EF4-FFF2-40B4-BE49-F238E27FC236}">
                  <a16:creationId xmlns:a16="http://schemas.microsoft.com/office/drawing/2014/main" id="{EB436606-821E-4798-AFE4-5DAAE6EEF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3494088"/>
              <a:ext cx="28575" cy="542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Rectangle 55">
              <a:extLst>
                <a:ext uri="{FF2B5EF4-FFF2-40B4-BE49-F238E27FC236}">
                  <a16:creationId xmlns:a16="http://schemas.microsoft.com/office/drawing/2014/main" id="{EE58F0BE-757F-4DCF-9C19-295B4BECF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3697288"/>
              <a:ext cx="28575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67292F4C-19FC-4725-8803-1B6016D42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3646488"/>
              <a:ext cx="28575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Rectangle 57">
              <a:extLst>
                <a:ext uri="{FF2B5EF4-FFF2-40B4-BE49-F238E27FC236}">
                  <a16:creationId xmlns:a16="http://schemas.microsoft.com/office/drawing/2014/main" id="{0680EF64-BA37-4C7B-8A8A-7900760A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3" y="3548063"/>
              <a:ext cx="28575" cy="488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Rectangle 58">
              <a:extLst>
                <a:ext uri="{FF2B5EF4-FFF2-40B4-BE49-F238E27FC236}">
                  <a16:creationId xmlns:a16="http://schemas.microsoft.com/office/drawing/2014/main" id="{64E05260-EEEE-4619-914D-B63D5FE8C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3471863"/>
              <a:ext cx="28575" cy="565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D17DDA5A-7FD4-4379-A69A-4BE79023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3376613"/>
              <a:ext cx="28575" cy="660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4A350B7-C086-4D2B-9968-15206A9F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3065463"/>
              <a:ext cx="104775" cy="104775"/>
            </a:xfrm>
            <a:custGeom>
              <a:avLst/>
              <a:gdLst>
                <a:gd name="T0" fmla="*/ 66 w 66"/>
                <a:gd name="T1" fmla="*/ 66 h 66"/>
                <a:gd name="T2" fmla="*/ 48 w 66"/>
                <a:gd name="T3" fmla="*/ 66 h 66"/>
                <a:gd name="T4" fmla="*/ 48 w 66"/>
                <a:gd name="T5" fmla="*/ 18 h 66"/>
                <a:gd name="T6" fmla="*/ 0 w 66"/>
                <a:gd name="T7" fmla="*/ 18 h 66"/>
                <a:gd name="T8" fmla="*/ 0 w 66"/>
                <a:gd name="T9" fmla="*/ 0 h 66"/>
                <a:gd name="T10" fmla="*/ 66 w 66"/>
                <a:gd name="T11" fmla="*/ 0 h 66"/>
                <a:gd name="T12" fmla="*/ 66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66" y="66"/>
                  </a:moveTo>
                  <a:lnTo>
                    <a:pt x="48" y="66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42">
            <a:extLst>
              <a:ext uri="{FF2B5EF4-FFF2-40B4-BE49-F238E27FC236}">
                <a16:creationId xmlns:a16="http://schemas.microsoft.com/office/drawing/2014/main" id="{A5F9EB22-0394-47A2-9770-66C6D8E8F7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3450" y="1819820"/>
            <a:ext cx="447425" cy="288541"/>
            <a:chOff x="3049" y="909"/>
            <a:chExt cx="980" cy="632"/>
          </a:xfrm>
          <a:solidFill>
            <a:schemeClr val="bg1"/>
          </a:solidFill>
        </p:grpSpPr>
        <p:sp>
          <p:nvSpPr>
            <p:cNvPr id="84" name="Rectangle 43">
              <a:extLst>
                <a:ext uri="{FF2B5EF4-FFF2-40B4-BE49-F238E27FC236}">
                  <a16:creationId xmlns:a16="http://schemas.microsoft.com/office/drawing/2014/main" id="{ECA7319B-C285-4F49-BA0B-47080294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957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4">
              <a:extLst>
                <a:ext uri="{FF2B5EF4-FFF2-40B4-BE49-F238E27FC236}">
                  <a16:creationId xmlns:a16="http://schemas.microsoft.com/office/drawing/2014/main" id="{9FAB8A0E-B93C-41F2-BFB5-C5A3B6EC6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1031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5">
              <a:extLst>
                <a:ext uri="{FF2B5EF4-FFF2-40B4-BE49-F238E27FC236}">
                  <a16:creationId xmlns:a16="http://schemas.microsoft.com/office/drawing/2014/main" id="{64DDF968-44AE-4AFE-9F8A-0EC3D492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909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6">
              <a:extLst>
                <a:ext uri="{FF2B5EF4-FFF2-40B4-BE49-F238E27FC236}">
                  <a16:creationId xmlns:a16="http://schemas.microsoft.com/office/drawing/2014/main" id="{3CFA6CD5-4935-4E19-BEC5-390BEE662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983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7">
              <a:extLst>
                <a:ext uri="{FF2B5EF4-FFF2-40B4-BE49-F238E27FC236}">
                  <a16:creationId xmlns:a16="http://schemas.microsoft.com/office/drawing/2014/main" id="{6ACF9B8F-944A-4B0A-9F4A-AE377B8F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969"/>
              <a:ext cx="18" cy="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8">
              <a:extLst>
                <a:ext uri="{FF2B5EF4-FFF2-40B4-BE49-F238E27FC236}">
                  <a16:creationId xmlns:a16="http://schemas.microsoft.com/office/drawing/2014/main" id="{EBFA2153-CCFA-4500-99EC-C08B28524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043"/>
              <a:ext cx="18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CE2E5964-A10E-4C29-A05F-BBD3EDE43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229"/>
              <a:ext cx="88" cy="154"/>
            </a:xfrm>
            <a:custGeom>
              <a:avLst/>
              <a:gdLst>
                <a:gd name="T0" fmla="*/ 26 w 88"/>
                <a:gd name="T1" fmla="*/ 154 h 154"/>
                <a:gd name="T2" fmla="*/ 16 w 88"/>
                <a:gd name="T3" fmla="*/ 152 h 154"/>
                <a:gd name="T4" fmla="*/ 2 w 88"/>
                <a:gd name="T5" fmla="*/ 138 h 154"/>
                <a:gd name="T6" fmla="*/ 0 w 88"/>
                <a:gd name="T7" fmla="*/ 110 h 154"/>
                <a:gd name="T8" fmla="*/ 18 w 88"/>
                <a:gd name="T9" fmla="*/ 128 h 154"/>
                <a:gd name="T10" fmla="*/ 20 w 88"/>
                <a:gd name="T11" fmla="*/ 132 h 154"/>
                <a:gd name="T12" fmla="*/ 24 w 88"/>
                <a:gd name="T13" fmla="*/ 136 h 154"/>
                <a:gd name="T14" fmla="*/ 62 w 88"/>
                <a:gd name="T15" fmla="*/ 136 h 154"/>
                <a:gd name="T16" fmla="*/ 64 w 88"/>
                <a:gd name="T17" fmla="*/ 136 h 154"/>
                <a:gd name="T18" fmla="*/ 68 w 88"/>
                <a:gd name="T19" fmla="*/ 132 h 154"/>
                <a:gd name="T20" fmla="*/ 70 w 88"/>
                <a:gd name="T21" fmla="*/ 94 h 154"/>
                <a:gd name="T22" fmla="*/ 68 w 88"/>
                <a:gd name="T23" fmla="*/ 90 h 154"/>
                <a:gd name="T24" fmla="*/ 64 w 88"/>
                <a:gd name="T25" fmla="*/ 86 h 154"/>
                <a:gd name="T26" fmla="*/ 26 w 88"/>
                <a:gd name="T27" fmla="*/ 86 h 154"/>
                <a:gd name="T28" fmla="*/ 16 w 88"/>
                <a:gd name="T29" fmla="*/ 84 h 154"/>
                <a:gd name="T30" fmla="*/ 2 w 88"/>
                <a:gd name="T31" fmla="*/ 70 h 154"/>
                <a:gd name="T32" fmla="*/ 0 w 88"/>
                <a:gd name="T33" fmla="*/ 26 h 154"/>
                <a:gd name="T34" fmla="*/ 2 w 88"/>
                <a:gd name="T35" fmla="*/ 16 h 154"/>
                <a:gd name="T36" fmla="*/ 16 w 88"/>
                <a:gd name="T37" fmla="*/ 2 h 154"/>
                <a:gd name="T38" fmla="*/ 62 w 88"/>
                <a:gd name="T39" fmla="*/ 0 h 154"/>
                <a:gd name="T40" fmla="*/ 72 w 88"/>
                <a:gd name="T41" fmla="*/ 2 h 154"/>
                <a:gd name="T42" fmla="*/ 84 w 88"/>
                <a:gd name="T43" fmla="*/ 16 h 154"/>
                <a:gd name="T44" fmla="*/ 88 w 88"/>
                <a:gd name="T45" fmla="*/ 42 h 154"/>
                <a:gd name="T46" fmla="*/ 70 w 88"/>
                <a:gd name="T47" fmla="*/ 26 h 154"/>
                <a:gd name="T48" fmla="*/ 68 w 88"/>
                <a:gd name="T49" fmla="*/ 22 h 154"/>
                <a:gd name="T50" fmla="*/ 64 w 88"/>
                <a:gd name="T51" fmla="*/ 18 h 154"/>
                <a:gd name="T52" fmla="*/ 26 w 88"/>
                <a:gd name="T53" fmla="*/ 18 h 154"/>
                <a:gd name="T54" fmla="*/ 24 w 88"/>
                <a:gd name="T55" fmla="*/ 18 h 154"/>
                <a:gd name="T56" fmla="*/ 20 w 88"/>
                <a:gd name="T57" fmla="*/ 22 h 154"/>
                <a:gd name="T58" fmla="*/ 18 w 88"/>
                <a:gd name="T59" fmla="*/ 60 h 154"/>
                <a:gd name="T60" fmla="*/ 20 w 88"/>
                <a:gd name="T61" fmla="*/ 62 h 154"/>
                <a:gd name="T62" fmla="*/ 24 w 88"/>
                <a:gd name="T63" fmla="*/ 68 h 154"/>
                <a:gd name="T64" fmla="*/ 62 w 88"/>
                <a:gd name="T65" fmla="*/ 68 h 154"/>
                <a:gd name="T66" fmla="*/ 72 w 88"/>
                <a:gd name="T67" fmla="*/ 70 h 154"/>
                <a:gd name="T68" fmla="*/ 84 w 88"/>
                <a:gd name="T69" fmla="*/ 84 h 154"/>
                <a:gd name="T70" fmla="*/ 88 w 88"/>
                <a:gd name="T71" fmla="*/ 128 h 154"/>
                <a:gd name="T72" fmla="*/ 84 w 88"/>
                <a:gd name="T73" fmla="*/ 138 h 154"/>
                <a:gd name="T74" fmla="*/ 72 w 88"/>
                <a:gd name="T75" fmla="*/ 152 h 154"/>
                <a:gd name="T76" fmla="*/ 62 w 88"/>
                <a:gd name="T7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154">
                  <a:moveTo>
                    <a:pt x="62" y="154"/>
                  </a:moveTo>
                  <a:lnTo>
                    <a:pt x="26" y="154"/>
                  </a:lnTo>
                  <a:lnTo>
                    <a:pt x="26" y="154"/>
                  </a:lnTo>
                  <a:lnTo>
                    <a:pt x="16" y="152"/>
                  </a:lnTo>
                  <a:lnTo>
                    <a:pt x="8" y="146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0"/>
                  </a:lnTo>
                  <a:lnTo>
                    <a:pt x="18" y="110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32"/>
                  </a:lnTo>
                  <a:lnTo>
                    <a:pt x="20" y="134"/>
                  </a:lnTo>
                  <a:lnTo>
                    <a:pt x="24" y="136"/>
                  </a:lnTo>
                  <a:lnTo>
                    <a:pt x="26" y="136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8" y="132"/>
                  </a:lnTo>
                  <a:lnTo>
                    <a:pt x="70" y="128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68" y="90"/>
                  </a:lnTo>
                  <a:lnTo>
                    <a:pt x="66" y="88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6" y="84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4" y="16"/>
                  </a:lnTo>
                  <a:lnTo>
                    <a:pt x="88" y="26"/>
                  </a:lnTo>
                  <a:lnTo>
                    <a:pt x="88" y="42"/>
                  </a:lnTo>
                  <a:lnTo>
                    <a:pt x="70" y="4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72" y="70"/>
                  </a:lnTo>
                  <a:lnTo>
                    <a:pt x="80" y="76"/>
                  </a:lnTo>
                  <a:lnTo>
                    <a:pt x="84" y="84"/>
                  </a:lnTo>
                  <a:lnTo>
                    <a:pt x="88" y="94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4" y="138"/>
                  </a:lnTo>
                  <a:lnTo>
                    <a:pt x="80" y="146"/>
                  </a:lnTo>
                  <a:lnTo>
                    <a:pt x="72" y="152"/>
                  </a:lnTo>
                  <a:lnTo>
                    <a:pt x="62" y="154"/>
                  </a:lnTo>
                  <a:lnTo>
                    <a:pt x="6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0">
              <a:extLst>
                <a:ext uri="{FF2B5EF4-FFF2-40B4-BE49-F238E27FC236}">
                  <a16:creationId xmlns:a16="http://schemas.microsoft.com/office/drawing/2014/main" id="{5B8940E2-CAD9-4EE6-9425-0816E0F3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1219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51">
              <a:extLst>
                <a:ext uri="{FF2B5EF4-FFF2-40B4-BE49-F238E27FC236}">
                  <a16:creationId xmlns:a16="http://schemas.microsoft.com/office/drawing/2014/main" id="{F84CEA1E-C2C8-4F1C-98C3-804D1582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1373"/>
              <a:ext cx="18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52">
              <a:extLst>
                <a:ext uri="{FF2B5EF4-FFF2-40B4-BE49-F238E27FC236}">
                  <a16:creationId xmlns:a16="http://schemas.microsoft.com/office/drawing/2014/main" id="{92F39DB7-10B2-4493-AF4F-D836159C3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1301"/>
              <a:ext cx="2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53">
              <a:extLst>
                <a:ext uri="{FF2B5EF4-FFF2-40B4-BE49-F238E27FC236}">
                  <a16:creationId xmlns:a16="http://schemas.microsoft.com/office/drawing/2014/main" id="{888830B3-DD65-4756-9AB8-A6F3EA34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1301"/>
              <a:ext cx="2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6BEA5D50-EBB3-4F49-ABB4-7DB57C046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" y="1019"/>
              <a:ext cx="174" cy="60"/>
            </a:xfrm>
            <a:custGeom>
              <a:avLst/>
              <a:gdLst>
                <a:gd name="T0" fmla="*/ 144 w 174"/>
                <a:gd name="T1" fmla="*/ 60 h 60"/>
                <a:gd name="T2" fmla="*/ 30 w 174"/>
                <a:gd name="T3" fmla="*/ 60 h 60"/>
                <a:gd name="T4" fmla="*/ 30 w 174"/>
                <a:gd name="T5" fmla="*/ 60 h 60"/>
                <a:gd name="T6" fmla="*/ 24 w 174"/>
                <a:gd name="T7" fmla="*/ 60 h 60"/>
                <a:gd name="T8" fmla="*/ 18 w 174"/>
                <a:gd name="T9" fmla="*/ 58 h 60"/>
                <a:gd name="T10" fmla="*/ 10 w 174"/>
                <a:gd name="T11" fmla="*/ 52 h 60"/>
                <a:gd name="T12" fmla="*/ 2 w 174"/>
                <a:gd name="T13" fmla="*/ 42 h 60"/>
                <a:gd name="T14" fmla="*/ 0 w 174"/>
                <a:gd name="T15" fmla="*/ 36 h 60"/>
                <a:gd name="T16" fmla="*/ 0 w 174"/>
                <a:gd name="T17" fmla="*/ 30 h 60"/>
                <a:gd name="T18" fmla="*/ 0 w 174"/>
                <a:gd name="T19" fmla="*/ 30 h 60"/>
                <a:gd name="T20" fmla="*/ 0 w 174"/>
                <a:gd name="T21" fmla="*/ 24 h 60"/>
                <a:gd name="T22" fmla="*/ 2 w 174"/>
                <a:gd name="T23" fmla="*/ 18 h 60"/>
                <a:gd name="T24" fmla="*/ 10 w 174"/>
                <a:gd name="T25" fmla="*/ 8 h 60"/>
                <a:gd name="T26" fmla="*/ 18 w 174"/>
                <a:gd name="T27" fmla="*/ 2 h 60"/>
                <a:gd name="T28" fmla="*/ 24 w 174"/>
                <a:gd name="T29" fmla="*/ 0 h 60"/>
                <a:gd name="T30" fmla="*/ 30 w 174"/>
                <a:gd name="T31" fmla="*/ 0 h 60"/>
                <a:gd name="T32" fmla="*/ 144 w 174"/>
                <a:gd name="T33" fmla="*/ 0 h 60"/>
                <a:gd name="T34" fmla="*/ 144 w 174"/>
                <a:gd name="T35" fmla="*/ 0 h 60"/>
                <a:gd name="T36" fmla="*/ 150 w 174"/>
                <a:gd name="T37" fmla="*/ 0 h 60"/>
                <a:gd name="T38" fmla="*/ 156 w 174"/>
                <a:gd name="T39" fmla="*/ 2 h 60"/>
                <a:gd name="T40" fmla="*/ 166 w 174"/>
                <a:gd name="T41" fmla="*/ 8 h 60"/>
                <a:gd name="T42" fmla="*/ 172 w 174"/>
                <a:gd name="T43" fmla="*/ 18 h 60"/>
                <a:gd name="T44" fmla="*/ 174 w 174"/>
                <a:gd name="T45" fmla="*/ 24 h 60"/>
                <a:gd name="T46" fmla="*/ 174 w 174"/>
                <a:gd name="T47" fmla="*/ 30 h 60"/>
                <a:gd name="T48" fmla="*/ 174 w 174"/>
                <a:gd name="T49" fmla="*/ 30 h 60"/>
                <a:gd name="T50" fmla="*/ 174 w 174"/>
                <a:gd name="T51" fmla="*/ 36 h 60"/>
                <a:gd name="T52" fmla="*/ 172 w 174"/>
                <a:gd name="T53" fmla="*/ 42 h 60"/>
                <a:gd name="T54" fmla="*/ 166 w 174"/>
                <a:gd name="T55" fmla="*/ 52 h 60"/>
                <a:gd name="T56" fmla="*/ 156 w 174"/>
                <a:gd name="T57" fmla="*/ 58 h 60"/>
                <a:gd name="T58" fmla="*/ 150 w 174"/>
                <a:gd name="T59" fmla="*/ 60 h 60"/>
                <a:gd name="T60" fmla="*/ 144 w 174"/>
                <a:gd name="T61" fmla="*/ 60 h 60"/>
                <a:gd name="T62" fmla="*/ 144 w 174"/>
                <a:gd name="T63" fmla="*/ 60 h 60"/>
                <a:gd name="T64" fmla="*/ 30 w 174"/>
                <a:gd name="T65" fmla="*/ 18 h 60"/>
                <a:gd name="T66" fmla="*/ 30 w 174"/>
                <a:gd name="T67" fmla="*/ 18 h 60"/>
                <a:gd name="T68" fmla="*/ 26 w 174"/>
                <a:gd name="T69" fmla="*/ 18 h 60"/>
                <a:gd name="T70" fmla="*/ 22 w 174"/>
                <a:gd name="T71" fmla="*/ 22 h 60"/>
                <a:gd name="T72" fmla="*/ 20 w 174"/>
                <a:gd name="T73" fmla="*/ 26 h 60"/>
                <a:gd name="T74" fmla="*/ 18 w 174"/>
                <a:gd name="T75" fmla="*/ 30 h 60"/>
                <a:gd name="T76" fmla="*/ 18 w 174"/>
                <a:gd name="T77" fmla="*/ 30 h 60"/>
                <a:gd name="T78" fmla="*/ 20 w 174"/>
                <a:gd name="T79" fmla="*/ 36 h 60"/>
                <a:gd name="T80" fmla="*/ 22 w 174"/>
                <a:gd name="T81" fmla="*/ 40 h 60"/>
                <a:gd name="T82" fmla="*/ 26 w 174"/>
                <a:gd name="T83" fmla="*/ 42 h 60"/>
                <a:gd name="T84" fmla="*/ 30 w 174"/>
                <a:gd name="T85" fmla="*/ 42 h 60"/>
                <a:gd name="T86" fmla="*/ 144 w 174"/>
                <a:gd name="T87" fmla="*/ 42 h 60"/>
                <a:gd name="T88" fmla="*/ 144 w 174"/>
                <a:gd name="T89" fmla="*/ 42 h 60"/>
                <a:gd name="T90" fmla="*/ 150 w 174"/>
                <a:gd name="T91" fmla="*/ 42 h 60"/>
                <a:gd name="T92" fmla="*/ 154 w 174"/>
                <a:gd name="T93" fmla="*/ 40 h 60"/>
                <a:gd name="T94" fmla="*/ 156 w 174"/>
                <a:gd name="T95" fmla="*/ 36 h 60"/>
                <a:gd name="T96" fmla="*/ 156 w 174"/>
                <a:gd name="T97" fmla="*/ 30 h 60"/>
                <a:gd name="T98" fmla="*/ 156 w 174"/>
                <a:gd name="T99" fmla="*/ 30 h 60"/>
                <a:gd name="T100" fmla="*/ 156 w 174"/>
                <a:gd name="T101" fmla="*/ 26 h 60"/>
                <a:gd name="T102" fmla="*/ 154 w 174"/>
                <a:gd name="T103" fmla="*/ 22 h 60"/>
                <a:gd name="T104" fmla="*/ 150 w 174"/>
                <a:gd name="T105" fmla="*/ 18 h 60"/>
                <a:gd name="T106" fmla="*/ 144 w 174"/>
                <a:gd name="T107" fmla="*/ 18 h 60"/>
                <a:gd name="T108" fmla="*/ 30 w 174"/>
                <a:gd name="T10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60">
                  <a:moveTo>
                    <a:pt x="144" y="60"/>
                  </a:move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2"/>
                  </a:lnTo>
                  <a:lnTo>
                    <a:pt x="166" y="8"/>
                  </a:lnTo>
                  <a:lnTo>
                    <a:pt x="172" y="18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6"/>
                  </a:lnTo>
                  <a:lnTo>
                    <a:pt x="172" y="42"/>
                  </a:lnTo>
                  <a:lnTo>
                    <a:pt x="166" y="52"/>
                  </a:lnTo>
                  <a:lnTo>
                    <a:pt x="156" y="58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44" y="60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4" y="40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26"/>
                  </a:lnTo>
                  <a:lnTo>
                    <a:pt x="154" y="2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3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81BE23DE-3951-47CA-8FB4-81113A1AA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909"/>
              <a:ext cx="184" cy="128"/>
            </a:xfrm>
            <a:custGeom>
              <a:avLst/>
              <a:gdLst>
                <a:gd name="T0" fmla="*/ 138 w 184"/>
                <a:gd name="T1" fmla="*/ 128 h 128"/>
                <a:gd name="T2" fmla="*/ 46 w 184"/>
                <a:gd name="T3" fmla="*/ 128 h 128"/>
                <a:gd name="T4" fmla="*/ 4 w 184"/>
                <a:gd name="T5" fmla="*/ 52 h 128"/>
                <a:gd name="T6" fmla="*/ 4 w 184"/>
                <a:gd name="T7" fmla="*/ 52 h 128"/>
                <a:gd name="T8" fmla="*/ 0 w 184"/>
                <a:gd name="T9" fmla="*/ 44 h 128"/>
                <a:gd name="T10" fmla="*/ 0 w 184"/>
                <a:gd name="T11" fmla="*/ 34 h 128"/>
                <a:gd name="T12" fmla="*/ 0 w 184"/>
                <a:gd name="T13" fmla="*/ 26 h 128"/>
                <a:gd name="T14" fmla="*/ 4 w 184"/>
                <a:gd name="T15" fmla="*/ 16 h 128"/>
                <a:gd name="T16" fmla="*/ 4 w 184"/>
                <a:gd name="T17" fmla="*/ 16 h 128"/>
                <a:gd name="T18" fmla="*/ 10 w 184"/>
                <a:gd name="T19" fmla="*/ 10 h 128"/>
                <a:gd name="T20" fmla="*/ 16 w 184"/>
                <a:gd name="T21" fmla="*/ 4 h 128"/>
                <a:gd name="T22" fmla="*/ 26 w 184"/>
                <a:gd name="T23" fmla="*/ 0 h 128"/>
                <a:gd name="T24" fmla="*/ 34 w 184"/>
                <a:gd name="T25" fmla="*/ 0 h 128"/>
                <a:gd name="T26" fmla="*/ 148 w 184"/>
                <a:gd name="T27" fmla="*/ 0 h 128"/>
                <a:gd name="T28" fmla="*/ 148 w 184"/>
                <a:gd name="T29" fmla="*/ 0 h 128"/>
                <a:gd name="T30" fmla="*/ 158 w 184"/>
                <a:gd name="T31" fmla="*/ 0 h 128"/>
                <a:gd name="T32" fmla="*/ 166 w 184"/>
                <a:gd name="T33" fmla="*/ 4 h 128"/>
                <a:gd name="T34" fmla="*/ 174 w 184"/>
                <a:gd name="T35" fmla="*/ 10 h 128"/>
                <a:gd name="T36" fmla="*/ 178 w 184"/>
                <a:gd name="T37" fmla="*/ 16 h 128"/>
                <a:gd name="T38" fmla="*/ 178 w 184"/>
                <a:gd name="T39" fmla="*/ 16 h 128"/>
                <a:gd name="T40" fmla="*/ 182 w 184"/>
                <a:gd name="T41" fmla="*/ 26 h 128"/>
                <a:gd name="T42" fmla="*/ 184 w 184"/>
                <a:gd name="T43" fmla="*/ 34 h 128"/>
                <a:gd name="T44" fmla="*/ 182 w 184"/>
                <a:gd name="T45" fmla="*/ 44 h 128"/>
                <a:gd name="T46" fmla="*/ 180 w 184"/>
                <a:gd name="T47" fmla="*/ 52 h 128"/>
                <a:gd name="T48" fmla="*/ 138 w 184"/>
                <a:gd name="T49" fmla="*/ 128 h 128"/>
                <a:gd name="T50" fmla="*/ 56 w 184"/>
                <a:gd name="T51" fmla="*/ 110 h 128"/>
                <a:gd name="T52" fmla="*/ 128 w 184"/>
                <a:gd name="T53" fmla="*/ 110 h 128"/>
                <a:gd name="T54" fmla="*/ 164 w 184"/>
                <a:gd name="T55" fmla="*/ 44 h 128"/>
                <a:gd name="T56" fmla="*/ 164 w 184"/>
                <a:gd name="T57" fmla="*/ 44 h 128"/>
                <a:gd name="T58" fmla="*/ 166 w 184"/>
                <a:gd name="T59" fmla="*/ 34 h 128"/>
                <a:gd name="T60" fmla="*/ 164 w 184"/>
                <a:gd name="T61" fmla="*/ 26 h 128"/>
                <a:gd name="T62" fmla="*/ 164 w 184"/>
                <a:gd name="T63" fmla="*/ 26 h 128"/>
                <a:gd name="T64" fmla="*/ 158 w 184"/>
                <a:gd name="T65" fmla="*/ 20 h 128"/>
                <a:gd name="T66" fmla="*/ 148 w 184"/>
                <a:gd name="T67" fmla="*/ 18 h 128"/>
                <a:gd name="T68" fmla="*/ 34 w 184"/>
                <a:gd name="T69" fmla="*/ 18 h 128"/>
                <a:gd name="T70" fmla="*/ 34 w 184"/>
                <a:gd name="T71" fmla="*/ 18 h 128"/>
                <a:gd name="T72" fmla="*/ 26 w 184"/>
                <a:gd name="T73" fmla="*/ 20 h 128"/>
                <a:gd name="T74" fmla="*/ 20 w 184"/>
                <a:gd name="T75" fmla="*/ 26 h 128"/>
                <a:gd name="T76" fmla="*/ 20 w 184"/>
                <a:gd name="T77" fmla="*/ 26 h 128"/>
                <a:gd name="T78" fmla="*/ 18 w 184"/>
                <a:gd name="T79" fmla="*/ 34 h 128"/>
                <a:gd name="T80" fmla="*/ 20 w 184"/>
                <a:gd name="T81" fmla="*/ 44 h 128"/>
                <a:gd name="T82" fmla="*/ 56 w 184"/>
                <a:gd name="T83" fmla="*/ 1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28">
                  <a:moveTo>
                    <a:pt x="138" y="128"/>
                  </a:moveTo>
                  <a:lnTo>
                    <a:pt x="46" y="12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66" y="4"/>
                  </a:lnTo>
                  <a:lnTo>
                    <a:pt x="174" y="10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82" y="26"/>
                  </a:lnTo>
                  <a:lnTo>
                    <a:pt x="184" y="34"/>
                  </a:lnTo>
                  <a:lnTo>
                    <a:pt x="182" y="44"/>
                  </a:lnTo>
                  <a:lnTo>
                    <a:pt x="180" y="52"/>
                  </a:lnTo>
                  <a:lnTo>
                    <a:pt x="138" y="128"/>
                  </a:lnTo>
                  <a:close/>
                  <a:moveTo>
                    <a:pt x="56" y="110"/>
                  </a:moveTo>
                  <a:lnTo>
                    <a:pt x="128" y="110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6" y="34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58" y="20"/>
                  </a:lnTo>
                  <a:lnTo>
                    <a:pt x="148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4"/>
                  </a:lnTo>
                  <a:lnTo>
                    <a:pt x="20" y="44"/>
                  </a:ln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56">
              <a:extLst>
                <a:ext uri="{FF2B5EF4-FFF2-40B4-BE49-F238E27FC236}">
                  <a16:creationId xmlns:a16="http://schemas.microsoft.com/office/drawing/2014/main" id="{C708E0C0-0C83-4123-A2E0-9DDCEDA3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953"/>
              <a:ext cx="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7">
              <a:extLst>
                <a:ext uri="{FF2B5EF4-FFF2-40B4-BE49-F238E27FC236}">
                  <a16:creationId xmlns:a16="http://schemas.microsoft.com/office/drawing/2014/main" id="{DF0944F5-C4DD-4191-BA29-31786F894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953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8">
              <a:extLst>
                <a:ext uri="{FF2B5EF4-FFF2-40B4-BE49-F238E27FC236}">
                  <a16:creationId xmlns:a16="http://schemas.microsoft.com/office/drawing/2014/main" id="{8A084486-C338-465F-8721-978A91B3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953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9">
              <a:extLst>
                <a:ext uri="{FF2B5EF4-FFF2-40B4-BE49-F238E27FC236}">
                  <a16:creationId xmlns:a16="http://schemas.microsoft.com/office/drawing/2014/main" id="{867AFD6D-2E6B-4F93-A673-CB580DC44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095"/>
              <a:ext cx="144" cy="62"/>
            </a:xfrm>
            <a:custGeom>
              <a:avLst/>
              <a:gdLst>
                <a:gd name="T0" fmla="*/ 144 w 144"/>
                <a:gd name="T1" fmla="*/ 62 h 62"/>
                <a:gd name="T2" fmla="*/ 0 w 144"/>
                <a:gd name="T3" fmla="*/ 62 h 62"/>
                <a:gd name="T4" fmla="*/ 0 w 144"/>
                <a:gd name="T5" fmla="*/ 0 h 62"/>
                <a:gd name="T6" fmla="*/ 144 w 144"/>
                <a:gd name="T7" fmla="*/ 0 h 62"/>
                <a:gd name="T8" fmla="*/ 144 w 144"/>
                <a:gd name="T9" fmla="*/ 62 h 62"/>
                <a:gd name="T10" fmla="*/ 18 w 144"/>
                <a:gd name="T11" fmla="*/ 44 h 62"/>
                <a:gd name="T12" fmla="*/ 126 w 144"/>
                <a:gd name="T13" fmla="*/ 44 h 62"/>
                <a:gd name="T14" fmla="*/ 126 w 144"/>
                <a:gd name="T15" fmla="*/ 18 h 62"/>
                <a:gd name="T16" fmla="*/ 18 w 144"/>
                <a:gd name="T17" fmla="*/ 18 h 62"/>
                <a:gd name="T18" fmla="*/ 18 w 144"/>
                <a:gd name="T1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62">
                  <a:moveTo>
                    <a:pt x="144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62"/>
                  </a:lnTo>
                  <a:close/>
                  <a:moveTo>
                    <a:pt x="18" y="44"/>
                  </a:moveTo>
                  <a:lnTo>
                    <a:pt x="126" y="44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0">
              <a:extLst>
                <a:ext uri="{FF2B5EF4-FFF2-40B4-BE49-F238E27FC236}">
                  <a16:creationId xmlns:a16="http://schemas.microsoft.com/office/drawing/2014/main" id="{9D67C62F-7E95-4494-890D-8E25657A8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1307"/>
              <a:ext cx="144" cy="216"/>
            </a:xfrm>
            <a:custGeom>
              <a:avLst/>
              <a:gdLst>
                <a:gd name="T0" fmla="*/ 144 w 144"/>
                <a:gd name="T1" fmla="*/ 216 h 216"/>
                <a:gd name="T2" fmla="*/ 0 w 144"/>
                <a:gd name="T3" fmla="*/ 216 h 216"/>
                <a:gd name="T4" fmla="*/ 0 w 144"/>
                <a:gd name="T5" fmla="*/ 0 h 216"/>
                <a:gd name="T6" fmla="*/ 144 w 144"/>
                <a:gd name="T7" fmla="*/ 0 h 216"/>
                <a:gd name="T8" fmla="*/ 144 w 144"/>
                <a:gd name="T9" fmla="*/ 216 h 216"/>
                <a:gd name="T10" fmla="*/ 18 w 144"/>
                <a:gd name="T11" fmla="*/ 198 h 216"/>
                <a:gd name="T12" fmla="*/ 126 w 144"/>
                <a:gd name="T13" fmla="*/ 198 h 216"/>
                <a:gd name="T14" fmla="*/ 126 w 144"/>
                <a:gd name="T15" fmla="*/ 18 h 216"/>
                <a:gd name="T16" fmla="*/ 18 w 144"/>
                <a:gd name="T17" fmla="*/ 18 h 216"/>
                <a:gd name="T18" fmla="*/ 18 w 144"/>
                <a:gd name="T1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16">
                  <a:moveTo>
                    <a:pt x="144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16"/>
                  </a:lnTo>
                  <a:close/>
                  <a:moveTo>
                    <a:pt x="18" y="198"/>
                  </a:moveTo>
                  <a:lnTo>
                    <a:pt x="126" y="198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1">
              <a:extLst>
                <a:ext uri="{FF2B5EF4-FFF2-40B4-BE49-F238E27FC236}">
                  <a16:creationId xmlns:a16="http://schemas.microsoft.com/office/drawing/2014/main" id="{695968BD-B643-46CD-9415-3BF4BD0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1185"/>
              <a:ext cx="270" cy="338"/>
            </a:xfrm>
            <a:custGeom>
              <a:avLst/>
              <a:gdLst>
                <a:gd name="T0" fmla="*/ 270 w 270"/>
                <a:gd name="T1" fmla="*/ 338 h 338"/>
                <a:gd name="T2" fmla="*/ 126 w 270"/>
                <a:gd name="T3" fmla="*/ 338 h 338"/>
                <a:gd name="T4" fmla="*/ 126 w 270"/>
                <a:gd name="T5" fmla="*/ 300 h 338"/>
                <a:gd name="T6" fmla="*/ 0 w 270"/>
                <a:gd name="T7" fmla="*/ 300 h 338"/>
                <a:gd name="T8" fmla="*/ 0 w 270"/>
                <a:gd name="T9" fmla="*/ 242 h 338"/>
                <a:gd name="T10" fmla="*/ 126 w 270"/>
                <a:gd name="T11" fmla="*/ 242 h 338"/>
                <a:gd name="T12" fmla="*/ 126 w 270"/>
                <a:gd name="T13" fmla="*/ 220 h 338"/>
                <a:gd name="T14" fmla="*/ 0 w 270"/>
                <a:gd name="T15" fmla="*/ 220 h 338"/>
                <a:gd name="T16" fmla="*/ 0 w 270"/>
                <a:gd name="T17" fmla="*/ 162 h 338"/>
                <a:gd name="T18" fmla="*/ 126 w 270"/>
                <a:gd name="T19" fmla="*/ 162 h 338"/>
                <a:gd name="T20" fmla="*/ 126 w 270"/>
                <a:gd name="T21" fmla="*/ 0 h 338"/>
                <a:gd name="T22" fmla="*/ 270 w 270"/>
                <a:gd name="T23" fmla="*/ 0 h 338"/>
                <a:gd name="T24" fmla="*/ 270 w 270"/>
                <a:gd name="T25" fmla="*/ 110 h 338"/>
                <a:gd name="T26" fmla="*/ 252 w 270"/>
                <a:gd name="T27" fmla="*/ 98 h 338"/>
                <a:gd name="T28" fmla="*/ 144 w 270"/>
                <a:gd name="T29" fmla="*/ 98 h 338"/>
                <a:gd name="T30" fmla="*/ 144 w 270"/>
                <a:gd name="T31" fmla="*/ 122 h 338"/>
                <a:gd name="T32" fmla="*/ 268 w 270"/>
                <a:gd name="T33" fmla="*/ 122 h 338"/>
                <a:gd name="T34" fmla="*/ 268 w 270"/>
                <a:gd name="T35" fmla="*/ 180 h 338"/>
                <a:gd name="T36" fmla="*/ 144 w 270"/>
                <a:gd name="T37" fmla="*/ 180 h 338"/>
                <a:gd name="T38" fmla="*/ 144 w 270"/>
                <a:gd name="T39" fmla="*/ 202 h 338"/>
                <a:gd name="T40" fmla="*/ 268 w 270"/>
                <a:gd name="T41" fmla="*/ 202 h 338"/>
                <a:gd name="T42" fmla="*/ 270 w 270"/>
                <a:gd name="T43" fmla="*/ 260 h 338"/>
                <a:gd name="T44" fmla="*/ 144 w 270"/>
                <a:gd name="T45" fmla="*/ 260 h 338"/>
                <a:gd name="T46" fmla="*/ 144 w 270"/>
                <a:gd name="T47" fmla="*/ 282 h 338"/>
                <a:gd name="T48" fmla="*/ 270 w 270"/>
                <a:gd name="T49" fmla="*/ 282 h 338"/>
                <a:gd name="T50" fmla="*/ 270 w 270"/>
                <a:gd name="T51" fmla="*/ 338 h 338"/>
                <a:gd name="T52" fmla="*/ 144 w 270"/>
                <a:gd name="T53" fmla="*/ 320 h 338"/>
                <a:gd name="T54" fmla="*/ 252 w 270"/>
                <a:gd name="T55" fmla="*/ 320 h 338"/>
                <a:gd name="T56" fmla="*/ 252 w 270"/>
                <a:gd name="T57" fmla="*/ 300 h 338"/>
                <a:gd name="T58" fmla="*/ 144 w 270"/>
                <a:gd name="T59" fmla="*/ 300 h 338"/>
                <a:gd name="T60" fmla="*/ 144 w 270"/>
                <a:gd name="T61" fmla="*/ 320 h 338"/>
                <a:gd name="T62" fmla="*/ 18 w 270"/>
                <a:gd name="T63" fmla="*/ 282 h 338"/>
                <a:gd name="T64" fmla="*/ 126 w 270"/>
                <a:gd name="T65" fmla="*/ 282 h 338"/>
                <a:gd name="T66" fmla="*/ 126 w 270"/>
                <a:gd name="T67" fmla="*/ 260 h 338"/>
                <a:gd name="T68" fmla="*/ 18 w 270"/>
                <a:gd name="T69" fmla="*/ 260 h 338"/>
                <a:gd name="T70" fmla="*/ 18 w 270"/>
                <a:gd name="T71" fmla="*/ 282 h 338"/>
                <a:gd name="T72" fmla="*/ 144 w 270"/>
                <a:gd name="T73" fmla="*/ 242 h 338"/>
                <a:gd name="T74" fmla="*/ 252 w 270"/>
                <a:gd name="T75" fmla="*/ 242 h 338"/>
                <a:gd name="T76" fmla="*/ 250 w 270"/>
                <a:gd name="T77" fmla="*/ 220 h 338"/>
                <a:gd name="T78" fmla="*/ 144 w 270"/>
                <a:gd name="T79" fmla="*/ 220 h 338"/>
                <a:gd name="T80" fmla="*/ 144 w 270"/>
                <a:gd name="T81" fmla="*/ 242 h 338"/>
                <a:gd name="T82" fmla="*/ 18 w 270"/>
                <a:gd name="T83" fmla="*/ 202 h 338"/>
                <a:gd name="T84" fmla="*/ 126 w 270"/>
                <a:gd name="T85" fmla="*/ 202 h 338"/>
                <a:gd name="T86" fmla="*/ 126 w 270"/>
                <a:gd name="T87" fmla="*/ 180 h 338"/>
                <a:gd name="T88" fmla="*/ 18 w 270"/>
                <a:gd name="T89" fmla="*/ 180 h 338"/>
                <a:gd name="T90" fmla="*/ 18 w 270"/>
                <a:gd name="T91" fmla="*/ 202 h 338"/>
                <a:gd name="T92" fmla="*/ 144 w 270"/>
                <a:gd name="T93" fmla="*/ 162 h 338"/>
                <a:gd name="T94" fmla="*/ 250 w 270"/>
                <a:gd name="T95" fmla="*/ 162 h 338"/>
                <a:gd name="T96" fmla="*/ 250 w 270"/>
                <a:gd name="T97" fmla="*/ 140 h 338"/>
                <a:gd name="T98" fmla="*/ 144 w 270"/>
                <a:gd name="T99" fmla="*/ 140 h 338"/>
                <a:gd name="T100" fmla="*/ 144 w 270"/>
                <a:gd name="T101" fmla="*/ 162 h 338"/>
                <a:gd name="T102" fmla="*/ 144 w 270"/>
                <a:gd name="T103" fmla="*/ 80 h 338"/>
                <a:gd name="T104" fmla="*/ 252 w 270"/>
                <a:gd name="T105" fmla="*/ 80 h 338"/>
                <a:gd name="T106" fmla="*/ 252 w 270"/>
                <a:gd name="T107" fmla="*/ 58 h 338"/>
                <a:gd name="T108" fmla="*/ 144 w 270"/>
                <a:gd name="T109" fmla="*/ 58 h 338"/>
                <a:gd name="T110" fmla="*/ 144 w 270"/>
                <a:gd name="T111" fmla="*/ 80 h 338"/>
                <a:gd name="T112" fmla="*/ 144 w 270"/>
                <a:gd name="T113" fmla="*/ 40 h 338"/>
                <a:gd name="T114" fmla="*/ 252 w 270"/>
                <a:gd name="T115" fmla="*/ 40 h 338"/>
                <a:gd name="T116" fmla="*/ 252 w 270"/>
                <a:gd name="T117" fmla="*/ 18 h 338"/>
                <a:gd name="T118" fmla="*/ 144 w 270"/>
                <a:gd name="T119" fmla="*/ 18 h 338"/>
                <a:gd name="T120" fmla="*/ 144 w 270"/>
                <a:gd name="T121" fmla="*/ 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338">
                  <a:moveTo>
                    <a:pt x="270" y="338"/>
                  </a:moveTo>
                  <a:lnTo>
                    <a:pt x="126" y="338"/>
                  </a:lnTo>
                  <a:lnTo>
                    <a:pt x="126" y="300"/>
                  </a:lnTo>
                  <a:lnTo>
                    <a:pt x="0" y="300"/>
                  </a:lnTo>
                  <a:lnTo>
                    <a:pt x="0" y="242"/>
                  </a:lnTo>
                  <a:lnTo>
                    <a:pt x="126" y="242"/>
                  </a:lnTo>
                  <a:lnTo>
                    <a:pt x="126" y="220"/>
                  </a:lnTo>
                  <a:lnTo>
                    <a:pt x="0" y="220"/>
                  </a:lnTo>
                  <a:lnTo>
                    <a:pt x="0" y="162"/>
                  </a:lnTo>
                  <a:lnTo>
                    <a:pt x="126" y="162"/>
                  </a:lnTo>
                  <a:lnTo>
                    <a:pt x="126" y="0"/>
                  </a:lnTo>
                  <a:lnTo>
                    <a:pt x="270" y="0"/>
                  </a:lnTo>
                  <a:lnTo>
                    <a:pt x="270" y="110"/>
                  </a:lnTo>
                  <a:lnTo>
                    <a:pt x="252" y="98"/>
                  </a:lnTo>
                  <a:lnTo>
                    <a:pt x="144" y="98"/>
                  </a:lnTo>
                  <a:lnTo>
                    <a:pt x="144" y="122"/>
                  </a:lnTo>
                  <a:lnTo>
                    <a:pt x="268" y="122"/>
                  </a:lnTo>
                  <a:lnTo>
                    <a:pt x="268" y="180"/>
                  </a:lnTo>
                  <a:lnTo>
                    <a:pt x="144" y="180"/>
                  </a:lnTo>
                  <a:lnTo>
                    <a:pt x="144" y="202"/>
                  </a:lnTo>
                  <a:lnTo>
                    <a:pt x="268" y="202"/>
                  </a:lnTo>
                  <a:lnTo>
                    <a:pt x="270" y="260"/>
                  </a:lnTo>
                  <a:lnTo>
                    <a:pt x="144" y="260"/>
                  </a:lnTo>
                  <a:lnTo>
                    <a:pt x="144" y="282"/>
                  </a:lnTo>
                  <a:lnTo>
                    <a:pt x="270" y="282"/>
                  </a:lnTo>
                  <a:lnTo>
                    <a:pt x="270" y="338"/>
                  </a:lnTo>
                  <a:close/>
                  <a:moveTo>
                    <a:pt x="144" y="320"/>
                  </a:moveTo>
                  <a:lnTo>
                    <a:pt x="252" y="320"/>
                  </a:lnTo>
                  <a:lnTo>
                    <a:pt x="252" y="300"/>
                  </a:lnTo>
                  <a:lnTo>
                    <a:pt x="144" y="300"/>
                  </a:lnTo>
                  <a:lnTo>
                    <a:pt x="144" y="320"/>
                  </a:lnTo>
                  <a:close/>
                  <a:moveTo>
                    <a:pt x="18" y="282"/>
                  </a:moveTo>
                  <a:lnTo>
                    <a:pt x="126" y="282"/>
                  </a:lnTo>
                  <a:lnTo>
                    <a:pt x="126" y="260"/>
                  </a:lnTo>
                  <a:lnTo>
                    <a:pt x="18" y="260"/>
                  </a:lnTo>
                  <a:lnTo>
                    <a:pt x="18" y="282"/>
                  </a:lnTo>
                  <a:close/>
                  <a:moveTo>
                    <a:pt x="144" y="242"/>
                  </a:moveTo>
                  <a:lnTo>
                    <a:pt x="252" y="242"/>
                  </a:lnTo>
                  <a:lnTo>
                    <a:pt x="250" y="220"/>
                  </a:lnTo>
                  <a:lnTo>
                    <a:pt x="144" y="220"/>
                  </a:lnTo>
                  <a:lnTo>
                    <a:pt x="144" y="242"/>
                  </a:lnTo>
                  <a:close/>
                  <a:moveTo>
                    <a:pt x="18" y="202"/>
                  </a:moveTo>
                  <a:lnTo>
                    <a:pt x="126" y="202"/>
                  </a:lnTo>
                  <a:lnTo>
                    <a:pt x="126" y="180"/>
                  </a:lnTo>
                  <a:lnTo>
                    <a:pt x="18" y="180"/>
                  </a:lnTo>
                  <a:lnTo>
                    <a:pt x="18" y="202"/>
                  </a:lnTo>
                  <a:close/>
                  <a:moveTo>
                    <a:pt x="144" y="162"/>
                  </a:moveTo>
                  <a:lnTo>
                    <a:pt x="250" y="162"/>
                  </a:lnTo>
                  <a:lnTo>
                    <a:pt x="250" y="140"/>
                  </a:lnTo>
                  <a:lnTo>
                    <a:pt x="144" y="140"/>
                  </a:lnTo>
                  <a:lnTo>
                    <a:pt x="144" y="162"/>
                  </a:lnTo>
                  <a:close/>
                  <a:moveTo>
                    <a:pt x="144" y="80"/>
                  </a:moveTo>
                  <a:lnTo>
                    <a:pt x="252" y="80"/>
                  </a:lnTo>
                  <a:lnTo>
                    <a:pt x="252" y="58"/>
                  </a:lnTo>
                  <a:lnTo>
                    <a:pt x="144" y="58"/>
                  </a:lnTo>
                  <a:lnTo>
                    <a:pt x="144" y="80"/>
                  </a:lnTo>
                  <a:close/>
                  <a:moveTo>
                    <a:pt x="144" y="40"/>
                  </a:moveTo>
                  <a:lnTo>
                    <a:pt x="252" y="40"/>
                  </a:lnTo>
                  <a:lnTo>
                    <a:pt x="252" y="18"/>
                  </a:lnTo>
                  <a:lnTo>
                    <a:pt x="144" y="18"/>
                  </a:lnTo>
                  <a:lnTo>
                    <a:pt x="14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2">
              <a:extLst>
                <a:ext uri="{FF2B5EF4-FFF2-40B4-BE49-F238E27FC236}">
                  <a16:creationId xmlns:a16="http://schemas.microsoft.com/office/drawing/2014/main" id="{E0434EDD-2503-44E9-B532-06F5451CE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265"/>
              <a:ext cx="144" cy="220"/>
            </a:xfrm>
            <a:custGeom>
              <a:avLst/>
              <a:gdLst>
                <a:gd name="T0" fmla="*/ 144 w 144"/>
                <a:gd name="T1" fmla="*/ 220 h 220"/>
                <a:gd name="T2" fmla="*/ 0 w 144"/>
                <a:gd name="T3" fmla="*/ 220 h 220"/>
                <a:gd name="T4" fmla="*/ 0 w 144"/>
                <a:gd name="T5" fmla="*/ 0 h 220"/>
                <a:gd name="T6" fmla="*/ 144 w 144"/>
                <a:gd name="T7" fmla="*/ 0 h 220"/>
                <a:gd name="T8" fmla="*/ 144 w 144"/>
                <a:gd name="T9" fmla="*/ 220 h 220"/>
                <a:gd name="T10" fmla="*/ 18 w 144"/>
                <a:gd name="T11" fmla="*/ 202 h 220"/>
                <a:gd name="T12" fmla="*/ 126 w 144"/>
                <a:gd name="T13" fmla="*/ 202 h 220"/>
                <a:gd name="T14" fmla="*/ 126 w 144"/>
                <a:gd name="T15" fmla="*/ 18 h 220"/>
                <a:gd name="T16" fmla="*/ 18 w 144"/>
                <a:gd name="T17" fmla="*/ 18 h 220"/>
                <a:gd name="T18" fmla="*/ 18 w 144"/>
                <a:gd name="T19" fmla="*/ 20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20">
                  <a:moveTo>
                    <a:pt x="14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20"/>
                  </a:lnTo>
                  <a:close/>
                  <a:moveTo>
                    <a:pt x="18" y="202"/>
                  </a:moveTo>
                  <a:lnTo>
                    <a:pt x="126" y="202"/>
                  </a:lnTo>
                  <a:lnTo>
                    <a:pt x="126" y="18"/>
                  </a:lnTo>
                  <a:lnTo>
                    <a:pt x="18" y="18"/>
                  </a:lnTo>
                  <a:lnTo>
                    <a:pt x="1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3">
              <a:extLst>
                <a:ext uri="{FF2B5EF4-FFF2-40B4-BE49-F238E27FC236}">
                  <a16:creationId xmlns:a16="http://schemas.microsoft.com/office/drawing/2014/main" id="{88FD4512-D9EE-45EA-B6C0-49935DFA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061"/>
              <a:ext cx="428" cy="480"/>
            </a:xfrm>
            <a:custGeom>
              <a:avLst/>
              <a:gdLst>
                <a:gd name="T0" fmla="*/ 232 w 428"/>
                <a:gd name="T1" fmla="*/ 480 h 480"/>
                <a:gd name="T2" fmla="*/ 156 w 428"/>
                <a:gd name="T3" fmla="*/ 472 h 480"/>
                <a:gd name="T4" fmla="*/ 94 w 428"/>
                <a:gd name="T5" fmla="*/ 452 h 480"/>
                <a:gd name="T6" fmla="*/ 46 w 428"/>
                <a:gd name="T7" fmla="*/ 420 h 480"/>
                <a:gd name="T8" fmla="*/ 26 w 428"/>
                <a:gd name="T9" fmla="*/ 400 h 480"/>
                <a:gd name="T10" fmla="*/ 12 w 428"/>
                <a:gd name="T11" fmla="*/ 376 h 480"/>
                <a:gd name="T12" fmla="*/ 4 w 428"/>
                <a:gd name="T13" fmla="*/ 354 h 480"/>
                <a:gd name="T14" fmla="*/ 0 w 428"/>
                <a:gd name="T15" fmla="*/ 310 h 480"/>
                <a:gd name="T16" fmla="*/ 8 w 428"/>
                <a:gd name="T17" fmla="*/ 264 h 480"/>
                <a:gd name="T18" fmla="*/ 32 w 428"/>
                <a:gd name="T19" fmla="*/ 216 h 480"/>
                <a:gd name="T20" fmla="*/ 48 w 428"/>
                <a:gd name="T21" fmla="*/ 194 h 480"/>
                <a:gd name="T22" fmla="*/ 108 w 428"/>
                <a:gd name="T23" fmla="*/ 114 h 480"/>
                <a:gd name="T24" fmla="*/ 144 w 428"/>
                <a:gd name="T25" fmla="*/ 56 h 480"/>
                <a:gd name="T26" fmla="*/ 168 w 428"/>
                <a:gd name="T27" fmla="*/ 8 h 480"/>
                <a:gd name="T28" fmla="*/ 292 w 428"/>
                <a:gd name="T29" fmla="*/ 0 h 480"/>
                <a:gd name="T30" fmla="*/ 294 w 428"/>
                <a:gd name="T31" fmla="*/ 8 h 480"/>
                <a:gd name="T32" fmla="*/ 318 w 428"/>
                <a:gd name="T33" fmla="*/ 56 h 480"/>
                <a:gd name="T34" fmla="*/ 356 w 428"/>
                <a:gd name="T35" fmla="*/ 114 h 480"/>
                <a:gd name="T36" fmla="*/ 416 w 428"/>
                <a:gd name="T37" fmla="*/ 194 h 480"/>
                <a:gd name="T38" fmla="*/ 428 w 428"/>
                <a:gd name="T39" fmla="*/ 212 h 480"/>
                <a:gd name="T40" fmla="*/ 414 w 428"/>
                <a:gd name="T41" fmla="*/ 222 h 480"/>
                <a:gd name="T42" fmla="*/ 402 w 428"/>
                <a:gd name="T43" fmla="*/ 206 h 480"/>
                <a:gd name="T44" fmla="*/ 348 w 428"/>
                <a:gd name="T45" fmla="*/ 136 h 480"/>
                <a:gd name="T46" fmla="*/ 312 w 428"/>
                <a:gd name="T47" fmla="*/ 80 h 480"/>
                <a:gd name="T48" fmla="*/ 280 w 428"/>
                <a:gd name="T49" fmla="*/ 18 h 480"/>
                <a:gd name="T50" fmla="*/ 184 w 428"/>
                <a:gd name="T51" fmla="*/ 18 h 480"/>
                <a:gd name="T52" fmla="*/ 152 w 428"/>
                <a:gd name="T53" fmla="*/ 80 h 480"/>
                <a:gd name="T54" fmla="*/ 116 w 428"/>
                <a:gd name="T55" fmla="*/ 136 h 480"/>
                <a:gd name="T56" fmla="*/ 62 w 428"/>
                <a:gd name="T57" fmla="*/ 206 h 480"/>
                <a:gd name="T58" fmla="*/ 46 w 428"/>
                <a:gd name="T59" fmla="*/ 226 h 480"/>
                <a:gd name="T60" fmla="*/ 26 w 428"/>
                <a:gd name="T61" fmla="*/ 268 h 480"/>
                <a:gd name="T62" fmla="*/ 18 w 428"/>
                <a:gd name="T63" fmla="*/ 310 h 480"/>
                <a:gd name="T64" fmla="*/ 22 w 428"/>
                <a:gd name="T65" fmla="*/ 350 h 480"/>
                <a:gd name="T66" fmla="*/ 30 w 428"/>
                <a:gd name="T67" fmla="*/ 368 h 480"/>
                <a:gd name="T68" fmla="*/ 42 w 428"/>
                <a:gd name="T69" fmla="*/ 390 h 480"/>
                <a:gd name="T70" fmla="*/ 80 w 428"/>
                <a:gd name="T71" fmla="*/ 424 h 480"/>
                <a:gd name="T72" fmla="*/ 130 w 428"/>
                <a:gd name="T73" fmla="*/ 448 h 480"/>
                <a:gd name="T74" fmla="*/ 196 w 428"/>
                <a:gd name="T75" fmla="*/ 460 h 480"/>
                <a:gd name="T76" fmla="*/ 232 w 428"/>
                <a:gd name="T77" fmla="*/ 462 h 480"/>
                <a:gd name="T78" fmla="*/ 290 w 428"/>
                <a:gd name="T79" fmla="*/ 458 h 480"/>
                <a:gd name="T80" fmla="*/ 340 w 428"/>
                <a:gd name="T81" fmla="*/ 444 h 480"/>
                <a:gd name="T82" fmla="*/ 346 w 428"/>
                <a:gd name="T83" fmla="*/ 462 h 480"/>
                <a:gd name="T84" fmla="*/ 292 w 428"/>
                <a:gd name="T85" fmla="*/ 476 h 480"/>
                <a:gd name="T86" fmla="*/ 232 w 428"/>
                <a:gd name="T8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480">
                  <a:moveTo>
                    <a:pt x="232" y="480"/>
                  </a:moveTo>
                  <a:lnTo>
                    <a:pt x="232" y="480"/>
                  </a:lnTo>
                  <a:lnTo>
                    <a:pt x="192" y="478"/>
                  </a:lnTo>
                  <a:lnTo>
                    <a:pt x="156" y="472"/>
                  </a:lnTo>
                  <a:lnTo>
                    <a:pt x="124" y="464"/>
                  </a:lnTo>
                  <a:lnTo>
                    <a:pt x="94" y="452"/>
                  </a:lnTo>
                  <a:lnTo>
                    <a:pt x="68" y="438"/>
                  </a:lnTo>
                  <a:lnTo>
                    <a:pt x="46" y="420"/>
                  </a:lnTo>
                  <a:lnTo>
                    <a:pt x="36" y="410"/>
                  </a:lnTo>
                  <a:lnTo>
                    <a:pt x="26" y="400"/>
                  </a:lnTo>
                  <a:lnTo>
                    <a:pt x="20" y="388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4" y="354"/>
                  </a:lnTo>
                  <a:lnTo>
                    <a:pt x="0" y="332"/>
                  </a:lnTo>
                  <a:lnTo>
                    <a:pt x="0" y="310"/>
                  </a:lnTo>
                  <a:lnTo>
                    <a:pt x="2" y="286"/>
                  </a:lnTo>
                  <a:lnTo>
                    <a:pt x="8" y="264"/>
                  </a:lnTo>
                  <a:lnTo>
                    <a:pt x="18" y="240"/>
                  </a:lnTo>
                  <a:lnTo>
                    <a:pt x="32" y="216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80" y="152"/>
                  </a:lnTo>
                  <a:lnTo>
                    <a:pt x="108" y="114"/>
                  </a:lnTo>
                  <a:lnTo>
                    <a:pt x="128" y="82"/>
                  </a:lnTo>
                  <a:lnTo>
                    <a:pt x="144" y="56"/>
                  </a:lnTo>
                  <a:lnTo>
                    <a:pt x="164" y="20"/>
                  </a:lnTo>
                  <a:lnTo>
                    <a:pt x="168" y="8"/>
                  </a:lnTo>
                  <a:lnTo>
                    <a:pt x="170" y="0"/>
                  </a:lnTo>
                  <a:lnTo>
                    <a:pt x="292" y="0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300" y="20"/>
                  </a:lnTo>
                  <a:lnTo>
                    <a:pt x="318" y="56"/>
                  </a:lnTo>
                  <a:lnTo>
                    <a:pt x="334" y="82"/>
                  </a:lnTo>
                  <a:lnTo>
                    <a:pt x="356" y="114"/>
                  </a:lnTo>
                  <a:lnTo>
                    <a:pt x="382" y="152"/>
                  </a:lnTo>
                  <a:lnTo>
                    <a:pt x="416" y="194"/>
                  </a:lnTo>
                  <a:lnTo>
                    <a:pt x="416" y="194"/>
                  </a:lnTo>
                  <a:lnTo>
                    <a:pt x="428" y="212"/>
                  </a:lnTo>
                  <a:lnTo>
                    <a:pt x="414" y="222"/>
                  </a:lnTo>
                  <a:lnTo>
                    <a:pt x="414" y="222"/>
                  </a:lnTo>
                  <a:lnTo>
                    <a:pt x="402" y="206"/>
                  </a:lnTo>
                  <a:lnTo>
                    <a:pt x="402" y="206"/>
                  </a:lnTo>
                  <a:lnTo>
                    <a:pt x="372" y="168"/>
                  </a:lnTo>
                  <a:lnTo>
                    <a:pt x="348" y="136"/>
                  </a:lnTo>
                  <a:lnTo>
                    <a:pt x="328" y="106"/>
                  </a:lnTo>
                  <a:lnTo>
                    <a:pt x="312" y="80"/>
                  </a:lnTo>
                  <a:lnTo>
                    <a:pt x="290" y="42"/>
                  </a:lnTo>
                  <a:lnTo>
                    <a:pt x="280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2" y="42"/>
                  </a:lnTo>
                  <a:lnTo>
                    <a:pt x="152" y="80"/>
                  </a:lnTo>
                  <a:lnTo>
                    <a:pt x="136" y="106"/>
                  </a:lnTo>
                  <a:lnTo>
                    <a:pt x="116" y="136"/>
                  </a:lnTo>
                  <a:lnTo>
                    <a:pt x="90" y="168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46" y="226"/>
                  </a:lnTo>
                  <a:lnTo>
                    <a:pt x="34" y="248"/>
                  </a:lnTo>
                  <a:lnTo>
                    <a:pt x="26" y="268"/>
                  </a:lnTo>
                  <a:lnTo>
                    <a:pt x="20" y="290"/>
                  </a:lnTo>
                  <a:lnTo>
                    <a:pt x="18" y="310"/>
                  </a:lnTo>
                  <a:lnTo>
                    <a:pt x="18" y="330"/>
                  </a:lnTo>
                  <a:lnTo>
                    <a:pt x="22" y="350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4" y="380"/>
                  </a:lnTo>
                  <a:lnTo>
                    <a:pt x="42" y="390"/>
                  </a:lnTo>
                  <a:lnTo>
                    <a:pt x="58" y="408"/>
                  </a:lnTo>
                  <a:lnTo>
                    <a:pt x="80" y="424"/>
                  </a:lnTo>
                  <a:lnTo>
                    <a:pt x="104" y="438"/>
                  </a:lnTo>
                  <a:lnTo>
                    <a:pt x="130" y="448"/>
                  </a:lnTo>
                  <a:lnTo>
                    <a:pt x="162" y="456"/>
                  </a:lnTo>
                  <a:lnTo>
                    <a:pt x="196" y="460"/>
                  </a:lnTo>
                  <a:lnTo>
                    <a:pt x="232" y="462"/>
                  </a:lnTo>
                  <a:lnTo>
                    <a:pt x="232" y="462"/>
                  </a:lnTo>
                  <a:lnTo>
                    <a:pt x="262" y="460"/>
                  </a:lnTo>
                  <a:lnTo>
                    <a:pt x="290" y="458"/>
                  </a:lnTo>
                  <a:lnTo>
                    <a:pt x="316" y="452"/>
                  </a:lnTo>
                  <a:lnTo>
                    <a:pt x="340" y="444"/>
                  </a:lnTo>
                  <a:lnTo>
                    <a:pt x="346" y="462"/>
                  </a:lnTo>
                  <a:lnTo>
                    <a:pt x="346" y="462"/>
                  </a:lnTo>
                  <a:lnTo>
                    <a:pt x="320" y="470"/>
                  </a:lnTo>
                  <a:lnTo>
                    <a:pt x="292" y="476"/>
                  </a:lnTo>
                  <a:lnTo>
                    <a:pt x="262" y="478"/>
                  </a:lnTo>
                  <a:lnTo>
                    <a:pt x="232" y="480"/>
                  </a:lnTo>
                  <a:lnTo>
                    <a:pt x="232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4">
              <a:extLst>
                <a:ext uri="{FF2B5EF4-FFF2-40B4-BE49-F238E27FC236}">
                  <a16:creationId xmlns:a16="http://schemas.microsoft.com/office/drawing/2014/main" id="{E4526D05-21B6-4325-B1FB-16352B500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933"/>
              <a:ext cx="498" cy="608"/>
            </a:xfrm>
            <a:custGeom>
              <a:avLst/>
              <a:gdLst>
                <a:gd name="T0" fmla="*/ 304 w 498"/>
                <a:gd name="T1" fmla="*/ 608 h 608"/>
                <a:gd name="T2" fmla="*/ 242 w 498"/>
                <a:gd name="T3" fmla="*/ 602 h 608"/>
                <a:gd name="T4" fmla="*/ 186 w 498"/>
                <a:gd name="T5" fmla="*/ 584 h 608"/>
                <a:gd name="T6" fmla="*/ 134 w 498"/>
                <a:gd name="T7" fmla="*/ 556 h 608"/>
                <a:gd name="T8" fmla="*/ 88 w 498"/>
                <a:gd name="T9" fmla="*/ 518 h 608"/>
                <a:gd name="T10" fmla="*/ 52 w 498"/>
                <a:gd name="T11" fmla="*/ 474 h 608"/>
                <a:gd name="T12" fmla="*/ 24 w 498"/>
                <a:gd name="T13" fmla="*/ 422 h 608"/>
                <a:gd name="T14" fmla="*/ 6 w 498"/>
                <a:gd name="T15" fmla="*/ 366 h 608"/>
                <a:gd name="T16" fmla="*/ 0 w 498"/>
                <a:gd name="T17" fmla="*/ 304 h 608"/>
                <a:gd name="T18" fmla="*/ 2 w 498"/>
                <a:gd name="T19" fmla="*/ 272 h 608"/>
                <a:gd name="T20" fmla="*/ 14 w 498"/>
                <a:gd name="T21" fmla="*/ 214 h 608"/>
                <a:gd name="T22" fmla="*/ 36 w 498"/>
                <a:gd name="T23" fmla="*/ 160 h 608"/>
                <a:gd name="T24" fmla="*/ 70 w 498"/>
                <a:gd name="T25" fmla="*/ 110 h 608"/>
                <a:gd name="T26" fmla="*/ 110 w 498"/>
                <a:gd name="T27" fmla="*/ 70 h 608"/>
                <a:gd name="T28" fmla="*/ 158 w 498"/>
                <a:gd name="T29" fmla="*/ 36 h 608"/>
                <a:gd name="T30" fmla="*/ 214 w 498"/>
                <a:gd name="T31" fmla="*/ 14 h 608"/>
                <a:gd name="T32" fmla="*/ 272 w 498"/>
                <a:gd name="T33" fmla="*/ 2 h 608"/>
                <a:gd name="T34" fmla="*/ 304 w 498"/>
                <a:gd name="T35" fmla="*/ 0 h 608"/>
                <a:gd name="T36" fmla="*/ 354 w 498"/>
                <a:gd name="T37" fmla="*/ 4 h 608"/>
                <a:gd name="T38" fmla="*/ 402 w 498"/>
                <a:gd name="T39" fmla="*/ 16 h 608"/>
                <a:gd name="T40" fmla="*/ 448 w 498"/>
                <a:gd name="T41" fmla="*/ 36 h 608"/>
                <a:gd name="T42" fmla="*/ 490 w 498"/>
                <a:gd name="T43" fmla="*/ 64 h 608"/>
                <a:gd name="T44" fmla="*/ 486 w 498"/>
                <a:gd name="T45" fmla="*/ 84 h 608"/>
                <a:gd name="T46" fmla="*/ 480 w 498"/>
                <a:gd name="T47" fmla="*/ 78 h 608"/>
                <a:gd name="T48" fmla="*/ 440 w 498"/>
                <a:gd name="T49" fmla="*/ 52 h 608"/>
                <a:gd name="T50" fmla="*/ 396 w 498"/>
                <a:gd name="T51" fmla="*/ 34 h 608"/>
                <a:gd name="T52" fmla="*/ 352 w 498"/>
                <a:gd name="T53" fmla="*/ 22 h 608"/>
                <a:gd name="T54" fmla="*/ 304 w 498"/>
                <a:gd name="T55" fmla="*/ 18 h 608"/>
                <a:gd name="T56" fmla="*/ 274 w 498"/>
                <a:gd name="T57" fmla="*/ 20 h 608"/>
                <a:gd name="T58" fmla="*/ 218 w 498"/>
                <a:gd name="T59" fmla="*/ 30 h 608"/>
                <a:gd name="T60" fmla="*/ 168 w 498"/>
                <a:gd name="T61" fmla="*/ 52 h 608"/>
                <a:gd name="T62" fmla="*/ 122 w 498"/>
                <a:gd name="T63" fmla="*/ 84 h 608"/>
                <a:gd name="T64" fmla="*/ 84 w 498"/>
                <a:gd name="T65" fmla="*/ 122 h 608"/>
                <a:gd name="T66" fmla="*/ 52 w 498"/>
                <a:gd name="T67" fmla="*/ 168 h 608"/>
                <a:gd name="T68" fmla="*/ 30 w 498"/>
                <a:gd name="T69" fmla="*/ 218 h 608"/>
                <a:gd name="T70" fmla="*/ 20 w 498"/>
                <a:gd name="T71" fmla="*/ 274 h 608"/>
                <a:gd name="T72" fmla="*/ 18 w 498"/>
                <a:gd name="T73" fmla="*/ 304 h 608"/>
                <a:gd name="T74" fmla="*/ 24 w 498"/>
                <a:gd name="T75" fmla="*/ 362 h 608"/>
                <a:gd name="T76" fmla="*/ 40 w 498"/>
                <a:gd name="T77" fmla="*/ 416 h 608"/>
                <a:gd name="T78" fmla="*/ 66 w 498"/>
                <a:gd name="T79" fmla="*/ 464 h 608"/>
                <a:gd name="T80" fmla="*/ 102 w 498"/>
                <a:gd name="T81" fmla="*/ 506 h 608"/>
                <a:gd name="T82" fmla="*/ 144 w 498"/>
                <a:gd name="T83" fmla="*/ 540 h 608"/>
                <a:gd name="T84" fmla="*/ 192 w 498"/>
                <a:gd name="T85" fmla="*/ 568 h 608"/>
                <a:gd name="T86" fmla="*/ 246 w 498"/>
                <a:gd name="T87" fmla="*/ 584 h 608"/>
                <a:gd name="T88" fmla="*/ 304 w 498"/>
                <a:gd name="T89" fmla="*/ 590 h 608"/>
                <a:gd name="T90" fmla="*/ 326 w 498"/>
                <a:gd name="T91" fmla="*/ 588 h 608"/>
                <a:gd name="T92" fmla="*/ 370 w 498"/>
                <a:gd name="T93" fmla="*/ 582 h 608"/>
                <a:gd name="T94" fmla="*/ 400 w 498"/>
                <a:gd name="T95" fmla="*/ 574 h 608"/>
                <a:gd name="T96" fmla="*/ 398 w 498"/>
                <a:gd name="T97" fmla="*/ 592 h 608"/>
                <a:gd name="T98" fmla="*/ 374 w 498"/>
                <a:gd name="T99" fmla="*/ 600 h 608"/>
                <a:gd name="T100" fmla="*/ 328 w 498"/>
                <a:gd name="T101" fmla="*/ 606 h 608"/>
                <a:gd name="T102" fmla="*/ 304 w 498"/>
                <a:gd name="T10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8" h="608">
                  <a:moveTo>
                    <a:pt x="304" y="608"/>
                  </a:moveTo>
                  <a:lnTo>
                    <a:pt x="304" y="608"/>
                  </a:lnTo>
                  <a:lnTo>
                    <a:pt x="272" y="606"/>
                  </a:lnTo>
                  <a:lnTo>
                    <a:pt x="242" y="602"/>
                  </a:lnTo>
                  <a:lnTo>
                    <a:pt x="214" y="594"/>
                  </a:lnTo>
                  <a:lnTo>
                    <a:pt x="186" y="584"/>
                  </a:lnTo>
                  <a:lnTo>
                    <a:pt x="158" y="572"/>
                  </a:lnTo>
                  <a:lnTo>
                    <a:pt x="134" y="556"/>
                  </a:lnTo>
                  <a:lnTo>
                    <a:pt x="110" y="538"/>
                  </a:lnTo>
                  <a:lnTo>
                    <a:pt x="88" y="518"/>
                  </a:lnTo>
                  <a:lnTo>
                    <a:pt x="70" y="498"/>
                  </a:lnTo>
                  <a:lnTo>
                    <a:pt x="52" y="474"/>
                  </a:lnTo>
                  <a:lnTo>
                    <a:pt x="36" y="448"/>
                  </a:lnTo>
                  <a:lnTo>
                    <a:pt x="24" y="422"/>
                  </a:lnTo>
                  <a:lnTo>
                    <a:pt x="14" y="394"/>
                  </a:lnTo>
                  <a:lnTo>
                    <a:pt x="6" y="366"/>
                  </a:lnTo>
                  <a:lnTo>
                    <a:pt x="2" y="334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272"/>
                  </a:lnTo>
                  <a:lnTo>
                    <a:pt x="6" y="242"/>
                  </a:lnTo>
                  <a:lnTo>
                    <a:pt x="14" y="214"/>
                  </a:lnTo>
                  <a:lnTo>
                    <a:pt x="24" y="186"/>
                  </a:lnTo>
                  <a:lnTo>
                    <a:pt x="36" y="160"/>
                  </a:lnTo>
                  <a:lnTo>
                    <a:pt x="52" y="134"/>
                  </a:lnTo>
                  <a:lnTo>
                    <a:pt x="70" y="110"/>
                  </a:lnTo>
                  <a:lnTo>
                    <a:pt x="88" y="90"/>
                  </a:lnTo>
                  <a:lnTo>
                    <a:pt x="110" y="70"/>
                  </a:lnTo>
                  <a:lnTo>
                    <a:pt x="134" y="52"/>
                  </a:lnTo>
                  <a:lnTo>
                    <a:pt x="158" y="36"/>
                  </a:lnTo>
                  <a:lnTo>
                    <a:pt x="186" y="24"/>
                  </a:lnTo>
                  <a:lnTo>
                    <a:pt x="214" y="14"/>
                  </a:lnTo>
                  <a:lnTo>
                    <a:pt x="242" y="6"/>
                  </a:lnTo>
                  <a:lnTo>
                    <a:pt x="272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30" y="2"/>
                  </a:lnTo>
                  <a:lnTo>
                    <a:pt x="354" y="4"/>
                  </a:lnTo>
                  <a:lnTo>
                    <a:pt x="378" y="10"/>
                  </a:lnTo>
                  <a:lnTo>
                    <a:pt x="402" y="16"/>
                  </a:lnTo>
                  <a:lnTo>
                    <a:pt x="426" y="26"/>
                  </a:lnTo>
                  <a:lnTo>
                    <a:pt x="448" y="36"/>
                  </a:lnTo>
                  <a:lnTo>
                    <a:pt x="470" y="50"/>
                  </a:lnTo>
                  <a:lnTo>
                    <a:pt x="490" y="64"/>
                  </a:lnTo>
                  <a:lnTo>
                    <a:pt x="498" y="70"/>
                  </a:lnTo>
                  <a:lnTo>
                    <a:pt x="486" y="84"/>
                  </a:lnTo>
                  <a:lnTo>
                    <a:pt x="480" y="78"/>
                  </a:lnTo>
                  <a:lnTo>
                    <a:pt x="480" y="78"/>
                  </a:lnTo>
                  <a:lnTo>
                    <a:pt x="460" y="64"/>
                  </a:lnTo>
                  <a:lnTo>
                    <a:pt x="440" y="52"/>
                  </a:lnTo>
                  <a:lnTo>
                    <a:pt x="418" y="42"/>
                  </a:lnTo>
                  <a:lnTo>
                    <a:pt x="396" y="34"/>
                  </a:lnTo>
                  <a:lnTo>
                    <a:pt x="374" y="26"/>
                  </a:lnTo>
                  <a:lnTo>
                    <a:pt x="352" y="22"/>
                  </a:lnTo>
                  <a:lnTo>
                    <a:pt x="328" y="18"/>
                  </a:lnTo>
                  <a:lnTo>
                    <a:pt x="304" y="18"/>
                  </a:lnTo>
                  <a:lnTo>
                    <a:pt x="304" y="18"/>
                  </a:lnTo>
                  <a:lnTo>
                    <a:pt x="274" y="20"/>
                  </a:lnTo>
                  <a:lnTo>
                    <a:pt x="246" y="24"/>
                  </a:lnTo>
                  <a:lnTo>
                    <a:pt x="218" y="30"/>
                  </a:lnTo>
                  <a:lnTo>
                    <a:pt x="192" y="40"/>
                  </a:lnTo>
                  <a:lnTo>
                    <a:pt x="168" y="52"/>
                  </a:lnTo>
                  <a:lnTo>
                    <a:pt x="144" y="66"/>
                  </a:lnTo>
                  <a:lnTo>
                    <a:pt x="122" y="84"/>
                  </a:lnTo>
                  <a:lnTo>
                    <a:pt x="102" y="102"/>
                  </a:lnTo>
                  <a:lnTo>
                    <a:pt x="84" y="122"/>
                  </a:lnTo>
                  <a:lnTo>
                    <a:pt x="66" y="144"/>
                  </a:lnTo>
                  <a:lnTo>
                    <a:pt x="52" y="168"/>
                  </a:lnTo>
                  <a:lnTo>
                    <a:pt x="40" y="192"/>
                  </a:lnTo>
                  <a:lnTo>
                    <a:pt x="30" y="218"/>
                  </a:lnTo>
                  <a:lnTo>
                    <a:pt x="24" y="246"/>
                  </a:lnTo>
                  <a:lnTo>
                    <a:pt x="20" y="27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20" y="334"/>
                  </a:lnTo>
                  <a:lnTo>
                    <a:pt x="24" y="362"/>
                  </a:lnTo>
                  <a:lnTo>
                    <a:pt x="30" y="388"/>
                  </a:lnTo>
                  <a:lnTo>
                    <a:pt x="40" y="416"/>
                  </a:lnTo>
                  <a:lnTo>
                    <a:pt x="52" y="440"/>
                  </a:lnTo>
                  <a:lnTo>
                    <a:pt x="66" y="464"/>
                  </a:lnTo>
                  <a:lnTo>
                    <a:pt x="84" y="486"/>
                  </a:lnTo>
                  <a:lnTo>
                    <a:pt x="102" y="506"/>
                  </a:lnTo>
                  <a:lnTo>
                    <a:pt x="122" y="524"/>
                  </a:lnTo>
                  <a:lnTo>
                    <a:pt x="144" y="540"/>
                  </a:lnTo>
                  <a:lnTo>
                    <a:pt x="168" y="556"/>
                  </a:lnTo>
                  <a:lnTo>
                    <a:pt x="192" y="568"/>
                  </a:lnTo>
                  <a:lnTo>
                    <a:pt x="218" y="576"/>
                  </a:lnTo>
                  <a:lnTo>
                    <a:pt x="246" y="584"/>
                  </a:lnTo>
                  <a:lnTo>
                    <a:pt x="274" y="588"/>
                  </a:lnTo>
                  <a:lnTo>
                    <a:pt x="304" y="590"/>
                  </a:lnTo>
                  <a:lnTo>
                    <a:pt x="304" y="590"/>
                  </a:lnTo>
                  <a:lnTo>
                    <a:pt x="326" y="588"/>
                  </a:lnTo>
                  <a:lnTo>
                    <a:pt x="348" y="586"/>
                  </a:lnTo>
                  <a:lnTo>
                    <a:pt x="370" y="582"/>
                  </a:lnTo>
                  <a:lnTo>
                    <a:pt x="392" y="576"/>
                  </a:lnTo>
                  <a:lnTo>
                    <a:pt x="400" y="574"/>
                  </a:lnTo>
                  <a:lnTo>
                    <a:pt x="406" y="590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74" y="600"/>
                  </a:lnTo>
                  <a:lnTo>
                    <a:pt x="352" y="604"/>
                  </a:lnTo>
                  <a:lnTo>
                    <a:pt x="328" y="606"/>
                  </a:lnTo>
                  <a:lnTo>
                    <a:pt x="304" y="608"/>
                  </a:lnTo>
                  <a:lnTo>
                    <a:pt x="304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5">
              <a:extLst>
                <a:ext uri="{FF2B5EF4-FFF2-40B4-BE49-F238E27FC236}">
                  <a16:creationId xmlns:a16="http://schemas.microsoft.com/office/drawing/2014/main" id="{3720602C-D1D7-41EB-AE6D-98070C2A8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933"/>
              <a:ext cx="334" cy="608"/>
            </a:xfrm>
            <a:custGeom>
              <a:avLst/>
              <a:gdLst>
                <a:gd name="T0" fmla="*/ 170 w 334"/>
                <a:gd name="T1" fmla="*/ 608 h 608"/>
                <a:gd name="T2" fmla="*/ 136 w 334"/>
                <a:gd name="T3" fmla="*/ 602 h 608"/>
                <a:gd name="T4" fmla="*/ 104 w 334"/>
                <a:gd name="T5" fmla="*/ 584 h 608"/>
                <a:gd name="T6" fmla="*/ 74 w 334"/>
                <a:gd name="T7" fmla="*/ 556 h 608"/>
                <a:gd name="T8" fmla="*/ 50 w 334"/>
                <a:gd name="T9" fmla="*/ 518 h 608"/>
                <a:gd name="T10" fmla="*/ 28 w 334"/>
                <a:gd name="T11" fmla="*/ 474 h 608"/>
                <a:gd name="T12" fmla="*/ 14 w 334"/>
                <a:gd name="T13" fmla="*/ 422 h 608"/>
                <a:gd name="T14" fmla="*/ 4 w 334"/>
                <a:gd name="T15" fmla="*/ 366 h 608"/>
                <a:gd name="T16" fmla="*/ 0 w 334"/>
                <a:gd name="T17" fmla="*/ 304 h 608"/>
                <a:gd name="T18" fmla="*/ 0 w 334"/>
                <a:gd name="T19" fmla="*/ 272 h 608"/>
                <a:gd name="T20" fmla="*/ 8 w 334"/>
                <a:gd name="T21" fmla="*/ 214 h 608"/>
                <a:gd name="T22" fmla="*/ 20 w 334"/>
                <a:gd name="T23" fmla="*/ 160 h 608"/>
                <a:gd name="T24" fmla="*/ 38 w 334"/>
                <a:gd name="T25" fmla="*/ 110 h 608"/>
                <a:gd name="T26" fmla="*/ 62 w 334"/>
                <a:gd name="T27" fmla="*/ 70 h 608"/>
                <a:gd name="T28" fmla="*/ 88 w 334"/>
                <a:gd name="T29" fmla="*/ 36 h 608"/>
                <a:gd name="T30" fmla="*/ 120 w 334"/>
                <a:gd name="T31" fmla="*/ 14 h 608"/>
                <a:gd name="T32" fmla="*/ 152 w 334"/>
                <a:gd name="T33" fmla="*/ 2 h 608"/>
                <a:gd name="T34" fmla="*/ 170 w 334"/>
                <a:gd name="T35" fmla="*/ 0 h 608"/>
                <a:gd name="T36" fmla="*/ 198 w 334"/>
                <a:gd name="T37" fmla="*/ 4 h 608"/>
                <a:gd name="T38" fmla="*/ 224 w 334"/>
                <a:gd name="T39" fmla="*/ 16 h 608"/>
                <a:gd name="T40" fmla="*/ 248 w 334"/>
                <a:gd name="T41" fmla="*/ 34 h 608"/>
                <a:gd name="T42" fmla="*/ 272 w 334"/>
                <a:gd name="T43" fmla="*/ 60 h 608"/>
                <a:gd name="T44" fmla="*/ 292 w 334"/>
                <a:gd name="T45" fmla="*/ 90 h 608"/>
                <a:gd name="T46" fmla="*/ 308 w 334"/>
                <a:gd name="T47" fmla="*/ 126 h 608"/>
                <a:gd name="T48" fmla="*/ 322 w 334"/>
                <a:gd name="T49" fmla="*/ 168 h 608"/>
                <a:gd name="T50" fmla="*/ 334 w 334"/>
                <a:gd name="T51" fmla="*/ 224 h 608"/>
                <a:gd name="T52" fmla="*/ 314 w 334"/>
                <a:gd name="T53" fmla="*/ 218 h 608"/>
                <a:gd name="T54" fmla="*/ 306 w 334"/>
                <a:gd name="T55" fmla="*/ 176 h 608"/>
                <a:gd name="T56" fmla="*/ 278 w 334"/>
                <a:gd name="T57" fmla="*/ 102 h 608"/>
                <a:gd name="T58" fmla="*/ 250 w 334"/>
                <a:gd name="T59" fmla="*/ 62 h 608"/>
                <a:gd name="T60" fmla="*/ 228 w 334"/>
                <a:gd name="T61" fmla="*/ 40 h 608"/>
                <a:gd name="T62" fmla="*/ 206 w 334"/>
                <a:gd name="T63" fmla="*/ 26 h 608"/>
                <a:gd name="T64" fmla="*/ 182 w 334"/>
                <a:gd name="T65" fmla="*/ 18 h 608"/>
                <a:gd name="T66" fmla="*/ 170 w 334"/>
                <a:gd name="T67" fmla="*/ 18 h 608"/>
                <a:gd name="T68" fmla="*/ 140 w 334"/>
                <a:gd name="T69" fmla="*/ 24 h 608"/>
                <a:gd name="T70" fmla="*/ 110 w 334"/>
                <a:gd name="T71" fmla="*/ 40 h 608"/>
                <a:gd name="T72" fmla="*/ 84 w 334"/>
                <a:gd name="T73" fmla="*/ 66 h 608"/>
                <a:gd name="T74" fmla="*/ 62 w 334"/>
                <a:gd name="T75" fmla="*/ 102 h 608"/>
                <a:gd name="T76" fmla="*/ 44 w 334"/>
                <a:gd name="T77" fmla="*/ 144 h 608"/>
                <a:gd name="T78" fmla="*/ 30 w 334"/>
                <a:gd name="T79" fmla="*/ 192 h 608"/>
                <a:gd name="T80" fmla="*/ 20 w 334"/>
                <a:gd name="T81" fmla="*/ 246 h 608"/>
                <a:gd name="T82" fmla="*/ 18 w 334"/>
                <a:gd name="T83" fmla="*/ 304 h 608"/>
                <a:gd name="T84" fmla="*/ 18 w 334"/>
                <a:gd name="T85" fmla="*/ 334 h 608"/>
                <a:gd name="T86" fmla="*/ 24 w 334"/>
                <a:gd name="T87" fmla="*/ 388 h 608"/>
                <a:gd name="T88" fmla="*/ 36 w 334"/>
                <a:gd name="T89" fmla="*/ 440 h 608"/>
                <a:gd name="T90" fmla="*/ 52 w 334"/>
                <a:gd name="T91" fmla="*/ 486 h 608"/>
                <a:gd name="T92" fmla="*/ 74 w 334"/>
                <a:gd name="T93" fmla="*/ 524 h 608"/>
                <a:gd name="T94" fmla="*/ 98 w 334"/>
                <a:gd name="T95" fmla="*/ 556 h 608"/>
                <a:gd name="T96" fmla="*/ 124 w 334"/>
                <a:gd name="T97" fmla="*/ 576 h 608"/>
                <a:gd name="T98" fmla="*/ 154 w 334"/>
                <a:gd name="T99" fmla="*/ 588 h 608"/>
                <a:gd name="T100" fmla="*/ 170 w 334"/>
                <a:gd name="T101" fmla="*/ 590 h 608"/>
                <a:gd name="T102" fmla="*/ 206 w 334"/>
                <a:gd name="T103" fmla="*/ 582 h 608"/>
                <a:gd name="T104" fmla="*/ 242 w 334"/>
                <a:gd name="T105" fmla="*/ 556 h 608"/>
                <a:gd name="T106" fmla="*/ 260 w 334"/>
                <a:gd name="T107" fmla="*/ 562 h 608"/>
                <a:gd name="T108" fmla="*/ 254 w 334"/>
                <a:gd name="T109" fmla="*/ 568 h 608"/>
                <a:gd name="T110" fmla="*/ 214 w 334"/>
                <a:gd name="T111" fmla="*/ 598 h 608"/>
                <a:gd name="T112" fmla="*/ 192 w 334"/>
                <a:gd name="T113" fmla="*/ 606 h 608"/>
                <a:gd name="T114" fmla="*/ 170 w 334"/>
                <a:gd name="T1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608">
                  <a:moveTo>
                    <a:pt x="170" y="608"/>
                  </a:moveTo>
                  <a:lnTo>
                    <a:pt x="170" y="608"/>
                  </a:lnTo>
                  <a:lnTo>
                    <a:pt x="152" y="606"/>
                  </a:lnTo>
                  <a:lnTo>
                    <a:pt x="136" y="602"/>
                  </a:lnTo>
                  <a:lnTo>
                    <a:pt x="120" y="594"/>
                  </a:lnTo>
                  <a:lnTo>
                    <a:pt x="104" y="584"/>
                  </a:lnTo>
                  <a:lnTo>
                    <a:pt x="88" y="572"/>
                  </a:lnTo>
                  <a:lnTo>
                    <a:pt x="74" y="556"/>
                  </a:lnTo>
                  <a:lnTo>
                    <a:pt x="62" y="538"/>
                  </a:lnTo>
                  <a:lnTo>
                    <a:pt x="50" y="518"/>
                  </a:lnTo>
                  <a:lnTo>
                    <a:pt x="38" y="498"/>
                  </a:lnTo>
                  <a:lnTo>
                    <a:pt x="28" y="474"/>
                  </a:lnTo>
                  <a:lnTo>
                    <a:pt x="20" y="448"/>
                  </a:lnTo>
                  <a:lnTo>
                    <a:pt x="14" y="422"/>
                  </a:lnTo>
                  <a:lnTo>
                    <a:pt x="8" y="394"/>
                  </a:lnTo>
                  <a:lnTo>
                    <a:pt x="4" y="366"/>
                  </a:lnTo>
                  <a:lnTo>
                    <a:pt x="0" y="334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8" y="214"/>
                  </a:lnTo>
                  <a:lnTo>
                    <a:pt x="14" y="186"/>
                  </a:lnTo>
                  <a:lnTo>
                    <a:pt x="20" y="160"/>
                  </a:lnTo>
                  <a:lnTo>
                    <a:pt x="28" y="134"/>
                  </a:lnTo>
                  <a:lnTo>
                    <a:pt x="38" y="110"/>
                  </a:lnTo>
                  <a:lnTo>
                    <a:pt x="50" y="90"/>
                  </a:lnTo>
                  <a:lnTo>
                    <a:pt x="62" y="70"/>
                  </a:lnTo>
                  <a:lnTo>
                    <a:pt x="74" y="52"/>
                  </a:lnTo>
                  <a:lnTo>
                    <a:pt x="88" y="36"/>
                  </a:lnTo>
                  <a:lnTo>
                    <a:pt x="104" y="24"/>
                  </a:lnTo>
                  <a:lnTo>
                    <a:pt x="120" y="14"/>
                  </a:lnTo>
                  <a:lnTo>
                    <a:pt x="136" y="6"/>
                  </a:lnTo>
                  <a:lnTo>
                    <a:pt x="152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4" y="2"/>
                  </a:lnTo>
                  <a:lnTo>
                    <a:pt x="198" y="4"/>
                  </a:lnTo>
                  <a:lnTo>
                    <a:pt x="210" y="8"/>
                  </a:lnTo>
                  <a:lnTo>
                    <a:pt x="224" y="16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6"/>
                  </a:lnTo>
                  <a:lnTo>
                    <a:pt x="272" y="60"/>
                  </a:lnTo>
                  <a:lnTo>
                    <a:pt x="282" y="74"/>
                  </a:lnTo>
                  <a:lnTo>
                    <a:pt x="292" y="90"/>
                  </a:lnTo>
                  <a:lnTo>
                    <a:pt x="300" y="108"/>
                  </a:lnTo>
                  <a:lnTo>
                    <a:pt x="308" y="126"/>
                  </a:lnTo>
                  <a:lnTo>
                    <a:pt x="316" y="148"/>
                  </a:lnTo>
                  <a:lnTo>
                    <a:pt x="322" y="168"/>
                  </a:lnTo>
                  <a:lnTo>
                    <a:pt x="332" y="214"/>
                  </a:lnTo>
                  <a:lnTo>
                    <a:pt x="334" y="224"/>
                  </a:lnTo>
                  <a:lnTo>
                    <a:pt x="316" y="226"/>
                  </a:lnTo>
                  <a:lnTo>
                    <a:pt x="314" y="218"/>
                  </a:lnTo>
                  <a:lnTo>
                    <a:pt x="314" y="218"/>
                  </a:lnTo>
                  <a:lnTo>
                    <a:pt x="306" y="176"/>
                  </a:lnTo>
                  <a:lnTo>
                    <a:pt x="292" y="136"/>
                  </a:lnTo>
                  <a:lnTo>
                    <a:pt x="278" y="102"/>
                  </a:lnTo>
                  <a:lnTo>
                    <a:pt x="260" y="74"/>
                  </a:lnTo>
                  <a:lnTo>
                    <a:pt x="250" y="62"/>
                  </a:lnTo>
                  <a:lnTo>
                    <a:pt x="238" y="50"/>
                  </a:lnTo>
                  <a:lnTo>
                    <a:pt x="228" y="40"/>
                  </a:lnTo>
                  <a:lnTo>
                    <a:pt x="218" y="32"/>
                  </a:lnTo>
                  <a:lnTo>
                    <a:pt x="206" y="26"/>
                  </a:lnTo>
                  <a:lnTo>
                    <a:pt x="194" y="22"/>
                  </a:lnTo>
                  <a:lnTo>
                    <a:pt x="182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54" y="20"/>
                  </a:lnTo>
                  <a:lnTo>
                    <a:pt x="140" y="24"/>
                  </a:lnTo>
                  <a:lnTo>
                    <a:pt x="124" y="30"/>
                  </a:lnTo>
                  <a:lnTo>
                    <a:pt x="110" y="40"/>
                  </a:lnTo>
                  <a:lnTo>
                    <a:pt x="98" y="52"/>
                  </a:lnTo>
                  <a:lnTo>
                    <a:pt x="84" y="66"/>
                  </a:lnTo>
                  <a:lnTo>
                    <a:pt x="74" y="84"/>
                  </a:lnTo>
                  <a:lnTo>
                    <a:pt x="62" y="102"/>
                  </a:lnTo>
                  <a:lnTo>
                    <a:pt x="52" y="122"/>
                  </a:lnTo>
                  <a:lnTo>
                    <a:pt x="44" y="144"/>
                  </a:lnTo>
                  <a:lnTo>
                    <a:pt x="36" y="168"/>
                  </a:lnTo>
                  <a:lnTo>
                    <a:pt x="30" y="192"/>
                  </a:lnTo>
                  <a:lnTo>
                    <a:pt x="24" y="218"/>
                  </a:lnTo>
                  <a:lnTo>
                    <a:pt x="20" y="246"/>
                  </a:lnTo>
                  <a:lnTo>
                    <a:pt x="18" y="27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334"/>
                  </a:lnTo>
                  <a:lnTo>
                    <a:pt x="20" y="362"/>
                  </a:lnTo>
                  <a:lnTo>
                    <a:pt x="24" y="388"/>
                  </a:lnTo>
                  <a:lnTo>
                    <a:pt x="30" y="416"/>
                  </a:lnTo>
                  <a:lnTo>
                    <a:pt x="36" y="440"/>
                  </a:lnTo>
                  <a:lnTo>
                    <a:pt x="44" y="464"/>
                  </a:lnTo>
                  <a:lnTo>
                    <a:pt x="52" y="486"/>
                  </a:lnTo>
                  <a:lnTo>
                    <a:pt x="62" y="506"/>
                  </a:lnTo>
                  <a:lnTo>
                    <a:pt x="74" y="524"/>
                  </a:lnTo>
                  <a:lnTo>
                    <a:pt x="84" y="540"/>
                  </a:lnTo>
                  <a:lnTo>
                    <a:pt x="98" y="556"/>
                  </a:lnTo>
                  <a:lnTo>
                    <a:pt x="110" y="568"/>
                  </a:lnTo>
                  <a:lnTo>
                    <a:pt x="124" y="576"/>
                  </a:lnTo>
                  <a:lnTo>
                    <a:pt x="140" y="584"/>
                  </a:lnTo>
                  <a:lnTo>
                    <a:pt x="154" y="588"/>
                  </a:lnTo>
                  <a:lnTo>
                    <a:pt x="170" y="590"/>
                  </a:lnTo>
                  <a:lnTo>
                    <a:pt x="170" y="590"/>
                  </a:lnTo>
                  <a:lnTo>
                    <a:pt x="188" y="588"/>
                  </a:lnTo>
                  <a:lnTo>
                    <a:pt x="206" y="582"/>
                  </a:lnTo>
                  <a:lnTo>
                    <a:pt x="224" y="570"/>
                  </a:lnTo>
                  <a:lnTo>
                    <a:pt x="242" y="556"/>
                  </a:lnTo>
                  <a:lnTo>
                    <a:pt x="248" y="550"/>
                  </a:lnTo>
                  <a:lnTo>
                    <a:pt x="260" y="562"/>
                  </a:lnTo>
                  <a:lnTo>
                    <a:pt x="254" y="568"/>
                  </a:lnTo>
                  <a:lnTo>
                    <a:pt x="254" y="568"/>
                  </a:lnTo>
                  <a:lnTo>
                    <a:pt x="234" y="586"/>
                  </a:lnTo>
                  <a:lnTo>
                    <a:pt x="214" y="598"/>
                  </a:lnTo>
                  <a:lnTo>
                    <a:pt x="202" y="602"/>
                  </a:lnTo>
                  <a:lnTo>
                    <a:pt x="192" y="606"/>
                  </a:lnTo>
                  <a:lnTo>
                    <a:pt x="180" y="608"/>
                  </a:lnTo>
                  <a:lnTo>
                    <a:pt x="170" y="608"/>
                  </a:lnTo>
                  <a:lnTo>
                    <a:pt x="17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4F2F6B09-F6E3-47B3-A8A9-3F3205714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933"/>
              <a:ext cx="18" cy="6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7">
              <a:extLst>
                <a:ext uri="{FF2B5EF4-FFF2-40B4-BE49-F238E27FC236}">
                  <a16:creationId xmlns:a16="http://schemas.microsoft.com/office/drawing/2014/main" id="{550F3BAC-7C20-4E47-91DC-4A8592A4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085"/>
              <a:ext cx="44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8">
              <a:extLst>
                <a:ext uri="{FF2B5EF4-FFF2-40B4-BE49-F238E27FC236}">
                  <a16:creationId xmlns:a16="http://schemas.microsoft.com/office/drawing/2014/main" id="{32F9FF16-4DF9-4892-9BE5-09A4FE43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371"/>
              <a:ext cx="29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9">
              <a:extLst>
                <a:ext uri="{FF2B5EF4-FFF2-40B4-BE49-F238E27FC236}">
                  <a16:creationId xmlns:a16="http://schemas.microsoft.com/office/drawing/2014/main" id="{86D4EB87-5ABE-42C5-BF94-37786179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1227"/>
              <a:ext cx="38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5F2D5A6-A603-401E-B995-68F70A078BF0}"/>
              </a:ext>
            </a:extLst>
          </p:cNvPr>
          <p:cNvGrpSpPr/>
          <p:nvPr/>
        </p:nvGrpSpPr>
        <p:grpSpPr>
          <a:xfrm>
            <a:off x="6628511" y="1805238"/>
            <a:ext cx="241628" cy="283957"/>
            <a:chOff x="2981325" y="4597400"/>
            <a:chExt cx="901700" cy="1228725"/>
          </a:xfrm>
          <a:solidFill>
            <a:schemeClr val="bg1"/>
          </a:solidFill>
        </p:grpSpPr>
        <p:sp>
          <p:nvSpPr>
            <p:cNvPr id="112" name="Freeform 123">
              <a:extLst>
                <a:ext uri="{FF2B5EF4-FFF2-40B4-BE49-F238E27FC236}">
                  <a16:creationId xmlns:a16="http://schemas.microsoft.com/office/drawing/2014/main" id="{8877EA6F-4F8C-487A-A72F-5DD64E949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0" y="4676775"/>
              <a:ext cx="765175" cy="1079500"/>
            </a:xfrm>
            <a:custGeom>
              <a:avLst/>
              <a:gdLst>
                <a:gd name="T0" fmla="*/ 146 w 482"/>
                <a:gd name="T1" fmla="*/ 460 h 680"/>
                <a:gd name="T2" fmla="*/ 114 w 482"/>
                <a:gd name="T3" fmla="*/ 444 h 680"/>
                <a:gd name="T4" fmla="*/ 72 w 482"/>
                <a:gd name="T5" fmla="*/ 412 h 680"/>
                <a:gd name="T6" fmla="*/ 40 w 482"/>
                <a:gd name="T7" fmla="*/ 372 h 680"/>
                <a:gd name="T8" fmla="*/ 16 w 482"/>
                <a:gd name="T9" fmla="*/ 326 h 680"/>
                <a:gd name="T10" fmla="*/ 4 w 482"/>
                <a:gd name="T11" fmla="*/ 276 h 680"/>
                <a:gd name="T12" fmla="*/ 0 w 482"/>
                <a:gd name="T13" fmla="*/ 240 h 680"/>
                <a:gd name="T14" fmla="*/ 12 w 482"/>
                <a:gd name="T15" fmla="*/ 168 h 680"/>
                <a:gd name="T16" fmla="*/ 42 w 482"/>
                <a:gd name="T17" fmla="*/ 106 h 680"/>
                <a:gd name="T18" fmla="*/ 88 w 482"/>
                <a:gd name="T19" fmla="*/ 54 h 680"/>
                <a:gd name="T20" fmla="*/ 148 w 482"/>
                <a:gd name="T21" fmla="*/ 18 h 680"/>
                <a:gd name="T22" fmla="*/ 218 w 482"/>
                <a:gd name="T23" fmla="*/ 0 h 680"/>
                <a:gd name="T24" fmla="*/ 266 w 482"/>
                <a:gd name="T25" fmla="*/ 0 h 680"/>
                <a:gd name="T26" fmla="*/ 336 w 482"/>
                <a:gd name="T27" fmla="*/ 18 h 680"/>
                <a:gd name="T28" fmla="*/ 394 w 482"/>
                <a:gd name="T29" fmla="*/ 54 h 680"/>
                <a:gd name="T30" fmla="*/ 442 w 482"/>
                <a:gd name="T31" fmla="*/ 106 h 680"/>
                <a:gd name="T32" fmla="*/ 472 w 482"/>
                <a:gd name="T33" fmla="*/ 168 h 680"/>
                <a:gd name="T34" fmla="*/ 482 w 482"/>
                <a:gd name="T35" fmla="*/ 240 h 680"/>
                <a:gd name="T36" fmla="*/ 480 w 482"/>
                <a:gd name="T37" fmla="*/ 276 h 680"/>
                <a:gd name="T38" fmla="*/ 466 w 482"/>
                <a:gd name="T39" fmla="*/ 328 h 680"/>
                <a:gd name="T40" fmla="*/ 442 w 482"/>
                <a:gd name="T41" fmla="*/ 374 h 680"/>
                <a:gd name="T42" fmla="*/ 410 w 482"/>
                <a:gd name="T43" fmla="*/ 414 h 680"/>
                <a:gd name="T44" fmla="*/ 368 w 482"/>
                <a:gd name="T45" fmla="*/ 446 h 680"/>
                <a:gd name="T46" fmla="*/ 336 w 482"/>
                <a:gd name="T47" fmla="*/ 680 h 680"/>
                <a:gd name="T48" fmla="*/ 318 w 482"/>
                <a:gd name="T49" fmla="*/ 450 h 680"/>
                <a:gd name="T50" fmla="*/ 338 w 482"/>
                <a:gd name="T51" fmla="*/ 440 h 680"/>
                <a:gd name="T52" fmla="*/ 382 w 482"/>
                <a:gd name="T53" fmla="*/ 414 h 680"/>
                <a:gd name="T54" fmla="*/ 416 w 482"/>
                <a:gd name="T55" fmla="*/ 378 h 680"/>
                <a:gd name="T56" fmla="*/ 442 w 482"/>
                <a:gd name="T57" fmla="*/ 338 h 680"/>
                <a:gd name="T58" fmla="*/ 458 w 482"/>
                <a:gd name="T59" fmla="*/ 290 h 680"/>
                <a:gd name="T60" fmla="*/ 464 w 482"/>
                <a:gd name="T61" fmla="*/ 240 h 680"/>
                <a:gd name="T62" fmla="*/ 460 w 482"/>
                <a:gd name="T63" fmla="*/ 196 h 680"/>
                <a:gd name="T64" fmla="*/ 438 w 482"/>
                <a:gd name="T65" fmla="*/ 134 h 680"/>
                <a:gd name="T66" fmla="*/ 400 w 482"/>
                <a:gd name="T67" fmla="*/ 82 h 680"/>
                <a:gd name="T68" fmla="*/ 348 w 482"/>
                <a:gd name="T69" fmla="*/ 44 h 680"/>
                <a:gd name="T70" fmla="*/ 286 w 482"/>
                <a:gd name="T71" fmla="*/ 22 h 680"/>
                <a:gd name="T72" fmla="*/ 242 w 482"/>
                <a:gd name="T73" fmla="*/ 18 h 680"/>
                <a:gd name="T74" fmla="*/ 176 w 482"/>
                <a:gd name="T75" fmla="*/ 28 h 680"/>
                <a:gd name="T76" fmla="*/ 118 w 482"/>
                <a:gd name="T77" fmla="*/ 56 h 680"/>
                <a:gd name="T78" fmla="*/ 70 w 482"/>
                <a:gd name="T79" fmla="*/ 98 h 680"/>
                <a:gd name="T80" fmla="*/ 36 w 482"/>
                <a:gd name="T81" fmla="*/ 154 h 680"/>
                <a:gd name="T82" fmla="*/ 20 w 482"/>
                <a:gd name="T83" fmla="*/ 218 h 680"/>
                <a:gd name="T84" fmla="*/ 20 w 482"/>
                <a:gd name="T85" fmla="*/ 256 h 680"/>
                <a:gd name="T86" fmla="*/ 28 w 482"/>
                <a:gd name="T87" fmla="*/ 306 h 680"/>
                <a:gd name="T88" fmla="*/ 56 w 482"/>
                <a:gd name="T89" fmla="*/ 364 h 680"/>
                <a:gd name="T90" fmla="*/ 100 w 482"/>
                <a:gd name="T91" fmla="*/ 412 h 680"/>
                <a:gd name="T92" fmla="*/ 142 w 482"/>
                <a:gd name="T93" fmla="*/ 440 h 680"/>
                <a:gd name="T94" fmla="*/ 164 w 482"/>
                <a:gd name="T95" fmla="*/ 66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680">
                  <a:moveTo>
                    <a:pt x="336" y="680"/>
                  </a:moveTo>
                  <a:lnTo>
                    <a:pt x="146" y="680"/>
                  </a:lnTo>
                  <a:lnTo>
                    <a:pt x="146" y="460"/>
                  </a:lnTo>
                  <a:lnTo>
                    <a:pt x="146" y="460"/>
                  </a:lnTo>
                  <a:lnTo>
                    <a:pt x="130" y="454"/>
                  </a:lnTo>
                  <a:lnTo>
                    <a:pt x="114" y="444"/>
                  </a:lnTo>
                  <a:lnTo>
                    <a:pt x="100" y="434"/>
                  </a:lnTo>
                  <a:lnTo>
                    <a:pt x="86" y="424"/>
                  </a:lnTo>
                  <a:lnTo>
                    <a:pt x="72" y="412"/>
                  </a:lnTo>
                  <a:lnTo>
                    <a:pt x="60" y="400"/>
                  </a:lnTo>
                  <a:lnTo>
                    <a:pt x="50" y="386"/>
                  </a:lnTo>
                  <a:lnTo>
                    <a:pt x="40" y="372"/>
                  </a:lnTo>
                  <a:lnTo>
                    <a:pt x="32" y="358"/>
                  </a:lnTo>
                  <a:lnTo>
                    <a:pt x="24" y="342"/>
                  </a:lnTo>
                  <a:lnTo>
                    <a:pt x="16" y="326"/>
                  </a:lnTo>
                  <a:lnTo>
                    <a:pt x="12" y="310"/>
                  </a:lnTo>
                  <a:lnTo>
                    <a:pt x="6" y="292"/>
                  </a:lnTo>
                  <a:lnTo>
                    <a:pt x="4" y="276"/>
                  </a:lnTo>
                  <a:lnTo>
                    <a:pt x="2" y="25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16"/>
                  </a:lnTo>
                  <a:lnTo>
                    <a:pt x="6" y="192"/>
                  </a:lnTo>
                  <a:lnTo>
                    <a:pt x="12" y="168"/>
                  </a:lnTo>
                  <a:lnTo>
                    <a:pt x="20" y="146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6"/>
                  </a:lnTo>
                  <a:lnTo>
                    <a:pt x="72" y="70"/>
                  </a:lnTo>
                  <a:lnTo>
                    <a:pt x="88" y="54"/>
                  </a:lnTo>
                  <a:lnTo>
                    <a:pt x="108" y="40"/>
                  </a:lnTo>
                  <a:lnTo>
                    <a:pt x="126" y="28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4" y="4"/>
                  </a:lnTo>
                  <a:lnTo>
                    <a:pt x="218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0" y="4"/>
                  </a:lnTo>
                  <a:lnTo>
                    <a:pt x="314" y="10"/>
                  </a:lnTo>
                  <a:lnTo>
                    <a:pt x="336" y="18"/>
                  </a:lnTo>
                  <a:lnTo>
                    <a:pt x="356" y="28"/>
                  </a:lnTo>
                  <a:lnTo>
                    <a:pt x="376" y="40"/>
                  </a:lnTo>
                  <a:lnTo>
                    <a:pt x="394" y="54"/>
                  </a:lnTo>
                  <a:lnTo>
                    <a:pt x="412" y="70"/>
                  </a:lnTo>
                  <a:lnTo>
                    <a:pt x="428" y="86"/>
                  </a:lnTo>
                  <a:lnTo>
                    <a:pt x="442" y="106"/>
                  </a:lnTo>
                  <a:lnTo>
                    <a:pt x="454" y="126"/>
                  </a:lnTo>
                  <a:lnTo>
                    <a:pt x="464" y="146"/>
                  </a:lnTo>
                  <a:lnTo>
                    <a:pt x="472" y="168"/>
                  </a:lnTo>
                  <a:lnTo>
                    <a:pt x="478" y="192"/>
                  </a:lnTo>
                  <a:lnTo>
                    <a:pt x="482" y="216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58"/>
                  </a:lnTo>
                  <a:lnTo>
                    <a:pt x="480" y="276"/>
                  </a:lnTo>
                  <a:lnTo>
                    <a:pt x="476" y="294"/>
                  </a:lnTo>
                  <a:lnTo>
                    <a:pt x="472" y="310"/>
                  </a:lnTo>
                  <a:lnTo>
                    <a:pt x="466" y="328"/>
                  </a:lnTo>
                  <a:lnTo>
                    <a:pt x="460" y="344"/>
                  </a:lnTo>
                  <a:lnTo>
                    <a:pt x="452" y="358"/>
                  </a:lnTo>
                  <a:lnTo>
                    <a:pt x="442" y="374"/>
                  </a:lnTo>
                  <a:lnTo>
                    <a:pt x="432" y="388"/>
                  </a:lnTo>
                  <a:lnTo>
                    <a:pt x="422" y="400"/>
                  </a:lnTo>
                  <a:lnTo>
                    <a:pt x="410" y="414"/>
                  </a:lnTo>
                  <a:lnTo>
                    <a:pt x="396" y="424"/>
                  </a:lnTo>
                  <a:lnTo>
                    <a:pt x="382" y="436"/>
                  </a:lnTo>
                  <a:lnTo>
                    <a:pt x="368" y="446"/>
                  </a:lnTo>
                  <a:lnTo>
                    <a:pt x="352" y="454"/>
                  </a:lnTo>
                  <a:lnTo>
                    <a:pt x="336" y="462"/>
                  </a:lnTo>
                  <a:lnTo>
                    <a:pt x="336" y="680"/>
                  </a:lnTo>
                  <a:close/>
                  <a:moveTo>
                    <a:pt x="164" y="662"/>
                  </a:moveTo>
                  <a:lnTo>
                    <a:pt x="318" y="662"/>
                  </a:lnTo>
                  <a:lnTo>
                    <a:pt x="318" y="450"/>
                  </a:lnTo>
                  <a:lnTo>
                    <a:pt x="324" y="448"/>
                  </a:lnTo>
                  <a:lnTo>
                    <a:pt x="324" y="448"/>
                  </a:lnTo>
                  <a:lnTo>
                    <a:pt x="338" y="440"/>
                  </a:lnTo>
                  <a:lnTo>
                    <a:pt x="354" y="432"/>
                  </a:lnTo>
                  <a:lnTo>
                    <a:pt x="368" y="424"/>
                  </a:lnTo>
                  <a:lnTo>
                    <a:pt x="382" y="414"/>
                  </a:lnTo>
                  <a:lnTo>
                    <a:pt x="394" y="402"/>
                  </a:lnTo>
                  <a:lnTo>
                    <a:pt x="406" y="392"/>
                  </a:lnTo>
                  <a:lnTo>
                    <a:pt x="416" y="378"/>
                  </a:lnTo>
                  <a:lnTo>
                    <a:pt x="426" y="366"/>
                  </a:lnTo>
                  <a:lnTo>
                    <a:pt x="434" y="352"/>
                  </a:lnTo>
                  <a:lnTo>
                    <a:pt x="442" y="338"/>
                  </a:lnTo>
                  <a:lnTo>
                    <a:pt x="450" y="322"/>
                  </a:lnTo>
                  <a:lnTo>
                    <a:pt x="454" y="306"/>
                  </a:lnTo>
                  <a:lnTo>
                    <a:pt x="458" y="290"/>
                  </a:lnTo>
                  <a:lnTo>
                    <a:pt x="462" y="274"/>
                  </a:lnTo>
                  <a:lnTo>
                    <a:pt x="464" y="258"/>
                  </a:lnTo>
                  <a:lnTo>
                    <a:pt x="464" y="240"/>
                  </a:lnTo>
                  <a:lnTo>
                    <a:pt x="464" y="240"/>
                  </a:lnTo>
                  <a:lnTo>
                    <a:pt x="464" y="218"/>
                  </a:lnTo>
                  <a:lnTo>
                    <a:pt x="460" y="196"/>
                  </a:lnTo>
                  <a:lnTo>
                    <a:pt x="454" y="174"/>
                  </a:lnTo>
                  <a:lnTo>
                    <a:pt x="446" y="154"/>
                  </a:lnTo>
                  <a:lnTo>
                    <a:pt x="438" y="134"/>
                  </a:lnTo>
                  <a:lnTo>
                    <a:pt x="426" y="116"/>
                  </a:lnTo>
                  <a:lnTo>
                    <a:pt x="414" y="98"/>
                  </a:lnTo>
                  <a:lnTo>
                    <a:pt x="400" y="82"/>
                  </a:lnTo>
                  <a:lnTo>
                    <a:pt x="384" y="68"/>
                  </a:lnTo>
                  <a:lnTo>
                    <a:pt x="366" y="56"/>
                  </a:lnTo>
                  <a:lnTo>
                    <a:pt x="348" y="44"/>
                  </a:lnTo>
                  <a:lnTo>
                    <a:pt x="328" y="34"/>
                  </a:lnTo>
                  <a:lnTo>
                    <a:pt x="308" y="28"/>
                  </a:lnTo>
                  <a:lnTo>
                    <a:pt x="286" y="22"/>
                  </a:lnTo>
                  <a:lnTo>
                    <a:pt x="26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18" y="18"/>
                  </a:lnTo>
                  <a:lnTo>
                    <a:pt x="196" y="22"/>
                  </a:lnTo>
                  <a:lnTo>
                    <a:pt x="176" y="28"/>
                  </a:lnTo>
                  <a:lnTo>
                    <a:pt x="154" y="34"/>
                  </a:lnTo>
                  <a:lnTo>
                    <a:pt x="136" y="44"/>
                  </a:lnTo>
                  <a:lnTo>
                    <a:pt x="118" y="56"/>
                  </a:lnTo>
                  <a:lnTo>
                    <a:pt x="100" y="68"/>
                  </a:lnTo>
                  <a:lnTo>
                    <a:pt x="84" y="82"/>
                  </a:lnTo>
                  <a:lnTo>
                    <a:pt x="70" y="98"/>
                  </a:lnTo>
                  <a:lnTo>
                    <a:pt x="56" y="116"/>
                  </a:lnTo>
                  <a:lnTo>
                    <a:pt x="46" y="134"/>
                  </a:lnTo>
                  <a:lnTo>
                    <a:pt x="36" y="154"/>
                  </a:lnTo>
                  <a:lnTo>
                    <a:pt x="28" y="174"/>
                  </a:lnTo>
                  <a:lnTo>
                    <a:pt x="24" y="196"/>
                  </a:lnTo>
                  <a:lnTo>
                    <a:pt x="20" y="218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20" y="256"/>
                  </a:lnTo>
                  <a:lnTo>
                    <a:pt x="22" y="274"/>
                  </a:lnTo>
                  <a:lnTo>
                    <a:pt x="24" y="290"/>
                  </a:lnTo>
                  <a:lnTo>
                    <a:pt x="28" y="306"/>
                  </a:lnTo>
                  <a:lnTo>
                    <a:pt x="34" y="322"/>
                  </a:lnTo>
                  <a:lnTo>
                    <a:pt x="40" y="336"/>
                  </a:lnTo>
                  <a:lnTo>
                    <a:pt x="56" y="364"/>
                  </a:lnTo>
                  <a:lnTo>
                    <a:pt x="76" y="390"/>
                  </a:lnTo>
                  <a:lnTo>
                    <a:pt x="88" y="402"/>
                  </a:lnTo>
                  <a:lnTo>
                    <a:pt x="100" y="412"/>
                  </a:lnTo>
                  <a:lnTo>
                    <a:pt x="114" y="422"/>
                  </a:lnTo>
                  <a:lnTo>
                    <a:pt x="128" y="432"/>
                  </a:lnTo>
                  <a:lnTo>
                    <a:pt x="142" y="440"/>
                  </a:lnTo>
                  <a:lnTo>
                    <a:pt x="158" y="446"/>
                  </a:lnTo>
                  <a:lnTo>
                    <a:pt x="164" y="448"/>
                  </a:lnTo>
                  <a:lnTo>
                    <a:pt x="164" y="6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124">
              <a:extLst>
                <a:ext uri="{FF2B5EF4-FFF2-40B4-BE49-F238E27FC236}">
                  <a16:creationId xmlns:a16="http://schemas.microsoft.com/office/drawing/2014/main" id="{8B62DA84-9AC9-425B-B2CA-7E66FAD8F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2800" y="5727700"/>
              <a:ext cx="158750" cy="98425"/>
            </a:xfrm>
            <a:custGeom>
              <a:avLst/>
              <a:gdLst>
                <a:gd name="T0" fmla="*/ 74 w 100"/>
                <a:gd name="T1" fmla="*/ 62 h 62"/>
                <a:gd name="T2" fmla="*/ 24 w 100"/>
                <a:gd name="T3" fmla="*/ 62 h 62"/>
                <a:gd name="T4" fmla="*/ 0 w 100"/>
                <a:gd name="T5" fmla="*/ 0 h 62"/>
                <a:gd name="T6" fmla="*/ 100 w 100"/>
                <a:gd name="T7" fmla="*/ 0 h 62"/>
                <a:gd name="T8" fmla="*/ 74 w 100"/>
                <a:gd name="T9" fmla="*/ 62 h 62"/>
                <a:gd name="T10" fmla="*/ 36 w 100"/>
                <a:gd name="T11" fmla="*/ 44 h 62"/>
                <a:gd name="T12" fmla="*/ 62 w 100"/>
                <a:gd name="T13" fmla="*/ 44 h 62"/>
                <a:gd name="T14" fmla="*/ 74 w 100"/>
                <a:gd name="T15" fmla="*/ 18 h 62"/>
                <a:gd name="T16" fmla="*/ 26 w 100"/>
                <a:gd name="T17" fmla="*/ 18 h 62"/>
                <a:gd name="T18" fmla="*/ 36 w 100"/>
                <a:gd name="T1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62">
                  <a:moveTo>
                    <a:pt x="74" y="62"/>
                  </a:moveTo>
                  <a:lnTo>
                    <a:pt x="24" y="62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74" y="62"/>
                  </a:lnTo>
                  <a:close/>
                  <a:moveTo>
                    <a:pt x="36" y="44"/>
                  </a:moveTo>
                  <a:lnTo>
                    <a:pt x="62" y="44"/>
                  </a:lnTo>
                  <a:lnTo>
                    <a:pt x="74" y="18"/>
                  </a:lnTo>
                  <a:lnTo>
                    <a:pt x="26" y="18"/>
                  </a:lnTo>
                  <a:lnTo>
                    <a:pt x="36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Rectangle 125">
              <a:extLst>
                <a:ext uri="{FF2B5EF4-FFF2-40B4-BE49-F238E27FC236}">
                  <a16:creationId xmlns:a16="http://schemas.microsoft.com/office/drawing/2014/main" id="{BB514B4F-71D9-47B3-9387-3D4D1664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505450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Rectangle 126">
              <a:extLst>
                <a:ext uri="{FF2B5EF4-FFF2-40B4-BE49-F238E27FC236}">
                  <a16:creationId xmlns:a16="http://schemas.microsoft.com/office/drawing/2014/main" id="{A2371DC6-AE32-49A6-A82E-5AE639828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572125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FE6E9DD7-3D3B-4F4C-9094-DE2861D0E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5" y="5641975"/>
              <a:ext cx="4286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33C1541C-3DE4-4C07-9701-CE92519E3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700" y="4657725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298BB272-4C0B-4834-8025-102381A7E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5" y="48037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B37BAAB0-78DB-4041-BE4F-18C1A095A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459740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Rectangle 131">
              <a:extLst>
                <a:ext uri="{FF2B5EF4-FFF2-40B4-BE49-F238E27FC236}">
                  <a16:creationId xmlns:a16="http://schemas.microsoft.com/office/drawing/2014/main" id="{E518FFEC-44F2-4A8C-A612-706A1388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657725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Rectangle 132">
              <a:extLst>
                <a:ext uri="{FF2B5EF4-FFF2-40B4-BE49-F238E27FC236}">
                  <a16:creationId xmlns:a16="http://schemas.microsoft.com/office/drawing/2014/main" id="{C3BBAD23-DA03-4333-9F0F-CF60A9E17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48037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E6CA6BC-B75A-4DA7-8CBB-751B85E4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5" y="52609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154A0D1-0026-4639-8EE4-C566BD48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5260975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BFAB735-AD6D-454F-9589-D9FF4F40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502285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C85265D-5EC5-4E1A-A6A2-24E88D3F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325" y="5022850"/>
              <a:ext cx="28575" cy="444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137">
              <a:extLst>
                <a:ext uri="{FF2B5EF4-FFF2-40B4-BE49-F238E27FC236}">
                  <a16:creationId xmlns:a16="http://schemas.microsoft.com/office/drawing/2014/main" id="{9F6A0B2B-1A8F-4DA7-9CAC-C5CD961F5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600" y="4772025"/>
              <a:ext cx="565150" cy="762000"/>
            </a:xfrm>
            <a:custGeom>
              <a:avLst/>
              <a:gdLst>
                <a:gd name="T0" fmla="*/ 132 w 356"/>
                <a:gd name="T1" fmla="*/ 350 h 480"/>
                <a:gd name="T2" fmla="*/ 104 w 356"/>
                <a:gd name="T3" fmla="*/ 340 h 480"/>
                <a:gd name="T4" fmla="*/ 56 w 356"/>
                <a:gd name="T5" fmla="*/ 306 h 480"/>
                <a:gd name="T6" fmla="*/ 10 w 356"/>
                <a:gd name="T7" fmla="*/ 236 h 480"/>
                <a:gd name="T8" fmla="*/ 0 w 356"/>
                <a:gd name="T9" fmla="*/ 192 h 480"/>
                <a:gd name="T10" fmla="*/ 0 w 356"/>
                <a:gd name="T11" fmla="*/ 160 h 480"/>
                <a:gd name="T12" fmla="*/ 14 w 356"/>
                <a:gd name="T13" fmla="*/ 108 h 480"/>
                <a:gd name="T14" fmla="*/ 40 w 356"/>
                <a:gd name="T15" fmla="*/ 64 h 480"/>
                <a:gd name="T16" fmla="*/ 78 w 356"/>
                <a:gd name="T17" fmla="*/ 30 h 480"/>
                <a:gd name="T18" fmla="*/ 124 w 356"/>
                <a:gd name="T19" fmla="*/ 8 h 480"/>
                <a:gd name="T20" fmla="*/ 178 w 356"/>
                <a:gd name="T21" fmla="*/ 0 h 480"/>
                <a:gd name="T22" fmla="*/ 214 w 356"/>
                <a:gd name="T23" fmla="*/ 4 h 480"/>
                <a:gd name="T24" fmla="*/ 262 w 356"/>
                <a:gd name="T25" fmla="*/ 20 h 480"/>
                <a:gd name="T26" fmla="*/ 304 w 356"/>
                <a:gd name="T27" fmla="*/ 52 h 480"/>
                <a:gd name="T28" fmla="*/ 334 w 356"/>
                <a:gd name="T29" fmla="*/ 92 h 480"/>
                <a:gd name="T30" fmla="*/ 352 w 356"/>
                <a:gd name="T31" fmla="*/ 142 h 480"/>
                <a:gd name="T32" fmla="*/ 356 w 356"/>
                <a:gd name="T33" fmla="*/ 178 h 480"/>
                <a:gd name="T34" fmla="*/ 350 w 356"/>
                <a:gd name="T35" fmla="*/ 222 h 480"/>
                <a:gd name="T36" fmla="*/ 318 w 356"/>
                <a:gd name="T37" fmla="*/ 286 h 480"/>
                <a:gd name="T38" fmla="*/ 264 w 356"/>
                <a:gd name="T39" fmla="*/ 332 h 480"/>
                <a:gd name="T40" fmla="*/ 222 w 356"/>
                <a:gd name="T41" fmla="*/ 350 h 480"/>
                <a:gd name="T42" fmla="*/ 204 w 356"/>
                <a:gd name="T43" fmla="*/ 342 h 480"/>
                <a:gd name="T44" fmla="*/ 212 w 356"/>
                <a:gd name="T45" fmla="*/ 334 h 480"/>
                <a:gd name="T46" fmla="*/ 238 w 356"/>
                <a:gd name="T47" fmla="*/ 324 h 480"/>
                <a:gd name="T48" fmla="*/ 302 w 356"/>
                <a:gd name="T49" fmla="*/ 278 h 480"/>
                <a:gd name="T50" fmla="*/ 334 w 356"/>
                <a:gd name="T51" fmla="*/ 204 h 480"/>
                <a:gd name="T52" fmla="*/ 338 w 356"/>
                <a:gd name="T53" fmla="*/ 178 h 480"/>
                <a:gd name="T54" fmla="*/ 330 w 356"/>
                <a:gd name="T55" fmla="*/ 130 h 480"/>
                <a:gd name="T56" fmla="*/ 310 w 356"/>
                <a:gd name="T57" fmla="*/ 88 h 480"/>
                <a:gd name="T58" fmla="*/ 280 w 356"/>
                <a:gd name="T59" fmla="*/ 54 h 480"/>
                <a:gd name="T60" fmla="*/ 240 w 356"/>
                <a:gd name="T61" fmla="*/ 30 h 480"/>
                <a:gd name="T62" fmla="*/ 194 w 356"/>
                <a:gd name="T63" fmla="*/ 18 h 480"/>
                <a:gd name="T64" fmla="*/ 162 w 356"/>
                <a:gd name="T65" fmla="*/ 18 h 480"/>
                <a:gd name="T66" fmla="*/ 116 w 356"/>
                <a:gd name="T67" fmla="*/ 30 h 480"/>
                <a:gd name="T68" fmla="*/ 76 w 356"/>
                <a:gd name="T69" fmla="*/ 54 h 480"/>
                <a:gd name="T70" fmla="*/ 46 w 356"/>
                <a:gd name="T71" fmla="*/ 88 h 480"/>
                <a:gd name="T72" fmla="*/ 26 w 356"/>
                <a:gd name="T73" fmla="*/ 130 h 480"/>
                <a:gd name="T74" fmla="*/ 18 w 356"/>
                <a:gd name="T75" fmla="*/ 178 h 480"/>
                <a:gd name="T76" fmla="*/ 20 w 356"/>
                <a:gd name="T77" fmla="*/ 204 h 480"/>
                <a:gd name="T78" fmla="*/ 54 w 356"/>
                <a:gd name="T79" fmla="*/ 278 h 480"/>
                <a:gd name="T80" fmla="*/ 118 w 356"/>
                <a:gd name="T81" fmla="*/ 324 h 480"/>
                <a:gd name="T82" fmla="*/ 144 w 356"/>
                <a:gd name="T83" fmla="*/ 334 h 480"/>
                <a:gd name="T84" fmla="*/ 150 w 356"/>
                <a:gd name="T8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6" h="480">
                  <a:moveTo>
                    <a:pt x="150" y="480"/>
                  </a:moveTo>
                  <a:lnTo>
                    <a:pt x="132" y="480"/>
                  </a:lnTo>
                  <a:lnTo>
                    <a:pt x="132" y="350"/>
                  </a:lnTo>
                  <a:lnTo>
                    <a:pt x="132" y="350"/>
                  </a:lnTo>
                  <a:lnTo>
                    <a:pt x="118" y="344"/>
                  </a:lnTo>
                  <a:lnTo>
                    <a:pt x="104" y="340"/>
                  </a:lnTo>
                  <a:lnTo>
                    <a:pt x="92" y="332"/>
                  </a:lnTo>
                  <a:lnTo>
                    <a:pt x="80" y="324"/>
                  </a:lnTo>
                  <a:lnTo>
                    <a:pt x="56" y="306"/>
                  </a:lnTo>
                  <a:lnTo>
                    <a:pt x="38" y="286"/>
                  </a:lnTo>
                  <a:lnTo>
                    <a:pt x="22" y="262"/>
                  </a:lnTo>
                  <a:lnTo>
                    <a:pt x="10" y="236"/>
                  </a:lnTo>
                  <a:lnTo>
                    <a:pt x="6" y="222"/>
                  </a:lnTo>
                  <a:lnTo>
                    <a:pt x="2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4" y="142"/>
                  </a:lnTo>
                  <a:lnTo>
                    <a:pt x="8" y="124"/>
                  </a:lnTo>
                  <a:lnTo>
                    <a:pt x="14" y="108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94" y="20"/>
                  </a:lnTo>
                  <a:lnTo>
                    <a:pt x="108" y="14"/>
                  </a:lnTo>
                  <a:lnTo>
                    <a:pt x="124" y="8"/>
                  </a:lnTo>
                  <a:lnTo>
                    <a:pt x="142" y="4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14" y="4"/>
                  </a:lnTo>
                  <a:lnTo>
                    <a:pt x="230" y="8"/>
                  </a:lnTo>
                  <a:lnTo>
                    <a:pt x="246" y="14"/>
                  </a:lnTo>
                  <a:lnTo>
                    <a:pt x="262" y="20"/>
                  </a:lnTo>
                  <a:lnTo>
                    <a:pt x="276" y="30"/>
                  </a:lnTo>
                  <a:lnTo>
                    <a:pt x="290" y="40"/>
                  </a:lnTo>
                  <a:lnTo>
                    <a:pt x="304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34" y="92"/>
                  </a:lnTo>
                  <a:lnTo>
                    <a:pt x="342" y="108"/>
                  </a:lnTo>
                  <a:lnTo>
                    <a:pt x="348" y="124"/>
                  </a:lnTo>
                  <a:lnTo>
                    <a:pt x="352" y="142"/>
                  </a:lnTo>
                  <a:lnTo>
                    <a:pt x="354" y="160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4" y="192"/>
                  </a:lnTo>
                  <a:lnTo>
                    <a:pt x="352" y="206"/>
                  </a:lnTo>
                  <a:lnTo>
                    <a:pt x="350" y="222"/>
                  </a:lnTo>
                  <a:lnTo>
                    <a:pt x="346" y="236"/>
                  </a:lnTo>
                  <a:lnTo>
                    <a:pt x="334" y="262"/>
                  </a:lnTo>
                  <a:lnTo>
                    <a:pt x="318" y="286"/>
                  </a:lnTo>
                  <a:lnTo>
                    <a:pt x="298" y="306"/>
                  </a:lnTo>
                  <a:lnTo>
                    <a:pt x="276" y="324"/>
                  </a:lnTo>
                  <a:lnTo>
                    <a:pt x="264" y="332"/>
                  </a:lnTo>
                  <a:lnTo>
                    <a:pt x="250" y="340"/>
                  </a:lnTo>
                  <a:lnTo>
                    <a:pt x="238" y="344"/>
                  </a:lnTo>
                  <a:lnTo>
                    <a:pt x="222" y="350"/>
                  </a:lnTo>
                  <a:lnTo>
                    <a:pt x="222" y="480"/>
                  </a:lnTo>
                  <a:lnTo>
                    <a:pt x="204" y="480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6" y="336"/>
                  </a:lnTo>
                  <a:lnTo>
                    <a:pt x="212" y="334"/>
                  </a:lnTo>
                  <a:lnTo>
                    <a:pt x="212" y="334"/>
                  </a:lnTo>
                  <a:lnTo>
                    <a:pt x="226" y="330"/>
                  </a:lnTo>
                  <a:lnTo>
                    <a:pt x="238" y="324"/>
                  </a:lnTo>
                  <a:lnTo>
                    <a:pt x="262" y="312"/>
                  </a:lnTo>
                  <a:lnTo>
                    <a:pt x="284" y="296"/>
                  </a:lnTo>
                  <a:lnTo>
                    <a:pt x="302" y="278"/>
                  </a:lnTo>
                  <a:lnTo>
                    <a:pt x="316" y="256"/>
                  </a:lnTo>
                  <a:lnTo>
                    <a:pt x="328" y="230"/>
                  </a:lnTo>
                  <a:lnTo>
                    <a:pt x="334" y="204"/>
                  </a:lnTo>
                  <a:lnTo>
                    <a:pt x="336" y="192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6" y="160"/>
                  </a:lnTo>
                  <a:lnTo>
                    <a:pt x="334" y="146"/>
                  </a:lnTo>
                  <a:lnTo>
                    <a:pt x="330" y="130"/>
                  </a:lnTo>
                  <a:lnTo>
                    <a:pt x="324" y="116"/>
                  </a:lnTo>
                  <a:lnTo>
                    <a:pt x="318" y="102"/>
                  </a:lnTo>
                  <a:lnTo>
                    <a:pt x="310" y="88"/>
                  </a:lnTo>
                  <a:lnTo>
                    <a:pt x="300" y="76"/>
                  </a:lnTo>
                  <a:lnTo>
                    <a:pt x="290" y="64"/>
                  </a:lnTo>
                  <a:lnTo>
                    <a:pt x="280" y="54"/>
                  </a:lnTo>
                  <a:lnTo>
                    <a:pt x="266" y="44"/>
                  </a:lnTo>
                  <a:lnTo>
                    <a:pt x="254" y="36"/>
                  </a:lnTo>
                  <a:lnTo>
                    <a:pt x="240" y="30"/>
                  </a:lnTo>
                  <a:lnTo>
                    <a:pt x="226" y="24"/>
                  </a:lnTo>
                  <a:lnTo>
                    <a:pt x="210" y="20"/>
                  </a:lnTo>
                  <a:lnTo>
                    <a:pt x="194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62" y="18"/>
                  </a:lnTo>
                  <a:lnTo>
                    <a:pt x="146" y="20"/>
                  </a:lnTo>
                  <a:lnTo>
                    <a:pt x="130" y="24"/>
                  </a:lnTo>
                  <a:lnTo>
                    <a:pt x="116" y="30"/>
                  </a:lnTo>
                  <a:lnTo>
                    <a:pt x="102" y="36"/>
                  </a:lnTo>
                  <a:lnTo>
                    <a:pt x="88" y="44"/>
                  </a:lnTo>
                  <a:lnTo>
                    <a:pt x="76" y="54"/>
                  </a:lnTo>
                  <a:lnTo>
                    <a:pt x="64" y="64"/>
                  </a:lnTo>
                  <a:lnTo>
                    <a:pt x="54" y="76"/>
                  </a:lnTo>
                  <a:lnTo>
                    <a:pt x="46" y="88"/>
                  </a:lnTo>
                  <a:lnTo>
                    <a:pt x="38" y="102"/>
                  </a:lnTo>
                  <a:lnTo>
                    <a:pt x="30" y="116"/>
                  </a:lnTo>
                  <a:lnTo>
                    <a:pt x="26" y="130"/>
                  </a:lnTo>
                  <a:lnTo>
                    <a:pt x="22" y="146"/>
                  </a:lnTo>
                  <a:lnTo>
                    <a:pt x="18" y="160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92"/>
                  </a:lnTo>
                  <a:lnTo>
                    <a:pt x="20" y="204"/>
                  </a:lnTo>
                  <a:lnTo>
                    <a:pt x="28" y="230"/>
                  </a:lnTo>
                  <a:lnTo>
                    <a:pt x="38" y="256"/>
                  </a:lnTo>
                  <a:lnTo>
                    <a:pt x="54" y="278"/>
                  </a:lnTo>
                  <a:lnTo>
                    <a:pt x="72" y="296"/>
                  </a:lnTo>
                  <a:lnTo>
                    <a:pt x="94" y="312"/>
                  </a:lnTo>
                  <a:lnTo>
                    <a:pt x="118" y="324"/>
                  </a:lnTo>
                  <a:lnTo>
                    <a:pt x="130" y="330"/>
                  </a:lnTo>
                  <a:lnTo>
                    <a:pt x="144" y="334"/>
                  </a:lnTo>
                  <a:lnTo>
                    <a:pt x="144" y="334"/>
                  </a:lnTo>
                  <a:lnTo>
                    <a:pt x="148" y="336"/>
                  </a:lnTo>
                  <a:lnTo>
                    <a:pt x="150" y="342"/>
                  </a:lnTo>
                  <a:lnTo>
                    <a:pt x="150" y="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8485A4-EB7C-42A0-85B0-6FAD74D4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5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8F27B5C-8833-4E71-92A0-386564F2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0EA2120-CBFD-4B0E-8055-1DE4919AD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850" y="5022850"/>
              <a:ext cx="2857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B6EB733-8846-4DA2-9510-064D40917268}"/>
              </a:ext>
            </a:extLst>
          </p:cNvPr>
          <p:cNvSpPr/>
          <p:nvPr/>
        </p:nvSpPr>
        <p:spPr>
          <a:xfrm>
            <a:off x="371223" y="5618710"/>
            <a:ext cx="8375110" cy="52322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3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Поэтому предлагаются определенные фискальные меры стимулирования развития отрасли</a:t>
            </a:r>
          </a:p>
        </p:txBody>
      </p: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4FF9CE4B-2645-423A-9FAB-4743D6C827D5}"/>
              </a:ext>
            </a:extLst>
          </p:cNvPr>
          <p:cNvSpPr/>
          <p:nvPr/>
        </p:nvSpPr>
        <p:spPr>
          <a:xfrm rot="5400000">
            <a:off x="4326282" y="4103366"/>
            <a:ext cx="450510" cy="411163"/>
          </a:xfrm>
          <a:prstGeom prst="rightArrow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44E3D60B-6286-49FD-9EBF-7B63131876EA}"/>
              </a:ext>
            </a:extLst>
          </p:cNvPr>
          <p:cNvSpPr/>
          <p:nvPr/>
        </p:nvSpPr>
        <p:spPr>
          <a:xfrm rot="5400000">
            <a:off x="4318194" y="5158829"/>
            <a:ext cx="450510" cy="411163"/>
          </a:xfrm>
          <a:prstGeom prst="rightArrow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437B0B-55AA-4169-B99D-62DA425040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1589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437B0B-55AA-4169-B99D-62DA42504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4CEDB7-7466-4AD1-AD70-600A35A1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73948"/>
            <a:ext cx="8229600" cy="590400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Принцип выбора налоговых мер стимулирования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E1E4-506C-441C-A502-9B3C500E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Стр.</a:t>
            </a: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FC047-5C84-494D-B10A-8FBEF6ACC96B}"/>
              </a:ext>
            </a:extLst>
          </p:cNvPr>
          <p:cNvSpPr/>
          <p:nvPr/>
        </p:nvSpPr>
        <p:spPr>
          <a:xfrm>
            <a:off x="795390" y="2567313"/>
            <a:ext cx="7889818" cy="5539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мер, мы ориентировались на меры, которые, не противоречат фискальной политике и отраслевому законодательству Казахстана 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1">
            <a:extLst>
              <a:ext uri="{FF2B5EF4-FFF2-40B4-BE49-F238E27FC236}">
                <a16:creationId xmlns:a16="http://schemas.microsoft.com/office/drawing/2014/main" id="{8F35B268-3EAB-468B-B390-076331F8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692" y="1449955"/>
            <a:ext cx="3570517" cy="675751"/>
          </a:xfrm>
          <a:prstGeom prst="roundRect">
            <a:avLst/>
          </a:prstGeom>
          <a:solidFill>
            <a:srgbClr val="FFE800"/>
          </a:solidFill>
          <a:ln w="12700">
            <a:solidFill>
              <a:schemeClr val="bg2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5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Фискальная политика и отраслевое законодательство Канады и Австралии</a:t>
            </a:r>
          </a:p>
        </p:txBody>
      </p:sp>
      <p:sp>
        <p:nvSpPr>
          <p:cNvPr id="14" name="AutoShape 41">
            <a:extLst>
              <a:ext uri="{FF2B5EF4-FFF2-40B4-BE49-F238E27FC236}">
                <a16:creationId xmlns:a16="http://schemas.microsoft.com/office/drawing/2014/main" id="{3F609728-AD4F-4FED-8112-F1B775BAF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96" y="1449956"/>
            <a:ext cx="3464420" cy="675752"/>
          </a:xfrm>
          <a:prstGeom prst="roundRect">
            <a:avLst/>
          </a:prstGeom>
          <a:solidFill>
            <a:srgbClr val="FFE800"/>
          </a:solidFill>
          <a:ln w="12700">
            <a:solidFill>
              <a:schemeClr val="bg2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5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Фискальная политика и отраслевое законодательство Казахстана</a:t>
            </a:r>
            <a:endParaRPr lang="ru-RU" sz="15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6AAB3-6DC3-40EB-A30D-31FB722C3E12}"/>
              </a:ext>
            </a:extLst>
          </p:cNvPr>
          <p:cNvSpPr/>
          <p:nvPr/>
        </p:nvSpPr>
        <p:spPr>
          <a:xfrm>
            <a:off x="4087406" y="1541020"/>
            <a:ext cx="13041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17" descr="Information">
            <a:extLst>
              <a:ext uri="{FF2B5EF4-FFF2-40B4-BE49-F238E27FC236}">
                <a16:creationId xmlns:a16="http://schemas.microsoft.com/office/drawing/2014/main" id="{A293DF60-73E9-418B-8D79-5A5C5E337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25" y="2634876"/>
            <a:ext cx="440102" cy="43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4959A-BD70-470D-984C-3AE3F18116C5}"/>
              </a:ext>
            </a:extLst>
          </p:cNvPr>
          <p:cNvSpPr txBox="1"/>
          <p:nvPr/>
        </p:nvSpPr>
        <p:spPr>
          <a:xfrm>
            <a:off x="795390" y="3365259"/>
            <a:ext cx="7891412" cy="1015663"/>
          </a:xfrm>
          <a:prstGeom prst="rect">
            <a:avLst/>
          </a:prstGeom>
          <a:noFill/>
          <a:ln w="6350">
            <a:solidFill>
              <a:srgbClr val="FFE6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DEB908"/>
              </a:buClr>
              <a:buSzPct val="75000"/>
              <a:buFontTx/>
              <a:buNone/>
              <a:tabLst/>
              <a:defRPr/>
            </a:pPr>
            <a:r>
              <a:rPr lang="ru-RU" sz="1500" kern="1200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еры стимулирования позволят перевести режим налогообложения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front-loaded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back-loaded 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целью уменьшения налоговой нагрузки на первых этапах развития с последующим увеличением налоговой нагрузки на более поздних этапах с мультипликативным эффектом. </a:t>
            </a:r>
          </a:p>
        </p:txBody>
      </p:sp>
      <p:pic>
        <p:nvPicPr>
          <p:cNvPr id="15" name="Graphic 14" descr="Information">
            <a:extLst>
              <a:ext uri="{FF2B5EF4-FFF2-40B4-BE49-F238E27FC236}">
                <a16:creationId xmlns:a16="http://schemas.microsoft.com/office/drawing/2014/main" id="{085027D3-3A14-4451-90CD-B3A21CAADB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25" y="3564475"/>
            <a:ext cx="440102" cy="4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CF63D7A-ED7F-49A4-9874-A7ECC8FF72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056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CF63D7A-ED7F-49A4-9874-A7ECC8FF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4CEDB7-7466-4AD1-AD70-600A35A1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65818"/>
            <a:ext cx="8229600" cy="590400"/>
          </a:xfrm>
        </p:spPr>
        <p:txBody>
          <a:bodyPr vert="horz"/>
          <a:lstStyle/>
          <a:p>
            <a:r>
              <a:rPr lang="ru-RU" sz="2000" dirty="0">
                <a:latin typeface="Arial" panose="020B0604020202020204" pitchFamily="34" charset="0"/>
              </a:rPr>
              <a:t>Налоговые меры стимулирования отрасли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b="0" dirty="0">
                <a:latin typeface="Arial" panose="020B0604020202020204" pitchFamily="34" charset="0"/>
              </a:rPr>
              <a:t>Период геологоразведки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E1E4-506C-441C-A502-9B3C500E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Стр.</a:t>
            </a:r>
            <a:r>
              <a:rPr kumimoji="0" lang="en-IN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 </a:t>
            </a:r>
            <a:fld id="{F1BC30E3-FFE5-4B91-AA19-87A149EBB9E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B3C932F1-528B-419D-9CF6-88DF268764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60" y="1092313"/>
            <a:ext cx="452968" cy="531731"/>
          </a:xfrm>
          <a:custGeom>
            <a:avLst/>
            <a:gdLst>
              <a:gd name="T0" fmla="*/ 2147483647 w 4306"/>
              <a:gd name="T1" fmla="*/ 2147483647 h 4763"/>
              <a:gd name="T2" fmla="*/ 2147483647 w 4306"/>
              <a:gd name="T3" fmla="*/ 2147483647 h 4763"/>
              <a:gd name="T4" fmla="*/ 2147483647 w 4306"/>
              <a:gd name="T5" fmla="*/ 2147483647 h 4763"/>
              <a:gd name="T6" fmla="*/ 2147483647 w 4306"/>
              <a:gd name="T7" fmla="*/ 2147483647 h 4763"/>
              <a:gd name="T8" fmla="*/ 2147483647 w 4306"/>
              <a:gd name="T9" fmla="*/ 2147483647 h 4763"/>
              <a:gd name="T10" fmla="*/ 2147483647 w 4306"/>
              <a:gd name="T11" fmla="*/ 2147483647 h 4763"/>
              <a:gd name="T12" fmla="*/ 2147483647 w 4306"/>
              <a:gd name="T13" fmla="*/ 2147483647 h 4763"/>
              <a:gd name="T14" fmla="*/ 2147483647 w 4306"/>
              <a:gd name="T15" fmla="*/ 2147483647 h 4763"/>
              <a:gd name="T16" fmla="*/ 2147483647 w 4306"/>
              <a:gd name="T17" fmla="*/ 2147483647 h 4763"/>
              <a:gd name="T18" fmla="*/ 2147483647 w 4306"/>
              <a:gd name="T19" fmla="*/ 2147483647 h 4763"/>
              <a:gd name="T20" fmla="*/ 2147483647 w 4306"/>
              <a:gd name="T21" fmla="*/ 2147483647 h 4763"/>
              <a:gd name="T22" fmla="*/ 2147483647 w 4306"/>
              <a:gd name="T23" fmla="*/ 2147483647 h 4763"/>
              <a:gd name="T24" fmla="*/ 2147483647 w 4306"/>
              <a:gd name="T25" fmla="*/ 2147483647 h 4763"/>
              <a:gd name="T26" fmla="*/ 2147483647 w 4306"/>
              <a:gd name="T27" fmla="*/ 2147483647 h 4763"/>
              <a:gd name="T28" fmla="*/ 2147483647 w 4306"/>
              <a:gd name="T29" fmla="*/ 2147483647 h 4763"/>
              <a:gd name="T30" fmla="*/ 2147483647 w 4306"/>
              <a:gd name="T31" fmla="*/ 2147483647 h 4763"/>
              <a:gd name="T32" fmla="*/ 2147483647 w 4306"/>
              <a:gd name="T33" fmla="*/ 2147483647 h 4763"/>
              <a:gd name="T34" fmla="*/ 2147483647 w 4306"/>
              <a:gd name="T35" fmla="*/ 2147483647 h 4763"/>
              <a:gd name="T36" fmla="*/ 2147483647 w 4306"/>
              <a:gd name="T37" fmla="*/ 2147483647 h 4763"/>
              <a:gd name="T38" fmla="*/ 2147483647 w 4306"/>
              <a:gd name="T39" fmla="*/ 2147483647 h 4763"/>
              <a:gd name="T40" fmla="*/ 2147483647 w 4306"/>
              <a:gd name="T41" fmla="*/ 2147483647 h 4763"/>
              <a:gd name="T42" fmla="*/ 2147483647 w 4306"/>
              <a:gd name="T43" fmla="*/ 2147483647 h 4763"/>
              <a:gd name="T44" fmla="*/ 2147483647 w 4306"/>
              <a:gd name="T45" fmla="*/ 2147483647 h 4763"/>
              <a:gd name="T46" fmla="*/ 2147483647 w 4306"/>
              <a:gd name="T47" fmla="*/ 2147483647 h 4763"/>
              <a:gd name="T48" fmla="*/ 2147483647 w 4306"/>
              <a:gd name="T49" fmla="*/ 2147483647 h 4763"/>
              <a:gd name="T50" fmla="*/ 2147483647 w 4306"/>
              <a:gd name="T51" fmla="*/ 2147483647 h 4763"/>
              <a:gd name="T52" fmla="*/ 2147483647 w 4306"/>
              <a:gd name="T53" fmla="*/ 2147483647 h 4763"/>
              <a:gd name="T54" fmla="*/ 2147483647 w 4306"/>
              <a:gd name="T55" fmla="*/ 2147483647 h 4763"/>
              <a:gd name="T56" fmla="*/ 2147483647 w 4306"/>
              <a:gd name="T57" fmla="*/ 2147483647 h 4763"/>
              <a:gd name="T58" fmla="*/ 2147483647 w 4306"/>
              <a:gd name="T59" fmla="*/ 2147483647 h 4763"/>
              <a:gd name="T60" fmla="*/ 2147483647 w 4306"/>
              <a:gd name="T61" fmla="*/ 2147483647 h 4763"/>
              <a:gd name="T62" fmla="*/ 2147483647 w 4306"/>
              <a:gd name="T63" fmla="*/ 2147483647 h 4763"/>
              <a:gd name="T64" fmla="*/ 2147483647 w 4306"/>
              <a:gd name="T65" fmla="*/ 2147483647 h 4763"/>
              <a:gd name="T66" fmla="*/ 2147483647 w 4306"/>
              <a:gd name="T67" fmla="*/ 2147483647 h 4763"/>
              <a:gd name="T68" fmla="*/ 2147483647 w 4306"/>
              <a:gd name="T69" fmla="*/ 2147483647 h 4763"/>
              <a:gd name="T70" fmla="*/ 2147483647 w 4306"/>
              <a:gd name="T71" fmla="*/ 2147483647 h 4763"/>
              <a:gd name="T72" fmla="*/ 2147483647 w 4306"/>
              <a:gd name="T73" fmla="*/ 2147483647 h 4763"/>
              <a:gd name="T74" fmla="*/ 2147483647 w 4306"/>
              <a:gd name="T75" fmla="*/ 2147483647 h 4763"/>
              <a:gd name="T76" fmla="*/ 2147483647 w 4306"/>
              <a:gd name="T77" fmla="*/ 2147483647 h 4763"/>
              <a:gd name="T78" fmla="*/ 2147483647 w 4306"/>
              <a:gd name="T79" fmla="*/ 2147483647 h 4763"/>
              <a:gd name="T80" fmla="*/ 2147483647 w 4306"/>
              <a:gd name="T81" fmla="*/ 2147483647 h 4763"/>
              <a:gd name="T82" fmla="*/ 2147483647 w 4306"/>
              <a:gd name="T83" fmla="*/ 2147483647 h 4763"/>
              <a:gd name="T84" fmla="*/ 2147483647 w 4306"/>
              <a:gd name="T85" fmla="*/ 2147483647 h 4763"/>
              <a:gd name="T86" fmla="*/ 2147483647 w 4306"/>
              <a:gd name="T87" fmla="*/ 2147483647 h 4763"/>
              <a:gd name="T88" fmla="*/ 2147483647 w 4306"/>
              <a:gd name="T89" fmla="*/ 2147483647 h 4763"/>
              <a:gd name="T90" fmla="*/ 2147483647 w 4306"/>
              <a:gd name="T91" fmla="*/ 2147483647 h 4763"/>
              <a:gd name="T92" fmla="*/ 2147483647 w 4306"/>
              <a:gd name="T93" fmla="*/ 2147483647 h 4763"/>
              <a:gd name="T94" fmla="*/ 2147483647 w 4306"/>
              <a:gd name="T95" fmla="*/ 0 h 4763"/>
              <a:gd name="T96" fmla="*/ 2147483647 w 4306"/>
              <a:gd name="T97" fmla="*/ 2147483647 h 4763"/>
              <a:gd name="T98" fmla="*/ 2147483647 w 4306"/>
              <a:gd name="T99" fmla="*/ 2147483647 h 4763"/>
              <a:gd name="T100" fmla="*/ 2147483647 w 4306"/>
              <a:gd name="T101" fmla="*/ 2147483647 h 4763"/>
              <a:gd name="T102" fmla="*/ 2147483647 w 4306"/>
              <a:gd name="T103" fmla="*/ 2147483647 h 4763"/>
              <a:gd name="T104" fmla="*/ 2147483647 w 4306"/>
              <a:gd name="T105" fmla="*/ 2147483647 h 4763"/>
              <a:gd name="T106" fmla="*/ 2147483647 w 4306"/>
              <a:gd name="T107" fmla="*/ 2147483647 h 4763"/>
              <a:gd name="T108" fmla="*/ 2147483647 w 4306"/>
              <a:gd name="T109" fmla="*/ 2147483647 h 4763"/>
              <a:gd name="T110" fmla="*/ 2147483647 w 4306"/>
              <a:gd name="T111" fmla="*/ 2147483647 h 4763"/>
              <a:gd name="T112" fmla="*/ 2147483647 w 4306"/>
              <a:gd name="T113" fmla="*/ 2147483647 h 4763"/>
              <a:gd name="T114" fmla="*/ 2147483647 w 4306"/>
              <a:gd name="T115" fmla="*/ 2147483647 h 4763"/>
              <a:gd name="T116" fmla="*/ 2147483647 w 4306"/>
              <a:gd name="T117" fmla="*/ 2147483647 h 4763"/>
              <a:gd name="T118" fmla="*/ 2147483647 w 4306"/>
              <a:gd name="T119" fmla="*/ 2147483647 h 4763"/>
              <a:gd name="T120" fmla="*/ 2147483647 w 4306"/>
              <a:gd name="T121" fmla="*/ 2147483647 h 4763"/>
              <a:gd name="T122" fmla="*/ 2147483647 w 4306"/>
              <a:gd name="T123" fmla="*/ 2147483647 h 4763"/>
              <a:gd name="T124" fmla="*/ 2147483647 w 430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06"/>
              <a:gd name="T190" fmla="*/ 0 h 4763"/>
              <a:gd name="T191" fmla="*/ 4306 w 430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06" h="4763">
                <a:moveTo>
                  <a:pt x="2440" y="3905"/>
                </a:moveTo>
                <a:lnTo>
                  <a:pt x="2440" y="3905"/>
                </a:lnTo>
                <a:lnTo>
                  <a:pt x="2440" y="3895"/>
                </a:lnTo>
                <a:lnTo>
                  <a:pt x="2442" y="3885"/>
                </a:lnTo>
                <a:lnTo>
                  <a:pt x="2445" y="3877"/>
                </a:lnTo>
                <a:lnTo>
                  <a:pt x="2447" y="3868"/>
                </a:lnTo>
                <a:lnTo>
                  <a:pt x="2452" y="3860"/>
                </a:lnTo>
                <a:lnTo>
                  <a:pt x="2456" y="3852"/>
                </a:lnTo>
                <a:lnTo>
                  <a:pt x="2461" y="3845"/>
                </a:lnTo>
                <a:lnTo>
                  <a:pt x="2467" y="3838"/>
                </a:lnTo>
                <a:lnTo>
                  <a:pt x="2474" y="3832"/>
                </a:lnTo>
                <a:lnTo>
                  <a:pt x="2481" y="3827"/>
                </a:lnTo>
                <a:lnTo>
                  <a:pt x="2489" y="3822"/>
                </a:lnTo>
                <a:lnTo>
                  <a:pt x="2498" y="3818"/>
                </a:lnTo>
                <a:lnTo>
                  <a:pt x="2506" y="3815"/>
                </a:lnTo>
                <a:lnTo>
                  <a:pt x="2514" y="3813"/>
                </a:lnTo>
                <a:lnTo>
                  <a:pt x="2524" y="3811"/>
                </a:lnTo>
                <a:lnTo>
                  <a:pt x="2534" y="3811"/>
                </a:lnTo>
                <a:lnTo>
                  <a:pt x="2544" y="3811"/>
                </a:lnTo>
                <a:lnTo>
                  <a:pt x="2552" y="3813"/>
                </a:lnTo>
                <a:lnTo>
                  <a:pt x="2562" y="3815"/>
                </a:lnTo>
                <a:lnTo>
                  <a:pt x="2570" y="3818"/>
                </a:lnTo>
                <a:lnTo>
                  <a:pt x="2579" y="3822"/>
                </a:lnTo>
                <a:lnTo>
                  <a:pt x="2586" y="3827"/>
                </a:lnTo>
                <a:lnTo>
                  <a:pt x="2594" y="3832"/>
                </a:lnTo>
                <a:lnTo>
                  <a:pt x="2600" y="3838"/>
                </a:lnTo>
                <a:lnTo>
                  <a:pt x="2606" y="3845"/>
                </a:lnTo>
                <a:lnTo>
                  <a:pt x="2612" y="3852"/>
                </a:lnTo>
                <a:lnTo>
                  <a:pt x="2616" y="3860"/>
                </a:lnTo>
                <a:lnTo>
                  <a:pt x="2620" y="3868"/>
                </a:lnTo>
                <a:lnTo>
                  <a:pt x="2623" y="3877"/>
                </a:lnTo>
                <a:lnTo>
                  <a:pt x="2626" y="3885"/>
                </a:lnTo>
                <a:lnTo>
                  <a:pt x="2627" y="3895"/>
                </a:lnTo>
                <a:lnTo>
                  <a:pt x="2627" y="3905"/>
                </a:lnTo>
                <a:lnTo>
                  <a:pt x="2627" y="3915"/>
                </a:lnTo>
                <a:lnTo>
                  <a:pt x="2626" y="3923"/>
                </a:lnTo>
                <a:lnTo>
                  <a:pt x="2623" y="3933"/>
                </a:lnTo>
                <a:lnTo>
                  <a:pt x="2620" y="3941"/>
                </a:lnTo>
                <a:lnTo>
                  <a:pt x="2616" y="3949"/>
                </a:lnTo>
                <a:lnTo>
                  <a:pt x="2612" y="3956"/>
                </a:lnTo>
                <a:lnTo>
                  <a:pt x="2606" y="3965"/>
                </a:lnTo>
                <a:lnTo>
                  <a:pt x="2600" y="3970"/>
                </a:lnTo>
                <a:lnTo>
                  <a:pt x="2594" y="3977"/>
                </a:lnTo>
                <a:lnTo>
                  <a:pt x="2586" y="3983"/>
                </a:lnTo>
                <a:lnTo>
                  <a:pt x="2579" y="3987"/>
                </a:lnTo>
                <a:lnTo>
                  <a:pt x="2570" y="3991"/>
                </a:lnTo>
                <a:lnTo>
                  <a:pt x="2562" y="3994"/>
                </a:lnTo>
                <a:lnTo>
                  <a:pt x="2552" y="3997"/>
                </a:lnTo>
                <a:lnTo>
                  <a:pt x="2544" y="3998"/>
                </a:lnTo>
                <a:lnTo>
                  <a:pt x="2534" y="3998"/>
                </a:lnTo>
                <a:lnTo>
                  <a:pt x="2524" y="3998"/>
                </a:lnTo>
                <a:lnTo>
                  <a:pt x="2514" y="3997"/>
                </a:lnTo>
                <a:lnTo>
                  <a:pt x="2506" y="3994"/>
                </a:lnTo>
                <a:lnTo>
                  <a:pt x="2498" y="3991"/>
                </a:lnTo>
                <a:lnTo>
                  <a:pt x="2489" y="3987"/>
                </a:lnTo>
                <a:lnTo>
                  <a:pt x="2481" y="3983"/>
                </a:lnTo>
                <a:lnTo>
                  <a:pt x="2474" y="3977"/>
                </a:lnTo>
                <a:lnTo>
                  <a:pt x="2467" y="3970"/>
                </a:lnTo>
                <a:lnTo>
                  <a:pt x="2461" y="3965"/>
                </a:lnTo>
                <a:lnTo>
                  <a:pt x="2456" y="3956"/>
                </a:lnTo>
                <a:lnTo>
                  <a:pt x="2452" y="3949"/>
                </a:lnTo>
                <a:lnTo>
                  <a:pt x="2447" y="3941"/>
                </a:lnTo>
                <a:lnTo>
                  <a:pt x="2445" y="3933"/>
                </a:lnTo>
                <a:lnTo>
                  <a:pt x="2442" y="3923"/>
                </a:lnTo>
                <a:lnTo>
                  <a:pt x="2440" y="3915"/>
                </a:lnTo>
                <a:lnTo>
                  <a:pt x="2440" y="3905"/>
                </a:lnTo>
                <a:close/>
                <a:moveTo>
                  <a:pt x="2136" y="3905"/>
                </a:moveTo>
                <a:lnTo>
                  <a:pt x="2136" y="3905"/>
                </a:lnTo>
                <a:lnTo>
                  <a:pt x="2136" y="3895"/>
                </a:lnTo>
                <a:lnTo>
                  <a:pt x="2138" y="3885"/>
                </a:lnTo>
                <a:lnTo>
                  <a:pt x="2140" y="3877"/>
                </a:lnTo>
                <a:lnTo>
                  <a:pt x="2143" y="3868"/>
                </a:lnTo>
                <a:lnTo>
                  <a:pt x="2147" y="3860"/>
                </a:lnTo>
                <a:lnTo>
                  <a:pt x="2153" y="3852"/>
                </a:lnTo>
                <a:lnTo>
                  <a:pt x="2157" y="3845"/>
                </a:lnTo>
                <a:lnTo>
                  <a:pt x="2164" y="3838"/>
                </a:lnTo>
                <a:lnTo>
                  <a:pt x="2170" y="3832"/>
                </a:lnTo>
                <a:lnTo>
                  <a:pt x="2178" y="3827"/>
                </a:lnTo>
                <a:lnTo>
                  <a:pt x="2185" y="3822"/>
                </a:lnTo>
                <a:lnTo>
                  <a:pt x="2193" y="3818"/>
                </a:lnTo>
                <a:lnTo>
                  <a:pt x="2202" y="3815"/>
                </a:lnTo>
                <a:lnTo>
                  <a:pt x="2212" y="3813"/>
                </a:lnTo>
                <a:lnTo>
                  <a:pt x="2220" y="3811"/>
                </a:lnTo>
                <a:lnTo>
                  <a:pt x="2230" y="3811"/>
                </a:lnTo>
                <a:lnTo>
                  <a:pt x="2240" y="3811"/>
                </a:lnTo>
                <a:lnTo>
                  <a:pt x="2249" y="3813"/>
                </a:lnTo>
                <a:lnTo>
                  <a:pt x="2258" y="3815"/>
                </a:lnTo>
                <a:lnTo>
                  <a:pt x="2266" y="3818"/>
                </a:lnTo>
                <a:lnTo>
                  <a:pt x="2274" y="3822"/>
                </a:lnTo>
                <a:lnTo>
                  <a:pt x="2283" y="3827"/>
                </a:lnTo>
                <a:lnTo>
                  <a:pt x="2290" y="3832"/>
                </a:lnTo>
                <a:lnTo>
                  <a:pt x="2297" y="3838"/>
                </a:lnTo>
                <a:lnTo>
                  <a:pt x="2302" y="3845"/>
                </a:lnTo>
                <a:lnTo>
                  <a:pt x="2308" y="3852"/>
                </a:lnTo>
                <a:lnTo>
                  <a:pt x="2312" y="3860"/>
                </a:lnTo>
                <a:lnTo>
                  <a:pt x="2316" y="3868"/>
                </a:lnTo>
                <a:lnTo>
                  <a:pt x="2319" y="3877"/>
                </a:lnTo>
                <a:lnTo>
                  <a:pt x="2322" y="3885"/>
                </a:lnTo>
                <a:lnTo>
                  <a:pt x="2323" y="3895"/>
                </a:lnTo>
                <a:lnTo>
                  <a:pt x="2323" y="3905"/>
                </a:lnTo>
                <a:lnTo>
                  <a:pt x="2323" y="3915"/>
                </a:lnTo>
                <a:lnTo>
                  <a:pt x="2322" y="3923"/>
                </a:lnTo>
                <a:lnTo>
                  <a:pt x="2319" y="3933"/>
                </a:lnTo>
                <a:lnTo>
                  <a:pt x="2316" y="3941"/>
                </a:lnTo>
                <a:lnTo>
                  <a:pt x="2312" y="3949"/>
                </a:lnTo>
                <a:lnTo>
                  <a:pt x="2308" y="3956"/>
                </a:lnTo>
                <a:lnTo>
                  <a:pt x="2302" y="3965"/>
                </a:lnTo>
                <a:lnTo>
                  <a:pt x="2297" y="3970"/>
                </a:lnTo>
                <a:lnTo>
                  <a:pt x="2290" y="3977"/>
                </a:lnTo>
                <a:lnTo>
                  <a:pt x="2283" y="3983"/>
                </a:lnTo>
                <a:lnTo>
                  <a:pt x="2274" y="3987"/>
                </a:lnTo>
                <a:lnTo>
                  <a:pt x="2266" y="3991"/>
                </a:lnTo>
                <a:lnTo>
                  <a:pt x="2258" y="3994"/>
                </a:lnTo>
                <a:lnTo>
                  <a:pt x="2249" y="3997"/>
                </a:lnTo>
                <a:lnTo>
                  <a:pt x="2240" y="3998"/>
                </a:lnTo>
                <a:lnTo>
                  <a:pt x="2230" y="3998"/>
                </a:lnTo>
                <a:lnTo>
                  <a:pt x="2220" y="3998"/>
                </a:lnTo>
                <a:lnTo>
                  <a:pt x="2212" y="3997"/>
                </a:lnTo>
                <a:lnTo>
                  <a:pt x="2202" y="3994"/>
                </a:lnTo>
                <a:lnTo>
                  <a:pt x="2193" y="3991"/>
                </a:lnTo>
                <a:lnTo>
                  <a:pt x="2185" y="3987"/>
                </a:lnTo>
                <a:lnTo>
                  <a:pt x="2178" y="3983"/>
                </a:lnTo>
                <a:lnTo>
                  <a:pt x="2170" y="3977"/>
                </a:lnTo>
                <a:lnTo>
                  <a:pt x="2164" y="3970"/>
                </a:lnTo>
                <a:lnTo>
                  <a:pt x="2157" y="3965"/>
                </a:lnTo>
                <a:lnTo>
                  <a:pt x="2153" y="3956"/>
                </a:lnTo>
                <a:lnTo>
                  <a:pt x="2147" y="3949"/>
                </a:lnTo>
                <a:lnTo>
                  <a:pt x="2143" y="3941"/>
                </a:lnTo>
                <a:lnTo>
                  <a:pt x="2140" y="3933"/>
                </a:lnTo>
                <a:lnTo>
                  <a:pt x="2138" y="3923"/>
                </a:lnTo>
                <a:lnTo>
                  <a:pt x="2136" y="3915"/>
                </a:lnTo>
                <a:lnTo>
                  <a:pt x="2136" y="3905"/>
                </a:lnTo>
                <a:close/>
                <a:moveTo>
                  <a:pt x="1832" y="3905"/>
                </a:moveTo>
                <a:lnTo>
                  <a:pt x="1832" y="3905"/>
                </a:lnTo>
                <a:lnTo>
                  <a:pt x="1833" y="3895"/>
                </a:lnTo>
                <a:lnTo>
                  <a:pt x="1835" y="3885"/>
                </a:lnTo>
                <a:lnTo>
                  <a:pt x="1836" y="3877"/>
                </a:lnTo>
                <a:lnTo>
                  <a:pt x="1840" y="3868"/>
                </a:lnTo>
                <a:lnTo>
                  <a:pt x="1843" y="3860"/>
                </a:lnTo>
                <a:lnTo>
                  <a:pt x="1849" y="3852"/>
                </a:lnTo>
                <a:lnTo>
                  <a:pt x="1854" y="3845"/>
                </a:lnTo>
                <a:lnTo>
                  <a:pt x="1860" y="3838"/>
                </a:lnTo>
                <a:lnTo>
                  <a:pt x="1867" y="3832"/>
                </a:lnTo>
                <a:lnTo>
                  <a:pt x="1874" y="3827"/>
                </a:lnTo>
                <a:lnTo>
                  <a:pt x="1881" y="3822"/>
                </a:lnTo>
                <a:lnTo>
                  <a:pt x="1889" y="3818"/>
                </a:lnTo>
                <a:lnTo>
                  <a:pt x="1898" y="3815"/>
                </a:lnTo>
                <a:lnTo>
                  <a:pt x="1907" y="3813"/>
                </a:lnTo>
                <a:lnTo>
                  <a:pt x="1917" y="3811"/>
                </a:lnTo>
                <a:lnTo>
                  <a:pt x="1926" y="3811"/>
                </a:lnTo>
                <a:lnTo>
                  <a:pt x="1935" y="3811"/>
                </a:lnTo>
                <a:lnTo>
                  <a:pt x="1945" y="3813"/>
                </a:lnTo>
                <a:lnTo>
                  <a:pt x="1953" y="3815"/>
                </a:lnTo>
                <a:lnTo>
                  <a:pt x="1963" y="3818"/>
                </a:lnTo>
                <a:lnTo>
                  <a:pt x="1970" y="3822"/>
                </a:lnTo>
                <a:lnTo>
                  <a:pt x="1979" y="3827"/>
                </a:lnTo>
                <a:lnTo>
                  <a:pt x="1986" y="3832"/>
                </a:lnTo>
                <a:lnTo>
                  <a:pt x="1993" y="3838"/>
                </a:lnTo>
                <a:lnTo>
                  <a:pt x="1998" y="3845"/>
                </a:lnTo>
                <a:lnTo>
                  <a:pt x="2004" y="3852"/>
                </a:lnTo>
                <a:lnTo>
                  <a:pt x="2008" y="3860"/>
                </a:lnTo>
                <a:lnTo>
                  <a:pt x="2012" y="3868"/>
                </a:lnTo>
                <a:lnTo>
                  <a:pt x="2016" y="3877"/>
                </a:lnTo>
                <a:lnTo>
                  <a:pt x="2018" y="3885"/>
                </a:lnTo>
                <a:lnTo>
                  <a:pt x="2019" y="3895"/>
                </a:lnTo>
                <a:lnTo>
                  <a:pt x="2020" y="3905"/>
                </a:lnTo>
                <a:lnTo>
                  <a:pt x="2019" y="3915"/>
                </a:lnTo>
                <a:lnTo>
                  <a:pt x="2018" y="3923"/>
                </a:lnTo>
                <a:lnTo>
                  <a:pt x="2016" y="3933"/>
                </a:lnTo>
                <a:lnTo>
                  <a:pt x="2012" y="3941"/>
                </a:lnTo>
                <a:lnTo>
                  <a:pt x="2008" y="3949"/>
                </a:lnTo>
                <a:lnTo>
                  <a:pt x="2004" y="3956"/>
                </a:lnTo>
                <a:lnTo>
                  <a:pt x="1998" y="3965"/>
                </a:lnTo>
                <a:lnTo>
                  <a:pt x="1993" y="3970"/>
                </a:lnTo>
                <a:lnTo>
                  <a:pt x="1986" y="3977"/>
                </a:lnTo>
                <a:lnTo>
                  <a:pt x="1979" y="3983"/>
                </a:lnTo>
                <a:lnTo>
                  <a:pt x="1970" y="3987"/>
                </a:lnTo>
                <a:lnTo>
                  <a:pt x="1963" y="3991"/>
                </a:lnTo>
                <a:lnTo>
                  <a:pt x="1953" y="3994"/>
                </a:lnTo>
                <a:lnTo>
                  <a:pt x="1945" y="3997"/>
                </a:lnTo>
                <a:lnTo>
                  <a:pt x="1935" y="3998"/>
                </a:lnTo>
                <a:lnTo>
                  <a:pt x="1926" y="3998"/>
                </a:lnTo>
                <a:lnTo>
                  <a:pt x="1917" y="3998"/>
                </a:lnTo>
                <a:lnTo>
                  <a:pt x="1907" y="3997"/>
                </a:lnTo>
                <a:lnTo>
                  <a:pt x="1898" y="3994"/>
                </a:lnTo>
                <a:lnTo>
                  <a:pt x="1889" y="3991"/>
                </a:lnTo>
                <a:lnTo>
                  <a:pt x="1881" y="3987"/>
                </a:lnTo>
                <a:lnTo>
                  <a:pt x="1874" y="3983"/>
                </a:lnTo>
                <a:lnTo>
                  <a:pt x="1867" y="3977"/>
                </a:lnTo>
                <a:lnTo>
                  <a:pt x="1860" y="3970"/>
                </a:lnTo>
                <a:lnTo>
                  <a:pt x="1854" y="3965"/>
                </a:lnTo>
                <a:lnTo>
                  <a:pt x="1849" y="3956"/>
                </a:lnTo>
                <a:lnTo>
                  <a:pt x="1843" y="3949"/>
                </a:lnTo>
                <a:lnTo>
                  <a:pt x="1840" y="3941"/>
                </a:lnTo>
                <a:lnTo>
                  <a:pt x="1836" y="3933"/>
                </a:lnTo>
                <a:lnTo>
                  <a:pt x="1835" y="3923"/>
                </a:lnTo>
                <a:lnTo>
                  <a:pt x="1833" y="3915"/>
                </a:lnTo>
                <a:lnTo>
                  <a:pt x="1832" y="3905"/>
                </a:lnTo>
                <a:close/>
                <a:moveTo>
                  <a:pt x="1529" y="3905"/>
                </a:moveTo>
                <a:lnTo>
                  <a:pt x="1529" y="3905"/>
                </a:lnTo>
                <a:lnTo>
                  <a:pt x="1529" y="3895"/>
                </a:lnTo>
                <a:lnTo>
                  <a:pt x="1531" y="3885"/>
                </a:lnTo>
                <a:lnTo>
                  <a:pt x="1533" y="3877"/>
                </a:lnTo>
                <a:lnTo>
                  <a:pt x="1536" y="3868"/>
                </a:lnTo>
                <a:lnTo>
                  <a:pt x="1540" y="3860"/>
                </a:lnTo>
                <a:lnTo>
                  <a:pt x="1545" y="3852"/>
                </a:lnTo>
                <a:lnTo>
                  <a:pt x="1550" y="3845"/>
                </a:lnTo>
                <a:lnTo>
                  <a:pt x="1556" y="3838"/>
                </a:lnTo>
                <a:lnTo>
                  <a:pt x="1563" y="3832"/>
                </a:lnTo>
                <a:lnTo>
                  <a:pt x="1570" y="3827"/>
                </a:lnTo>
                <a:lnTo>
                  <a:pt x="1578" y="3822"/>
                </a:lnTo>
                <a:lnTo>
                  <a:pt x="1586" y="3818"/>
                </a:lnTo>
                <a:lnTo>
                  <a:pt x="1595" y="3815"/>
                </a:lnTo>
                <a:lnTo>
                  <a:pt x="1603" y="3813"/>
                </a:lnTo>
                <a:lnTo>
                  <a:pt x="1613" y="3811"/>
                </a:lnTo>
                <a:lnTo>
                  <a:pt x="1623" y="3811"/>
                </a:lnTo>
                <a:lnTo>
                  <a:pt x="1633" y="3811"/>
                </a:lnTo>
                <a:lnTo>
                  <a:pt x="1641" y="3813"/>
                </a:lnTo>
                <a:lnTo>
                  <a:pt x="1651" y="3815"/>
                </a:lnTo>
                <a:lnTo>
                  <a:pt x="1659" y="3818"/>
                </a:lnTo>
                <a:lnTo>
                  <a:pt x="1667" y="3822"/>
                </a:lnTo>
                <a:lnTo>
                  <a:pt x="1674" y="3827"/>
                </a:lnTo>
                <a:lnTo>
                  <a:pt x="1681" y="3832"/>
                </a:lnTo>
                <a:lnTo>
                  <a:pt x="1688" y="3838"/>
                </a:lnTo>
                <a:lnTo>
                  <a:pt x="1694" y="3845"/>
                </a:lnTo>
                <a:lnTo>
                  <a:pt x="1700" y="3852"/>
                </a:lnTo>
                <a:lnTo>
                  <a:pt x="1705" y="3860"/>
                </a:lnTo>
                <a:lnTo>
                  <a:pt x="1709" y="3868"/>
                </a:lnTo>
                <a:lnTo>
                  <a:pt x="1712" y="3877"/>
                </a:lnTo>
                <a:lnTo>
                  <a:pt x="1713" y="3885"/>
                </a:lnTo>
                <a:lnTo>
                  <a:pt x="1715" y="3895"/>
                </a:lnTo>
                <a:lnTo>
                  <a:pt x="1716" y="3905"/>
                </a:lnTo>
                <a:lnTo>
                  <a:pt x="1715" y="3915"/>
                </a:lnTo>
                <a:lnTo>
                  <a:pt x="1713" y="3923"/>
                </a:lnTo>
                <a:lnTo>
                  <a:pt x="1712" y="3933"/>
                </a:lnTo>
                <a:lnTo>
                  <a:pt x="1709" y="3941"/>
                </a:lnTo>
                <a:lnTo>
                  <a:pt x="1705" y="3949"/>
                </a:lnTo>
                <a:lnTo>
                  <a:pt x="1700" y="3956"/>
                </a:lnTo>
                <a:lnTo>
                  <a:pt x="1694" y="3965"/>
                </a:lnTo>
                <a:lnTo>
                  <a:pt x="1688" y="3970"/>
                </a:lnTo>
                <a:lnTo>
                  <a:pt x="1681" y="3977"/>
                </a:lnTo>
                <a:lnTo>
                  <a:pt x="1674" y="3983"/>
                </a:lnTo>
                <a:lnTo>
                  <a:pt x="1667" y="3987"/>
                </a:lnTo>
                <a:lnTo>
                  <a:pt x="1659" y="3991"/>
                </a:lnTo>
                <a:lnTo>
                  <a:pt x="1651" y="3994"/>
                </a:lnTo>
                <a:lnTo>
                  <a:pt x="1641" y="3997"/>
                </a:lnTo>
                <a:lnTo>
                  <a:pt x="1633" y="3998"/>
                </a:lnTo>
                <a:lnTo>
                  <a:pt x="1623" y="3998"/>
                </a:lnTo>
                <a:lnTo>
                  <a:pt x="1613" y="3998"/>
                </a:lnTo>
                <a:lnTo>
                  <a:pt x="1603" y="3997"/>
                </a:lnTo>
                <a:lnTo>
                  <a:pt x="1595" y="3994"/>
                </a:lnTo>
                <a:lnTo>
                  <a:pt x="1586" y="3991"/>
                </a:lnTo>
                <a:lnTo>
                  <a:pt x="1578" y="3987"/>
                </a:lnTo>
                <a:lnTo>
                  <a:pt x="1570" y="3983"/>
                </a:lnTo>
                <a:lnTo>
                  <a:pt x="1563" y="3977"/>
                </a:lnTo>
                <a:lnTo>
                  <a:pt x="1556" y="3970"/>
                </a:lnTo>
                <a:lnTo>
                  <a:pt x="1550" y="3965"/>
                </a:lnTo>
                <a:lnTo>
                  <a:pt x="1545" y="3956"/>
                </a:lnTo>
                <a:lnTo>
                  <a:pt x="1540" y="3949"/>
                </a:lnTo>
                <a:lnTo>
                  <a:pt x="1536" y="3941"/>
                </a:lnTo>
                <a:lnTo>
                  <a:pt x="1533" y="3933"/>
                </a:lnTo>
                <a:lnTo>
                  <a:pt x="1531" y="3923"/>
                </a:lnTo>
                <a:lnTo>
                  <a:pt x="1529" y="3915"/>
                </a:lnTo>
                <a:lnTo>
                  <a:pt x="1529" y="3905"/>
                </a:lnTo>
                <a:close/>
                <a:moveTo>
                  <a:pt x="1529" y="797"/>
                </a:moveTo>
                <a:lnTo>
                  <a:pt x="1529" y="797"/>
                </a:lnTo>
                <a:lnTo>
                  <a:pt x="1529" y="787"/>
                </a:lnTo>
                <a:lnTo>
                  <a:pt x="1531" y="777"/>
                </a:lnTo>
                <a:lnTo>
                  <a:pt x="1533" y="769"/>
                </a:lnTo>
                <a:lnTo>
                  <a:pt x="1536" y="761"/>
                </a:lnTo>
                <a:lnTo>
                  <a:pt x="1540" y="752"/>
                </a:lnTo>
                <a:lnTo>
                  <a:pt x="1545" y="744"/>
                </a:lnTo>
                <a:lnTo>
                  <a:pt x="1550" y="737"/>
                </a:lnTo>
                <a:lnTo>
                  <a:pt x="1556" y="730"/>
                </a:lnTo>
                <a:lnTo>
                  <a:pt x="1563" y="724"/>
                </a:lnTo>
                <a:lnTo>
                  <a:pt x="1570" y="719"/>
                </a:lnTo>
                <a:lnTo>
                  <a:pt x="1578" y="715"/>
                </a:lnTo>
                <a:lnTo>
                  <a:pt x="1586" y="710"/>
                </a:lnTo>
                <a:lnTo>
                  <a:pt x="1595" y="708"/>
                </a:lnTo>
                <a:lnTo>
                  <a:pt x="1603" y="705"/>
                </a:lnTo>
                <a:lnTo>
                  <a:pt x="1613" y="703"/>
                </a:lnTo>
                <a:lnTo>
                  <a:pt x="1623" y="703"/>
                </a:lnTo>
                <a:lnTo>
                  <a:pt x="1633" y="703"/>
                </a:lnTo>
                <a:lnTo>
                  <a:pt x="1641" y="705"/>
                </a:lnTo>
                <a:lnTo>
                  <a:pt x="1651" y="708"/>
                </a:lnTo>
                <a:lnTo>
                  <a:pt x="1659" y="710"/>
                </a:lnTo>
                <a:lnTo>
                  <a:pt x="1667" y="715"/>
                </a:lnTo>
                <a:lnTo>
                  <a:pt x="1674" y="719"/>
                </a:lnTo>
                <a:lnTo>
                  <a:pt x="1681" y="724"/>
                </a:lnTo>
                <a:lnTo>
                  <a:pt x="1688" y="730"/>
                </a:lnTo>
                <a:lnTo>
                  <a:pt x="1694" y="737"/>
                </a:lnTo>
                <a:lnTo>
                  <a:pt x="1700" y="744"/>
                </a:lnTo>
                <a:lnTo>
                  <a:pt x="1705" y="752"/>
                </a:lnTo>
                <a:lnTo>
                  <a:pt x="1709" y="761"/>
                </a:lnTo>
                <a:lnTo>
                  <a:pt x="1712" y="769"/>
                </a:lnTo>
                <a:lnTo>
                  <a:pt x="1713" y="777"/>
                </a:lnTo>
                <a:lnTo>
                  <a:pt x="1715" y="787"/>
                </a:lnTo>
                <a:lnTo>
                  <a:pt x="1716" y="797"/>
                </a:lnTo>
                <a:lnTo>
                  <a:pt x="1715" y="807"/>
                </a:lnTo>
                <a:lnTo>
                  <a:pt x="1713" y="815"/>
                </a:lnTo>
                <a:lnTo>
                  <a:pt x="1712" y="825"/>
                </a:lnTo>
                <a:lnTo>
                  <a:pt x="1709" y="833"/>
                </a:lnTo>
                <a:lnTo>
                  <a:pt x="1705" y="842"/>
                </a:lnTo>
                <a:lnTo>
                  <a:pt x="1700" y="848"/>
                </a:lnTo>
                <a:lnTo>
                  <a:pt x="1694" y="855"/>
                </a:lnTo>
                <a:lnTo>
                  <a:pt x="1688" y="862"/>
                </a:lnTo>
                <a:lnTo>
                  <a:pt x="1681" y="869"/>
                </a:lnTo>
                <a:lnTo>
                  <a:pt x="1674" y="874"/>
                </a:lnTo>
                <a:lnTo>
                  <a:pt x="1667" y="879"/>
                </a:lnTo>
                <a:lnTo>
                  <a:pt x="1659" y="883"/>
                </a:lnTo>
                <a:lnTo>
                  <a:pt x="1651" y="886"/>
                </a:lnTo>
                <a:lnTo>
                  <a:pt x="1641" y="888"/>
                </a:lnTo>
                <a:lnTo>
                  <a:pt x="1633" y="890"/>
                </a:lnTo>
                <a:lnTo>
                  <a:pt x="1623" y="890"/>
                </a:lnTo>
                <a:lnTo>
                  <a:pt x="1613" y="890"/>
                </a:lnTo>
                <a:lnTo>
                  <a:pt x="1603" y="888"/>
                </a:lnTo>
                <a:lnTo>
                  <a:pt x="1595" y="886"/>
                </a:lnTo>
                <a:lnTo>
                  <a:pt x="1586" y="883"/>
                </a:lnTo>
                <a:lnTo>
                  <a:pt x="1578" y="879"/>
                </a:lnTo>
                <a:lnTo>
                  <a:pt x="1570" y="874"/>
                </a:lnTo>
                <a:lnTo>
                  <a:pt x="1563" y="869"/>
                </a:lnTo>
                <a:lnTo>
                  <a:pt x="1556" y="862"/>
                </a:lnTo>
                <a:lnTo>
                  <a:pt x="1550" y="855"/>
                </a:lnTo>
                <a:lnTo>
                  <a:pt x="1545" y="848"/>
                </a:lnTo>
                <a:lnTo>
                  <a:pt x="1540" y="842"/>
                </a:lnTo>
                <a:lnTo>
                  <a:pt x="1536" y="833"/>
                </a:lnTo>
                <a:lnTo>
                  <a:pt x="1533" y="825"/>
                </a:lnTo>
                <a:lnTo>
                  <a:pt x="1531" y="815"/>
                </a:lnTo>
                <a:lnTo>
                  <a:pt x="1529" y="807"/>
                </a:lnTo>
                <a:lnTo>
                  <a:pt x="1529" y="797"/>
                </a:lnTo>
                <a:close/>
                <a:moveTo>
                  <a:pt x="1529" y="1107"/>
                </a:moveTo>
                <a:lnTo>
                  <a:pt x="1529" y="1107"/>
                </a:lnTo>
                <a:lnTo>
                  <a:pt x="1529" y="1097"/>
                </a:lnTo>
                <a:lnTo>
                  <a:pt x="1531" y="1087"/>
                </a:lnTo>
                <a:lnTo>
                  <a:pt x="1533" y="1079"/>
                </a:lnTo>
                <a:lnTo>
                  <a:pt x="1536" y="1070"/>
                </a:lnTo>
                <a:lnTo>
                  <a:pt x="1540" y="1062"/>
                </a:lnTo>
                <a:lnTo>
                  <a:pt x="1545" y="1054"/>
                </a:lnTo>
                <a:lnTo>
                  <a:pt x="1550" y="1047"/>
                </a:lnTo>
                <a:lnTo>
                  <a:pt x="1556" y="1040"/>
                </a:lnTo>
                <a:lnTo>
                  <a:pt x="1563" y="1034"/>
                </a:lnTo>
                <a:lnTo>
                  <a:pt x="1570" y="1029"/>
                </a:lnTo>
                <a:lnTo>
                  <a:pt x="1578" y="1024"/>
                </a:lnTo>
                <a:lnTo>
                  <a:pt x="1586" y="1020"/>
                </a:lnTo>
                <a:lnTo>
                  <a:pt x="1595" y="1017"/>
                </a:lnTo>
                <a:lnTo>
                  <a:pt x="1603" y="1015"/>
                </a:lnTo>
                <a:lnTo>
                  <a:pt x="1613" y="1013"/>
                </a:lnTo>
                <a:lnTo>
                  <a:pt x="1623" y="1013"/>
                </a:lnTo>
                <a:lnTo>
                  <a:pt x="1633" y="1013"/>
                </a:lnTo>
                <a:lnTo>
                  <a:pt x="1641" y="1015"/>
                </a:lnTo>
                <a:lnTo>
                  <a:pt x="1651" y="1017"/>
                </a:lnTo>
                <a:lnTo>
                  <a:pt x="1659" y="1020"/>
                </a:lnTo>
                <a:lnTo>
                  <a:pt x="1667" y="1024"/>
                </a:lnTo>
                <a:lnTo>
                  <a:pt x="1674" y="1029"/>
                </a:lnTo>
                <a:lnTo>
                  <a:pt x="1681" y="1034"/>
                </a:lnTo>
                <a:lnTo>
                  <a:pt x="1688" y="1040"/>
                </a:lnTo>
                <a:lnTo>
                  <a:pt x="1694" y="1047"/>
                </a:lnTo>
                <a:lnTo>
                  <a:pt x="1700" y="1054"/>
                </a:lnTo>
                <a:lnTo>
                  <a:pt x="1705" y="1062"/>
                </a:lnTo>
                <a:lnTo>
                  <a:pt x="1709" y="1070"/>
                </a:lnTo>
                <a:lnTo>
                  <a:pt x="1712" y="1079"/>
                </a:lnTo>
                <a:lnTo>
                  <a:pt x="1713" y="1087"/>
                </a:lnTo>
                <a:lnTo>
                  <a:pt x="1715" y="1097"/>
                </a:lnTo>
                <a:lnTo>
                  <a:pt x="1716" y="1107"/>
                </a:lnTo>
                <a:lnTo>
                  <a:pt x="1715" y="1116"/>
                </a:lnTo>
                <a:lnTo>
                  <a:pt x="1713" y="1125"/>
                </a:lnTo>
                <a:lnTo>
                  <a:pt x="1712" y="1135"/>
                </a:lnTo>
                <a:lnTo>
                  <a:pt x="1709" y="1143"/>
                </a:lnTo>
                <a:lnTo>
                  <a:pt x="1705" y="1151"/>
                </a:lnTo>
                <a:lnTo>
                  <a:pt x="1700" y="1158"/>
                </a:lnTo>
                <a:lnTo>
                  <a:pt x="1694" y="1167"/>
                </a:lnTo>
                <a:lnTo>
                  <a:pt x="1688" y="1172"/>
                </a:lnTo>
                <a:lnTo>
                  <a:pt x="1681" y="1179"/>
                </a:lnTo>
                <a:lnTo>
                  <a:pt x="1674" y="1185"/>
                </a:lnTo>
                <a:lnTo>
                  <a:pt x="1667" y="1189"/>
                </a:lnTo>
                <a:lnTo>
                  <a:pt x="1659" y="1193"/>
                </a:lnTo>
                <a:lnTo>
                  <a:pt x="1651" y="1196"/>
                </a:lnTo>
                <a:lnTo>
                  <a:pt x="1641" y="1199"/>
                </a:lnTo>
                <a:lnTo>
                  <a:pt x="1633" y="1200"/>
                </a:lnTo>
                <a:lnTo>
                  <a:pt x="1623" y="1200"/>
                </a:lnTo>
                <a:lnTo>
                  <a:pt x="1613" y="1200"/>
                </a:lnTo>
                <a:lnTo>
                  <a:pt x="1603" y="1199"/>
                </a:lnTo>
                <a:lnTo>
                  <a:pt x="1595" y="1196"/>
                </a:lnTo>
                <a:lnTo>
                  <a:pt x="1586" y="1193"/>
                </a:lnTo>
                <a:lnTo>
                  <a:pt x="1578" y="1189"/>
                </a:lnTo>
                <a:lnTo>
                  <a:pt x="1570" y="1185"/>
                </a:lnTo>
                <a:lnTo>
                  <a:pt x="1563" y="1179"/>
                </a:lnTo>
                <a:lnTo>
                  <a:pt x="1556" y="1172"/>
                </a:lnTo>
                <a:lnTo>
                  <a:pt x="1550" y="1167"/>
                </a:lnTo>
                <a:lnTo>
                  <a:pt x="1545" y="1158"/>
                </a:lnTo>
                <a:lnTo>
                  <a:pt x="1540" y="1151"/>
                </a:lnTo>
                <a:lnTo>
                  <a:pt x="1536" y="1143"/>
                </a:lnTo>
                <a:lnTo>
                  <a:pt x="1533" y="1135"/>
                </a:lnTo>
                <a:lnTo>
                  <a:pt x="1531" y="1125"/>
                </a:lnTo>
                <a:lnTo>
                  <a:pt x="1529" y="1116"/>
                </a:lnTo>
                <a:lnTo>
                  <a:pt x="1529" y="1107"/>
                </a:lnTo>
                <a:close/>
                <a:moveTo>
                  <a:pt x="1835" y="487"/>
                </a:moveTo>
                <a:lnTo>
                  <a:pt x="1835" y="487"/>
                </a:lnTo>
                <a:lnTo>
                  <a:pt x="1836" y="477"/>
                </a:lnTo>
                <a:lnTo>
                  <a:pt x="1838" y="468"/>
                </a:lnTo>
                <a:lnTo>
                  <a:pt x="1839" y="459"/>
                </a:lnTo>
                <a:lnTo>
                  <a:pt x="1843" y="449"/>
                </a:lnTo>
                <a:lnTo>
                  <a:pt x="1846" y="442"/>
                </a:lnTo>
                <a:lnTo>
                  <a:pt x="1852" y="434"/>
                </a:lnTo>
                <a:lnTo>
                  <a:pt x="1857" y="427"/>
                </a:lnTo>
                <a:lnTo>
                  <a:pt x="1863" y="420"/>
                </a:lnTo>
                <a:lnTo>
                  <a:pt x="1870" y="414"/>
                </a:lnTo>
                <a:lnTo>
                  <a:pt x="1877" y="409"/>
                </a:lnTo>
                <a:lnTo>
                  <a:pt x="1884" y="405"/>
                </a:lnTo>
                <a:lnTo>
                  <a:pt x="1892" y="401"/>
                </a:lnTo>
                <a:lnTo>
                  <a:pt x="1902" y="396"/>
                </a:lnTo>
                <a:lnTo>
                  <a:pt x="1910" y="395"/>
                </a:lnTo>
                <a:lnTo>
                  <a:pt x="1920" y="394"/>
                </a:lnTo>
                <a:lnTo>
                  <a:pt x="1930" y="392"/>
                </a:lnTo>
                <a:lnTo>
                  <a:pt x="1938" y="394"/>
                </a:lnTo>
                <a:lnTo>
                  <a:pt x="1948" y="395"/>
                </a:lnTo>
                <a:lnTo>
                  <a:pt x="1956" y="396"/>
                </a:lnTo>
                <a:lnTo>
                  <a:pt x="1966" y="401"/>
                </a:lnTo>
                <a:lnTo>
                  <a:pt x="1974" y="405"/>
                </a:lnTo>
                <a:lnTo>
                  <a:pt x="1981" y="409"/>
                </a:lnTo>
                <a:lnTo>
                  <a:pt x="1988" y="414"/>
                </a:lnTo>
                <a:lnTo>
                  <a:pt x="1995" y="420"/>
                </a:lnTo>
                <a:lnTo>
                  <a:pt x="2001" y="427"/>
                </a:lnTo>
                <a:lnTo>
                  <a:pt x="2006" y="434"/>
                </a:lnTo>
                <a:lnTo>
                  <a:pt x="2012" y="442"/>
                </a:lnTo>
                <a:lnTo>
                  <a:pt x="2015" y="449"/>
                </a:lnTo>
                <a:lnTo>
                  <a:pt x="2019" y="459"/>
                </a:lnTo>
                <a:lnTo>
                  <a:pt x="2020" y="468"/>
                </a:lnTo>
                <a:lnTo>
                  <a:pt x="2022" y="477"/>
                </a:lnTo>
                <a:lnTo>
                  <a:pt x="2023" y="487"/>
                </a:lnTo>
                <a:lnTo>
                  <a:pt x="2022" y="495"/>
                </a:lnTo>
                <a:lnTo>
                  <a:pt x="2020" y="505"/>
                </a:lnTo>
                <a:lnTo>
                  <a:pt x="2019" y="515"/>
                </a:lnTo>
                <a:lnTo>
                  <a:pt x="2015" y="523"/>
                </a:lnTo>
                <a:lnTo>
                  <a:pt x="2012" y="532"/>
                </a:lnTo>
                <a:lnTo>
                  <a:pt x="2006" y="539"/>
                </a:lnTo>
                <a:lnTo>
                  <a:pt x="2001" y="546"/>
                </a:lnTo>
                <a:lnTo>
                  <a:pt x="1995" y="553"/>
                </a:lnTo>
                <a:lnTo>
                  <a:pt x="1988" y="558"/>
                </a:lnTo>
                <a:lnTo>
                  <a:pt x="1981" y="564"/>
                </a:lnTo>
                <a:lnTo>
                  <a:pt x="1974" y="569"/>
                </a:lnTo>
                <a:lnTo>
                  <a:pt x="1966" y="572"/>
                </a:lnTo>
                <a:lnTo>
                  <a:pt x="1956" y="576"/>
                </a:lnTo>
                <a:lnTo>
                  <a:pt x="1948" y="578"/>
                </a:lnTo>
                <a:lnTo>
                  <a:pt x="1938" y="579"/>
                </a:lnTo>
                <a:lnTo>
                  <a:pt x="1930" y="581"/>
                </a:lnTo>
                <a:lnTo>
                  <a:pt x="1920" y="579"/>
                </a:lnTo>
                <a:lnTo>
                  <a:pt x="1910" y="578"/>
                </a:lnTo>
                <a:lnTo>
                  <a:pt x="1902" y="576"/>
                </a:lnTo>
                <a:lnTo>
                  <a:pt x="1892" y="572"/>
                </a:lnTo>
                <a:lnTo>
                  <a:pt x="1884" y="569"/>
                </a:lnTo>
                <a:lnTo>
                  <a:pt x="1877" y="564"/>
                </a:lnTo>
                <a:lnTo>
                  <a:pt x="1870" y="558"/>
                </a:lnTo>
                <a:lnTo>
                  <a:pt x="1863" y="553"/>
                </a:lnTo>
                <a:lnTo>
                  <a:pt x="1857" y="546"/>
                </a:lnTo>
                <a:lnTo>
                  <a:pt x="1852" y="539"/>
                </a:lnTo>
                <a:lnTo>
                  <a:pt x="1846" y="532"/>
                </a:lnTo>
                <a:lnTo>
                  <a:pt x="1843" y="523"/>
                </a:lnTo>
                <a:lnTo>
                  <a:pt x="1839" y="515"/>
                </a:lnTo>
                <a:lnTo>
                  <a:pt x="1838" y="505"/>
                </a:lnTo>
                <a:lnTo>
                  <a:pt x="1836" y="495"/>
                </a:lnTo>
                <a:lnTo>
                  <a:pt x="1835" y="487"/>
                </a:lnTo>
                <a:close/>
                <a:moveTo>
                  <a:pt x="2142" y="487"/>
                </a:moveTo>
                <a:lnTo>
                  <a:pt x="2142" y="487"/>
                </a:lnTo>
                <a:lnTo>
                  <a:pt x="2143" y="477"/>
                </a:lnTo>
                <a:lnTo>
                  <a:pt x="2145" y="468"/>
                </a:lnTo>
                <a:lnTo>
                  <a:pt x="2146" y="459"/>
                </a:lnTo>
                <a:lnTo>
                  <a:pt x="2149" y="449"/>
                </a:lnTo>
                <a:lnTo>
                  <a:pt x="2153" y="442"/>
                </a:lnTo>
                <a:lnTo>
                  <a:pt x="2159" y="434"/>
                </a:lnTo>
                <a:lnTo>
                  <a:pt x="2164" y="427"/>
                </a:lnTo>
                <a:lnTo>
                  <a:pt x="2170" y="420"/>
                </a:lnTo>
                <a:lnTo>
                  <a:pt x="2177" y="414"/>
                </a:lnTo>
                <a:lnTo>
                  <a:pt x="2184" y="409"/>
                </a:lnTo>
                <a:lnTo>
                  <a:pt x="2191" y="405"/>
                </a:lnTo>
                <a:lnTo>
                  <a:pt x="2199" y="401"/>
                </a:lnTo>
                <a:lnTo>
                  <a:pt x="2207" y="396"/>
                </a:lnTo>
                <a:lnTo>
                  <a:pt x="2217" y="395"/>
                </a:lnTo>
                <a:lnTo>
                  <a:pt x="2226" y="394"/>
                </a:lnTo>
                <a:lnTo>
                  <a:pt x="2235" y="392"/>
                </a:lnTo>
                <a:lnTo>
                  <a:pt x="2245" y="394"/>
                </a:lnTo>
                <a:lnTo>
                  <a:pt x="2255" y="395"/>
                </a:lnTo>
                <a:lnTo>
                  <a:pt x="2263" y="396"/>
                </a:lnTo>
                <a:lnTo>
                  <a:pt x="2272" y="401"/>
                </a:lnTo>
                <a:lnTo>
                  <a:pt x="2280" y="405"/>
                </a:lnTo>
                <a:lnTo>
                  <a:pt x="2288" y="409"/>
                </a:lnTo>
                <a:lnTo>
                  <a:pt x="2295" y="414"/>
                </a:lnTo>
                <a:lnTo>
                  <a:pt x="2302" y="420"/>
                </a:lnTo>
                <a:lnTo>
                  <a:pt x="2308" y="427"/>
                </a:lnTo>
                <a:lnTo>
                  <a:pt x="2313" y="434"/>
                </a:lnTo>
                <a:lnTo>
                  <a:pt x="2318" y="442"/>
                </a:lnTo>
                <a:lnTo>
                  <a:pt x="2322" y="449"/>
                </a:lnTo>
                <a:lnTo>
                  <a:pt x="2325" y="459"/>
                </a:lnTo>
                <a:lnTo>
                  <a:pt x="2327" y="468"/>
                </a:lnTo>
                <a:lnTo>
                  <a:pt x="2329" y="477"/>
                </a:lnTo>
                <a:lnTo>
                  <a:pt x="2329" y="487"/>
                </a:lnTo>
                <a:lnTo>
                  <a:pt x="2329" y="495"/>
                </a:lnTo>
                <a:lnTo>
                  <a:pt x="2327" y="505"/>
                </a:lnTo>
                <a:lnTo>
                  <a:pt x="2325" y="515"/>
                </a:lnTo>
                <a:lnTo>
                  <a:pt x="2322" y="523"/>
                </a:lnTo>
                <a:lnTo>
                  <a:pt x="2318" y="532"/>
                </a:lnTo>
                <a:lnTo>
                  <a:pt x="2313" y="539"/>
                </a:lnTo>
                <a:lnTo>
                  <a:pt x="2308" y="546"/>
                </a:lnTo>
                <a:lnTo>
                  <a:pt x="2302" y="553"/>
                </a:lnTo>
                <a:lnTo>
                  <a:pt x="2295" y="558"/>
                </a:lnTo>
                <a:lnTo>
                  <a:pt x="2288" y="564"/>
                </a:lnTo>
                <a:lnTo>
                  <a:pt x="2280" y="569"/>
                </a:lnTo>
                <a:lnTo>
                  <a:pt x="2272" y="572"/>
                </a:lnTo>
                <a:lnTo>
                  <a:pt x="2263" y="576"/>
                </a:lnTo>
                <a:lnTo>
                  <a:pt x="2255" y="578"/>
                </a:lnTo>
                <a:lnTo>
                  <a:pt x="2245" y="579"/>
                </a:lnTo>
                <a:lnTo>
                  <a:pt x="2235" y="581"/>
                </a:lnTo>
                <a:lnTo>
                  <a:pt x="2226" y="579"/>
                </a:lnTo>
                <a:lnTo>
                  <a:pt x="2217" y="578"/>
                </a:lnTo>
                <a:lnTo>
                  <a:pt x="2207" y="576"/>
                </a:lnTo>
                <a:lnTo>
                  <a:pt x="2199" y="572"/>
                </a:lnTo>
                <a:lnTo>
                  <a:pt x="2191" y="569"/>
                </a:lnTo>
                <a:lnTo>
                  <a:pt x="2184" y="564"/>
                </a:lnTo>
                <a:lnTo>
                  <a:pt x="2177" y="558"/>
                </a:lnTo>
                <a:lnTo>
                  <a:pt x="2170" y="553"/>
                </a:lnTo>
                <a:lnTo>
                  <a:pt x="2164" y="546"/>
                </a:lnTo>
                <a:lnTo>
                  <a:pt x="2159" y="539"/>
                </a:lnTo>
                <a:lnTo>
                  <a:pt x="2153" y="532"/>
                </a:lnTo>
                <a:lnTo>
                  <a:pt x="2149" y="523"/>
                </a:lnTo>
                <a:lnTo>
                  <a:pt x="2146" y="515"/>
                </a:lnTo>
                <a:lnTo>
                  <a:pt x="2145" y="505"/>
                </a:lnTo>
                <a:lnTo>
                  <a:pt x="2143" y="495"/>
                </a:lnTo>
                <a:lnTo>
                  <a:pt x="2142" y="487"/>
                </a:lnTo>
                <a:close/>
                <a:moveTo>
                  <a:pt x="2449" y="487"/>
                </a:moveTo>
                <a:lnTo>
                  <a:pt x="2449" y="487"/>
                </a:lnTo>
                <a:lnTo>
                  <a:pt x="2449" y="477"/>
                </a:lnTo>
                <a:lnTo>
                  <a:pt x="2450" y="468"/>
                </a:lnTo>
                <a:lnTo>
                  <a:pt x="2453" y="459"/>
                </a:lnTo>
                <a:lnTo>
                  <a:pt x="2456" y="449"/>
                </a:lnTo>
                <a:lnTo>
                  <a:pt x="2460" y="442"/>
                </a:lnTo>
                <a:lnTo>
                  <a:pt x="2464" y="434"/>
                </a:lnTo>
                <a:lnTo>
                  <a:pt x="2470" y="427"/>
                </a:lnTo>
                <a:lnTo>
                  <a:pt x="2477" y="420"/>
                </a:lnTo>
                <a:lnTo>
                  <a:pt x="2482" y="414"/>
                </a:lnTo>
                <a:lnTo>
                  <a:pt x="2491" y="409"/>
                </a:lnTo>
                <a:lnTo>
                  <a:pt x="2498" y="405"/>
                </a:lnTo>
                <a:lnTo>
                  <a:pt x="2506" y="401"/>
                </a:lnTo>
                <a:lnTo>
                  <a:pt x="2514" y="396"/>
                </a:lnTo>
                <a:lnTo>
                  <a:pt x="2524" y="395"/>
                </a:lnTo>
                <a:lnTo>
                  <a:pt x="2533" y="394"/>
                </a:lnTo>
                <a:lnTo>
                  <a:pt x="2542" y="392"/>
                </a:lnTo>
                <a:lnTo>
                  <a:pt x="2552" y="394"/>
                </a:lnTo>
                <a:lnTo>
                  <a:pt x="2562" y="395"/>
                </a:lnTo>
                <a:lnTo>
                  <a:pt x="2570" y="396"/>
                </a:lnTo>
                <a:lnTo>
                  <a:pt x="2579" y="401"/>
                </a:lnTo>
                <a:lnTo>
                  <a:pt x="2587" y="405"/>
                </a:lnTo>
                <a:lnTo>
                  <a:pt x="2595" y="409"/>
                </a:lnTo>
                <a:lnTo>
                  <a:pt x="2602" y="414"/>
                </a:lnTo>
                <a:lnTo>
                  <a:pt x="2609" y="420"/>
                </a:lnTo>
                <a:lnTo>
                  <a:pt x="2615" y="427"/>
                </a:lnTo>
                <a:lnTo>
                  <a:pt x="2620" y="434"/>
                </a:lnTo>
                <a:lnTo>
                  <a:pt x="2625" y="442"/>
                </a:lnTo>
                <a:lnTo>
                  <a:pt x="2629" y="449"/>
                </a:lnTo>
                <a:lnTo>
                  <a:pt x="2632" y="459"/>
                </a:lnTo>
                <a:lnTo>
                  <a:pt x="2634" y="468"/>
                </a:lnTo>
                <a:lnTo>
                  <a:pt x="2636" y="477"/>
                </a:lnTo>
                <a:lnTo>
                  <a:pt x="2636" y="487"/>
                </a:lnTo>
                <a:lnTo>
                  <a:pt x="2636" y="495"/>
                </a:lnTo>
                <a:lnTo>
                  <a:pt x="2634" y="505"/>
                </a:lnTo>
                <a:lnTo>
                  <a:pt x="2632" y="515"/>
                </a:lnTo>
                <a:lnTo>
                  <a:pt x="2629" y="523"/>
                </a:lnTo>
                <a:lnTo>
                  <a:pt x="2625" y="532"/>
                </a:lnTo>
                <a:lnTo>
                  <a:pt x="2620" y="539"/>
                </a:lnTo>
                <a:lnTo>
                  <a:pt x="2615" y="546"/>
                </a:lnTo>
                <a:lnTo>
                  <a:pt x="2609" y="553"/>
                </a:lnTo>
                <a:lnTo>
                  <a:pt x="2602" y="558"/>
                </a:lnTo>
                <a:lnTo>
                  <a:pt x="2595" y="564"/>
                </a:lnTo>
                <a:lnTo>
                  <a:pt x="2587" y="569"/>
                </a:lnTo>
                <a:lnTo>
                  <a:pt x="2579" y="572"/>
                </a:lnTo>
                <a:lnTo>
                  <a:pt x="2570" y="576"/>
                </a:lnTo>
                <a:lnTo>
                  <a:pt x="2562" y="578"/>
                </a:lnTo>
                <a:lnTo>
                  <a:pt x="2552" y="579"/>
                </a:lnTo>
                <a:lnTo>
                  <a:pt x="2542" y="581"/>
                </a:lnTo>
                <a:lnTo>
                  <a:pt x="2533" y="579"/>
                </a:lnTo>
                <a:lnTo>
                  <a:pt x="2524" y="578"/>
                </a:lnTo>
                <a:lnTo>
                  <a:pt x="2514" y="576"/>
                </a:lnTo>
                <a:lnTo>
                  <a:pt x="2506" y="572"/>
                </a:lnTo>
                <a:lnTo>
                  <a:pt x="2498" y="569"/>
                </a:lnTo>
                <a:lnTo>
                  <a:pt x="2491" y="564"/>
                </a:lnTo>
                <a:lnTo>
                  <a:pt x="2482" y="558"/>
                </a:lnTo>
                <a:lnTo>
                  <a:pt x="2477" y="553"/>
                </a:lnTo>
                <a:lnTo>
                  <a:pt x="2470" y="546"/>
                </a:lnTo>
                <a:lnTo>
                  <a:pt x="2464" y="539"/>
                </a:lnTo>
                <a:lnTo>
                  <a:pt x="2460" y="532"/>
                </a:lnTo>
                <a:lnTo>
                  <a:pt x="2456" y="523"/>
                </a:lnTo>
                <a:lnTo>
                  <a:pt x="2453" y="515"/>
                </a:lnTo>
                <a:lnTo>
                  <a:pt x="2450" y="505"/>
                </a:lnTo>
                <a:lnTo>
                  <a:pt x="2449" y="495"/>
                </a:lnTo>
                <a:lnTo>
                  <a:pt x="2449" y="487"/>
                </a:lnTo>
                <a:close/>
                <a:moveTo>
                  <a:pt x="2756" y="487"/>
                </a:moveTo>
                <a:lnTo>
                  <a:pt x="2756" y="487"/>
                </a:lnTo>
                <a:lnTo>
                  <a:pt x="2756" y="477"/>
                </a:lnTo>
                <a:lnTo>
                  <a:pt x="2757" y="468"/>
                </a:lnTo>
                <a:lnTo>
                  <a:pt x="2760" y="459"/>
                </a:lnTo>
                <a:lnTo>
                  <a:pt x="2763" y="449"/>
                </a:lnTo>
                <a:lnTo>
                  <a:pt x="2767" y="442"/>
                </a:lnTo>
                <a:lnTo>
                  <a:pt x="2771" y="434"/>
                </a:lnTo>
                <a:lnTo>
                  <a:pt x="2777" y="427"/>
                </a:lnTo>
                <a:lnTo>
                  <a:pt x="2782" y="420"/>
                </a:lnTo>
                <a:lnTo>
                  <a:pt x="2789" y="414"/>
                </a:lnTo>
                <a:lnTo>
                  <a:pt x="2796" y="409"/>
                </a:lnTo>
                <a:lnTo>
                  <a:pt x="2805" y="405"/>
                </a:lnTo>
                <a:lnTo>
                  <a:pt x="2813" y="401"/>
                </a:lnTo>
                <a:lnTo>
                  <a:pt x="2821" y="396"/>
                </a:lnTo>
                <a:lnTo>
                  <a:pt x="2830" y="395"/>
                </a:lnTo>
                <a:lnTo>
                  <a:pt x="2840" y="394"/>
                </a:lnTo>
                <a:lnTo>
                  <a:pt x="2849" y="392"/>
                </a:lnTo>
                <a:lnTo>
                  <a:pt x="2859" y="394"/>
                </a:lnTo>
                <a:lnTo>
                  <a:pt x="2867" y="395"/>
                </a:lnTo>
                <a:lnTo>
                  <a:pt x="2877" y="396"/>
                </a:lnTo>
                <a:lnTo>
                  <a:pt x="2886" y="401"/>
                </a:lnTo>
                <a:lnTo>
                  <a:pt x="2894" y="405"/>
                </a:lnTo>
                <a:lnTo>
                  <a:pt x="2901" y="409"/>
                </a:lnTo>
                <a:lnTo>
                  <a:pt x="2909" y="414"/>
                </a:lnTo>
                <a:lnTo>
                  <a:pt x="2915" y="420"/>
                </a:lnTo>
                <a:lnTo>
                  <a:pt x="2922" y="427"/>
                </a:lnTo>
                <a:lnTo>
                  <a:pt x="2927" y="434"/>
                </a:lnTo>
                <a:lnTo>
                  <a:pt x="2932" y="442"/>
                </a:lnTo>
                <a:lnTo>
                  <a:pt x="2936" y="449"/>
                </a:lnTo>
                <a:lnTo>
                  <a:pt x="2939" y="459"/>
                </a:lnTo>
                <a:lnTo>
                  <a:pt x="2941" y="468"/>
                </a:lnTo>
                <a:lnTo>
                  <a:pt x="2943" y="477"/>
                </a:lnTo>
                <a:lnTo>
                  <a:pt x="2943" y="487"/>
                </a:lnTo>
                <a:lnTo>
                  <a:pt x="2943" y="495"/>
                </a:lnTo>
                <a:lnTo>
                  <a:pt x="2941" y="505"/>
                </a:lnTo>
                <a:lnTo>
                  <a:pt x="2939" y="515"/>
                </a:lnTo>
                <a:lnTo>
                  <a:pt x="2936" y="523"/>
                </a:lnTo>
                <a:lnTo>
                  <a:pt x="2932" y="532"/>
                </a:lnTo>
                <a:lnTo>
                  <a:pt x="2927" y="539"/>
                </a:lnTo>
                <a:lnTo>
                  <a:pt x="2922" y="546"/>
                </a:lnTo>
                <a:lnTo>
                  <a:pt x="2915" y="553"/>
                </a:lnTo>
                <a:lnTo>
                  <a:pt x="2909" y="558"/>
                </a:lnTo>
                <a:lnTo>
                  <a:pt x="2901" y="564"/>
                </a:lnTo>
                <a:lnTo>
                  <a:pt x="2894" y="569"/>
                </a:lnTo>
                <a:lnTo>
                  <a:pt x="2886" y="572"/>
                </a:lnTo>
                <a:lnTo>
                  <a:pt x="2877" y="576"/>
                </a:lnTo>
                <a:lnTo>
                  <a:pt x="2867" y="578"/>
                </a:lnTo>
                <a:lnTo>
                  <a:pt x="2859" y="579"/>
                </a:lnTo>
                <a:lnTo>
                  <a:pt x="2849" y="581"/>
                </a:lnTo>
                <a:lnTo>
                  <a:pt x="2840" y="579"/>
                </a:lnTo>
                <a:lnTo>
                  <a:pt x="2830" y="578"/>
                </a:lnTo>
                <a:lnTo>
                  <a:pt x="2821" y="576"/>
                </a:lnTo>
                <a:lnTo>
                  <a:pt x="2813" y="572"/>
                </a:lnTo>
                <a:lnTo>
                  <a:pt x="2805" y="569"/>
                </a:lnTo>
                <a:lnTo>
                  <a:pt x="2796" y="564"/>
                </a:lnTo>
                <a:lnTo>
                  <a:pt x="2789" y="558"/>
                </a:lnTo>
                <a:lnTo>
                  <a:pt x="2782" y="553"/>
                </a:lnTo>
                <a:lnTo>
                  <a:pt x="2777" y="546"/>
                </a:lnTo>
                <a:lnTo>
                  <a:pt x="2771" y="539"/>
                </a:lnTo>
                <a:lnTo>
                  <a:pt x="2767" y="532"/>
                </a:lnTo>
                <a:lnTo>
                  <a:pt x="2763" y="523"/>
                </a:lnTo>
                <a:lnTo>
                  <a:pt x="2760" y="515"/>
                </a:lnTo>
                <a:lnTo>
                  <a:pt x="2757" y="505"/>
                </a:lnTo>
                <a:lnTo>
                  <a:pt x="2756" y="495"/>
                </a:lnTo>
                <a:lnTo>
                  <a:pt x="2756" y="487"/>
                </a:lnTo>
                <a:close/>
                <a:moveTo>
                  <a:pt x="3063" y="487"/>
                </a:moveTo>
                <a:lnTo>
                  <a:pt x="3063" y="487"/>
                </a:lnTo>
                <a:lnTo>
                  <a:pt x="3063" y="477"/>
                </a:lnTo>
                <a:lnTo>
                  <a:pt x="3064" y="468"/>
                </a:lnTo>
                <a:lnTo>
                  <a:pt x="3067" y="459"/>
                </a:lnTo>
                <a:lnTo>
                  <a:pt x="3070" y="449"/>
                </a:lnTo>
                <a:lnTo>
                  <a:pt x="3074" y="442"/>
                </a:lnTo>
                <a:lnTo>
                  <a:pt x="3078" y="434"/>
                </a:lnTo>
                <a:lnTo>
                  <a:pt x="3084" y="427"/>
                </a:lnTo>
                <a:lnTo>
                  <a:pt x="3089" y="420"/>
                </a:lnTo>
                <a:lnTo>
                  <a:pt x="3096" y="414"/>
                </a:lnTo>
                <a:lnTo>
                  <a:pt x="3103" y="409"/>
                </a:lnTo>
                <a:lnTo>
                  <a:pt x="3112" y="405"/>
                </a:lnTo>
                <a:lnTo>
                  <a:pt x="3120" y="401"/>
                </a:lnTo>
                <a:lnTo>
                  <a:pt x="3128" y="396"/>
                </a:lnTo>
                <a:lnTo>
                  <a:pt x="3137" y="395"/>
                </a:lnTo>
                <a:lnTo>
                  <a:pt x="3146" y="394"/>
                </a:lnTo>
                <a:lnTo>
                  <a:pt x="3156" y="392"/>
                </a:lnTo>
                <a:lnTo>
                  <a:pt x="3166" y="394"/>
                </a:lnTo>
                <a:lnTo>
                  <a:pt x="3174" y="395"/>
                </a:lnTo>
                <a:lnTo>
                  <a:pt x="3184" y="396"/>
                </a:lnTo>
                <a:lnTo>
                  <a:pt x="3193" y="401"/>
                </a:lnTo>
                <a:lnTo>
                  <a:pt x="3201" y="405"/>
                </a:lnTo>
                <a:lnTo>
                  <a:pt x="3208" y="409"/>
                </a:lnTo>
                <a:lnTo>
                  <a:pt x="3215" y="414"/>
                </a:lnTo>
                <a:lnTo>
                  <a:pt x="3222" y="420"/>
                </a:lnTo>
                <a:lnTo>
                  <a:pt x="3229" y="427"/>
                </a:lnTo>
                <a:lnTo>
                  <a:pt x="3233" y="434"/>
                </a:lnTo>
                <a:lnTo>
                  <a:pt x="3239" y="442"/>
                </a:lnTo>
                <a:lnTo>
                  <a:pt x="3243" y="449"/>
                </a:lnTo>
                <a:lnTo>
                  <a:pt x="3246" y="459"/>
                </a:lnTo>
                <a:lnTo>
                  <a:pt x="3248" y="468"/>
                </a:lnTo>
                <a:lnTo>
                  <a:pt x="3250" y="477"/>
                </a:lnTo>
                <a:lnTo>
                  <a:pt x="3250" y="487"/>
                </a:lnTo>
                <a:lnTo>
                  <a:pt x="3250" y="495"/>
                </a:lnTo>
                <a:lnTo>
                  <a:pt x="3248" y="505"/>
                </a:lnTo>
                <a:lnTo>
                  <a:pt x="3246" y="515"/>
                </a:lnTo>
                <a:lnTo>
                  <a:pt x="3243" y="523"/>
                </a:lnTo>
                <a:lnTo>
                  <a:pt x="3239" y="532"/>
                </a:lnTo>
                <a:lnTo>
                  <a:pt x="3233" y="539"/>
                </a:lnTo>
                <a:lnTo>
                  <a:pt x="3229" y="546"/>
                </a:lnTo>
                <a:lnTo>
                  <a:pt x="3222" y="553"/>
                </a:lnTo>
                <a:lnTo>
                  <a:pt x="3215" y="558"/>
                </a:lnTo>
                <a:lnTo>
                  <a:pt x="3208" y="564"/>
                </a:lnTo>
                <a:lnTo>
                  <a:pt x="3201" y="569"/>
                </a:lnTo>
                <a:lnTo>
                  <a:pt x="3193" y="572"/>
                </a:lnTo>
                <a:lnTo>
                  <a:pt x="3184" y="576"/>
                </a:lnTo>
                <a:lnTo>
                  <a:pt x="3174" y="578"/>
                </a:lnTo>
                <a:lnTo>
                  <a:pt x="3166" y="579"/>
                </a:lnTo>
                <a:lnTo>
                  <a:pt x="3156" y="581"/>
                </a:lnTo>
                <a:lnTo>
                  <a:pt x="3146" y="579"/>
                </a:lnTo>
                <a:lnTo>
                  <a:pt x="3137" y="578"/>
                </a:lnTo>
                <a:lnTo>
                  <a:pt x="3128" y="576"/>
                </a:lnTo>
                <a:lnTo>
                  <a:pt x="3120" y="572"/>
                </a:lnTo>
                <a:lnTo>
                  <a:pt x="3112" y="569"/>
                </a:lnTo>
                <a:lnTo>
                  <a:pt x="3103" y="564"/>
                </a:lnTo>
                <a:lnTo>
                  <a:pt x="3096" y="558"/>
                </a:lnTo>
                <a:lnTo>
                  <a:pt x="3089" y="553"/>
                </a:lnTo>
                <a:lnTo>
                  <a:pt x="3084" y="546"/>
                </a:lnTo>
                <a:lnTo>
                  <a:pt x="3078" y="539"/>
                </a:lnTo>
                <a:lnTo>
                  <a:pt x="3074" y="532"/>
                </a:lnTo>
                <a:lnTo>
                  <a:pt x="3070" y="523"/>
                </a:lnTo>
                <a:lnTo>
                  <a:pt x="3067" y="515"/>
                </a:lnTo>
                <a:lnTo>
                  <a:pt x="3064" y="505"/>
                </a:lnTo>
                <a:lnTo>
                  <a:pt x="3063" y="495"/>
                </a:lnTo>
                <a:lnTo>
                  <a:pt x="3063" y="487"/>
                </a:lnTo>
                <a:close/>
                <a:moveTo>
                  <a:pt x="1529" y="487"/>
                </a:moveTo>
                <a:lnTo>
                  <a:pt x="1529" y="487"/>
                </a:lnTo>
                <a:lnTo>
                  <a:pt x="1529" y="477"/>
                </a:lnTo>
                <a:lnTo>
                  <a:pt x="1531" y="468"/>
                </a:lnTo>
                <a:lnTo>
                  <a:pt x="1533" y="459"/>
                </a:lnTo>
                <a:lnTo>
                  <a:pt x="1536" y="449"/>
                </a:lnTo>
                <a:lnTo>
                  <a:pt x="1540" y="442"/>
                </a:lnTo>
                <a:lnTo>
                  <a:pt x="1545" y="434"/>
                </a:lnTo>
                <a:lnTo>
                  <a:pt x="1550" y="427"/>
                </a:lnTo>
                <a:lnTo>
                  <a:pt x="1556" y="420"/>
                </a:lnTo>
                <a:lnTo>
                  <a:pt x="1563" y="414"/>
                </a:lnTo>
                <a:lnTo>
                  <a:pt x="1570" y="409"/>
                </a:lnTo>
                <a:lnTo>
                  <a:pt x="1578" y="405"/>
                </a:lnTo>
                <a:lnTo>
                  <a:pt x="1586" y="401"/>
                </a:lnTo>
                <a:lnTo>
                  <a:pt x="1595" y="396"/>
                </a:lnTo>
                <a:lnTo>
                  <a:pt x="1603" y="395"/>
                </a:lnTo>
                <a:lnTo>
                  <a:pt x="1613" y="394"/>
                </a:lnTo>
                <a:lnTo>
                  <a:pt x="1623" y="392"/>
                </a:lnTo>
                <a:lnTo>
                  <a:pt x="1633" y="394"/>
                </a:lnTo>
                <a:lnTo>
                  <a:pt x="1641" y="395"/>
                </a:lnTo>
                <a:lnTo>
                  <a:pt x="1651" y="396"/>
                </a:lnTo>
                <a:lnTo>
                  <a:pt x="1659" y="401"/>
                </a:lnTo>
                <a:lnTo>
                  <a:pt x="1667" y="405"/>
                </a:lnTo>
                <a:lnTo>
                  <a:pt x="1674" y="409"/>
                </a:lnTo>
                <a:lnTo>
                  <a:pt x="1681" y="414"/>
                </a:lnTo>
                <a:lnTo>
                  <a:pt x="1688" y="420"/>
                </a:lnTo>
                <a:lnTo>
                  <a:pt x="1694" y="427"/>
                </a:lnTo>
                <a:lnTo>
                  <a:pt x="1700" y="434"/>
                </a:lnTo>
                <a:lnTo>
                  <a:pt x="1705" y="442"/>
                </a:lnTo>
                <a:lnTo>
                  <a:pt x="1709" y="449"/>
                </a:lnTo>
                <a:lnTo>
                  <a:pt x="1712" y="459"/>
                </a:lnTo>
                <a:lnTo>
                  <a:pt x="1713" y="468"/>
                </a:lnTo>
                <a:lnTo>
                  <a:pt x="1715" y="477"/>
                </a:lnTo>
                <a:lnTo>
                  <a:pt x="1716" y="487"/>
                </a:lnTo>
                <a:lnTo>
                  <a:pt x="1715" y="495"/>
                </a:lnTo>
                <a:lnTo>
                  <a:pt x="1713" y="505"/>
                </a:lnTo>
                <a:lnTo>
                  <a:pt x="1712" y="515"/>
                </a:lnTo>
                <a:lnTo>
                  <a:pt x="1709" y="523"/>
                </a:lnTo>
                <a:lnTo>
                  <a:pt x="1705" y="532"/>
                </a:lnTo>
                <a:lnTo>
                  <a:pt x="1700" y="539"/>
                </a:lnTo>
                <a:lnTo>
                  <a:pt x="1694" y="546"/>
                </a:lnTo>
                <a:lnTo>
                  <a:pt x="1688" y="553"/>
                </a:lnTo>
                <a:lnTo>
                  <a:pt x="1681" y="558"/>
                </a:lnTo>
                <a:lnTo>
                  <a:pt x="1674" y="564"/>
                </a:lnTo>
                <a:lnTo>
                  <a:pt x="1667" y="569"/>
                </a:lnTo>
                <a:lnTo>
                  <a:pt x="1659" y="572"/>
                </a:lnTo>
                <a:lnTo>
                  <a:pt x="1651" y="576"/>
                </a:lnTo>
                <a:lnTo>
                  <a:pt x="1641" y="578"/>
                </a:lnTo>
                <a:lnTo>
                  <a:pt x="1633" y="579"/>
                </a:lnTo>
                <a:lnTo>
                  <a:pt x="1623" y="581"/>
                </a:lnTo>
                <a:lnTo>
                  <a:pt x="1613" y="579"/>
                </a:lnTo>
                <a:lnTo>
                  <a:pt x="1603" y="578"/>
                </a:lnTo>
                <a:lnTo>
                  <a:pt x="1595" y="576"/>
                </a:lnTo>
                <a:lnTo>
                  <a:pt x="1586" y="572"/>
                </a:lnTo>
                <a:lnTo>
                  <a:pt x="1578" y="569"/>
                </a:lnTo>
                <a:lnTo>
                  <a:pt x="1570" y="564"/>
                </a:lnTo>
                <a:lnTo>
                  <a:pt x="1563" y="558"/>
                </a:lnTo>
                <a:lnTo>
                  <a:pt x="1556" y="553"/>
                </a:lnTo>
                <a:lnTo>
                  <a:pt x="1550" y="546"/>
                </a:lnTo>
                <a:lnTo>
                  <a:pt x="1545" y="539"/>
                </a:lnTo>
                <a:lnTo>
                  <a:pt x="1540" y="532"/>
                </a:lnTo>
                <a:lnTo>
                  <a:pt x="1536" y="523"/>
                </a:lnTo>
                <a:lnTo>
                  <a:pt x="1533" y="515"/>
                </a:lnTo>
                <a:lnTo>
                  <a:pt x="1531" y="505"/>
                </a:lnTo>
                <a:lnTo>
                  <a:pt x="1529" y="495"/>
                </a:lnTo>
                <a:lnTo>
                  <a:pt x="1529" y="487"/>
                </a:lnTo>
                <a:close/>
                <a:moveTo>
                  <a:pt x="3726" y="1107"/>
                </a:moveTo>
                <a:lnTo>
                  <a:pt x="3726" y="1107"/>
                </a:lnTo>
                <a:lnTo>
                  <a:pt x="3727" y="1097"/>
                </a:lnTo>
                <a:lnTo>
                  <a:pt x="3728" y="1087"/>
                </a:lnTo>
                <a:lnTo>
                  <a:pt x="3730" y="1079"/>
                </a:lnTo>
                <a:lnTo>
                  <a:pt x="3734" y="1070"/>
                </a:lnTo>
                <a:lnTo>
                  <a:pt x="3737" y="1062"/>
                </a:lnTo>
                <a:lnTo>
                  <a:pt x="3742" y="1054"/>
                </a:lnTo>
                <a:lnTo>
                  <a:pt x="3748" y="1047"/>
                </a:lnTo>
                <a:lnTo>
                  <a:pt x="3753" y="1040"/>
                </a:lnTo>
                <a:lnTo>
                  <a:pt x="3760" y="1034"/>
                </a:lnTo>
                <a:lnTo>
                  <a:pt x="3767" y="1029"/>
                </a:lnTo>
                <a:lnTo>
                  <a:pt x="3776" y="1024"/>
                </a:lnTo>
                <a:lnTo>
                  <a:pt x="3783" y="1020"/>
                </a:lnTo>
                <a:lnTo>
                  <a:pt x="3793" y="1017"/>
                </a:lnTo>
                <a:lnTo>
                  <a:pt x="3801" y="1015"/>
                </a:lnTo>
                <a:lnTo>
                  <a:pt x="3811" y="1013"/>
                </a:lnTo>
                <a:lnTo>
                  <a:pt x="3820" y="1013"/>
                </a:lnTo>
                <a:lnTo>
                  <a:pt x="3829" y="1013"/>
                </a:lnTo>
                <a:lnTo>
                  <a:pt x="3839" y="1015"/>
                </a:lnTo>
                <a:lnTo>
                  <a:pt x="3847" y="1017"/>
                </a:lnTo>
                <a:lnTo>
                  <a:pt x="3857" y="1020"/>
                </a:lnTo>
                <a:lnTo>
                  <a:pt x="3865" y="1024"/>
                </a:lnTo>
                <a:lnTo>
                  <a:pt x="3872" y="1029"/>
                </a:lnTo>
                <a:lnTo>
                  <a:pt x="3879" y="1034"/>
                </a:lnTo>
                <a:lnTo>
                  <a:pt x="3886" y="1040"/>
                </a:lnTo>
                <a:lnTo>
                  <a:pt x="3892" y="1047"/>
                </a:lnTo>
                <a:lnTo>
                  <a:pt x="3897" y="1054"/>
                </a:lnTo>
                <a:lnTo>
                  <a:pt x="3903" y="1062"/>
                </a:lnTo>
                <a:lnTo>
                  <a:pt x="3906" y="1070"/>
                </a:lnTo>
                <a:lnTo>
                  <a:pt x="3910" y="1079"/>
                </a:lnTo>
                <a:lnTo>
                  <a:pt x="3911" y="1087"/>
                </a:lnTo>
                <a:lnTo>
                  <a:pt x="3913" y="1097"/>
                </a:lnTo>
                <a:lnTo>
                  <a:pt x="3914" y="1107"/>
                </a:lnTo>
                <a:lnTo>
                  <a:pt x="3913" y="1116"/>
                </a:lnTo>
                <a:lnTo>
                  <a:pt x="3911" y="1125"/>
                </a:lnTo>
                <a:lnTo>
                  <a:pt x="3910" y="1135"/>
                </a:lnTo>
                <a:lnTo>
                  <a:pt x="3906" y="1143"/>
                </a:lnTo>
                <a:lnTo>
                  <a:pt x="3903" y="1151"/>
                </a:lnTo>
                <a:lnTo>
                  <a:pt x="3897" y="1158"/>
                </a:lnTo>
                <a:lnTo>
                  <a:pt x="3892" y="1167"/>
                </a:lnTo>
                <a:lnTo>
                  <a:pt x="3886" y="1172"/>
                </a:lnTo>
                <a:lnTo>
                  <a:pt x="3879" y="1179"/>
                </a:lnTo>
                <a:lnTo>
                  <a:pt x="3872" y="1185"/>
                </a:lnTo>
                <a:lnTo>
                  <a:pt x="3865" y="1189"/>
                </a:lnTo>
                <a:lnTo>
                  <a:pt x="3857" y="1193"/>
                </a:lnTo>
                <a:lnTo>
                  <a:pt x="3847" y="1196"/>
                </a:lnTo>
                <a:lnTo>
                  <a:pt x="3839" y="1199"/>
                </a:lnTo>
                <a:lnTo>
                  <a:pt x="3829" y="1200"/>
                </a:lnTo>
                <a:lnTo>
                  <a:pt x="3820" y="1200"/>
                </a:lnTo>
                <a:lnTo>
                  <a:pt x="3811" y="1200"/>
                </a:lnTo>
                <a:lnTo>
                  <a:pt x="3801" y="1199"/>
                </a:lnTo>
                <a:lnTo>
                  <a:pt x="3793" y="1196"/>
                </a:lnTo>
                <a:lnTo>
                  <a:pt x="3783" y="1193"/>
                </a:lnTo>
                <a:lnTo>
                  <a:pt x="3776" y="1189"/>
                </a:lnTo>
                <a:lnTo>
                  <a:pt x="3767" y="1185"/>
                </a:lnTo>
                <a:lnTo>
                  <a:pt x="3760" y="1179"/>
                </a:lnTo>
                <a:lnTo>
                  <a:pt x="3753" y="1172"/>
                </a:lnTo>
                <a:lnTo>
                  <a:pt x="3748" y="1167"/>
                </a:lnTo>
                <a:lnTo>
                  <a:pt x="3742" y="1158"/>
                </a:lnTo>
                <a:lnTo>
                  <a:pt x="3737" y="1151"/>
                </a:lnTo>
                <a:lnTo>
                  <a:pt x="3734" y="1143"/>
                </a:lnTo>
                <a:lnTo>
                  <a:pt x="3730" y="1135"/>
                </a:lnTo>
                <a:lnTo>
                  <a:pt x="3728" y="1125"/>
                </a:lnTo>
                <a:lnTo>
                  <a:pt x="3727" y="1116"/>
                </a:lnTo>
                <a:lnTo>
                  <a:pt x="3726" y="1107"/>
                </a:lnTo>
                <a:close/>
                <a:moveTo>
                  <a:pt x="3726" y="1418"/>
                </a:moveTo>
                <a:lnTo>
                  <a:pt x="3726" y="1418"/>
                </a:lnTo>
                <a:lnTo>
                  <a:pt x="3727" y="1408"/>
                </a:lnTo>
                <a:lnTo>
                  <a:pt x="3728" y="1398"/>
                </a:lnTo>
                <a:lnTo>
                  <a:pt x="3730" y="1390"/>
                </a:lnTo>
                <a:lnTo>
                  <a:pt x="3734" y="1382"/>
                </a:lnTo>
                <a:lnTo>
                  <a:pt x="3737" y="1373"/>
                </a:lnTo>
                <a:lnTo>
                  <a:pt x="3742" y="1365"/>
                </a:lnTo>
                <a:lnTo>
                  <a:pt x="3748" y="1358"/>
                </a:lnTo>
                <a:lnTo>
                  <a:pt x="3753" y="1351"/>
                </a:lnTo>
                <a:lnTo>
                  <a:pt x="3760" y="1345"/>
                </a:lnTo>
                <a:lnTo>
                  <a:pt x="3767" y="1340"/>
                </a:lnTo>
                <a:lnTo>
                  <a:pt x="3776" y="1336"/>
                </a:lnTo>
                <a:lnTo>
                  <a:pt x="3783" y="1331"/>
                </a:lnTo>
                <a:lnTo>
                  <a:pt x="3793" y="1329"/>
                </a:lnTo>
                <a:lnTo>
                  <a:pt x="3801" y="1326"/>
                </a:lnTo>
                <a:lnTo>
                  <a:pt x="3811" y="1324"/>
                </a:lnTo>
                <a:lnTo>
                  <a:pt x="3820" y="1324"/>
                </a:lnTo>
                <a:lnTo>
                  <a:pt x="3829" y="1324"/>
                </a:lnTo>
                <a:lnTo>
                  <a:pt x="3839" y="1326"/>
                </a:lnTo>
                <a:lnTo>
                  <a:pt x="3847" y="1329"/>
                </a:lnTo>
                <a:lnTo>
                  <a:pt x="3857" y="1331"/>
                </a:lnTo>
                <a:lnTo>
                  <a:pt x="3865" y="1336"/>
                </a:lnTo>
                <a:lnTo>
                  <a:pt x="3872" y="1340"/>
                </a:lnTo>
                <a:lnTo>
                  <a:pt x="3879" y="1345"/>
                </a:lnTo>
                <a:lnTo>
                  <a:pt x="3886" y="1351"/>
                </a:lnTo>
                <a:lnTo>
                  <a:pt x="3892" y="1358"/>
                </a:lnTo>
                <a:lnTo>
                  <a:pt x="3897" y="1365"/>
                </a:lnTo>
                <a:lnTo>
                  <a:pt x="3903" y="1373"/>
                </a:lnTo>
                <a:lnTo>
                  <a:pt x="3906" y="1382"/>
                </a:lnTo>
                <a:lnTo>
                  <a:pt x="3910" y="1390"/>
                </a:lnTo>
                <a:lnTo>
                  <a:pt x="3911" y="1398"/>
                </a:lnTo>
                <a:lnTo>
                  <a:pt x="3913" y="1408"/>
                </a:lnTo>
                <a:lnTo>
                  <a:pt x="3914" y="1418"/>
                </a:lnTo>
                <a:lnTo>
                  <a:pt x="3913" y="1428"/>
                </a:lnTo>
                <a:lnTo>
                  <a:pt x="3911" y="1436"/>
                </a:lnTo>
                <a:lnTo>
                  <a:pt x="3910" y="1446"/>
                </a:lnTo>
                <a:lnTo>
                  <a:pt x="3906" y="1454"/>
                </a:lnTo>
                <a:lnTo>
                  <a:pt x="3903" y="1463"/>
                </a:lnTo>
                <a:lnTo>
                  <a:pt x="3897" y="1470"/>
                </a:lnTo>
                <a:lnTo>
                  <a:pt x="3892" y="1476"/>
                </a:lnTo>
                <a:lnTo>
                  <a:pt x="3886" y="1483"/>
                </a:lnTo>
                <a:lnTo>
                  <a:pt x="3879" y="1489"/>
                </a:lnTo>
                <a:lnTo>
                  <a:pt x="3872" y="1495"/>
                </a:lnTo>
                <a:lnTo>
                  <a:pt x="3865" y="1500"/>
                </a:lnTo>
                <a:lnTo>
                  <a:pt x="3857" y="1504"/>
                </a:lnTo>
                <a:lnTo>
                  <a:pt x="3847" y="1507"/>
                </a:lnTo>
                <a:lnTo>
                  <a:pt x="3839" y="1509"/>
                </a:lnTo>
                <a:lnTo>
                  <a:pt x="3829" y="1510"/>
                </a:lnTo>
                <a:lnTo>
                  <a:pt x="3820" y="1511"/>
                </a:lnTo>
                <a:lnTo>
                  <a:pt x="3811" y="1510"/>
                </a:lnTo>
                <a:lnTo>
                  <a:pt x="3801" y="1509"/>
                </a:lnTo>
                <a:lnTo>
                  <a:pt x="3793" y="1507"/>
                </a:lnTo>
                <a:lnTo>
                  <a:pt x="3783" y="1504"/>
                </a:lnTo>
                <a:lnTo>
                  <a:pt x="3776" y="1500"/>
                </a:lnTo>
                <a:lnTo>
                  <a:pt x="3767" y="1495"/>
                </a:lnTo>
                <a:lnTo>
                  <a:pt x="3760" y="1489"/>
                </a:lnTo>
                <a:lnTo>
                  <a:pt x="3753" y="1483"/>
                </a:lnTo>
                <a:lnTo>
                  <a:pt x="3748" y="1476"/>
                </a:lnTo>
                <a:lnTo>
                  <a:pt x="3742" y="1470"/>
                </a:lnTo>
                <a:lnTo>
                  <a:pt x="3737" y="1463"/>
                </a:lnTo>
                <a:lnTo>
                  <a:pt x="3734" y="1454"/>
                </a:lnTo>
                <a:lnTo>
                  <a:pt x="3730" y="1446"/>
                </a:lnTo>
                <a:lnTo>
                  <a:pt x="3728" y="1436"/>
                </a:lnTo>
                <a:lnTo>
                  <a:pt x="3727" y="1428"/>
                </a:lnTo>
                <a:lnTo>
                  <a:pt x="3726" y="1418"/>
                </a:lnTo>
                <a:close/>
                <a:moveTo>
                  <a:pt x="3726" y="2661"/>
                </a:moveTo>
                <a:lnTo>
                  <a:pt x="3726" y="2661"/>
                </a:lnTo>
                <a:lnTo>
                  <a:pt x="3727" y="2652"/>
                </a:lnTo>
                <a:lnTo>
                  <a:pt x="3728" y="2642"/>
                </a:lnTo>
                <a:lnTo>
                  <a:pt x="3730" y="2633"/>
                </a:lnTo>
                <a:lnTo>
                  <a:pt x="3734" y="2625"/>
                </a:lnTo>
                <a:lnTo>
                  <a:pt x="3737" y="2617"/>
                </a:lnTo>
                <a:lnTo>
                  <a:pt x="3742" y="2608"/>
                </a:lnTo>
                <a:lnTo>
                  <a:pt x="3748" y="2601"/>
                </a:lnTo>
                <a:lnTo>
                  <a:pt x="3753" y="2594"/>
                </a:lnTo>
                <a:lnTo>
                  <a:pt x="3760" y="2589"/>
                </a:lnTo>
                <a:lnTo>
                  <a:pt x="3767" y="2583"/>
                </a:lnTo>
                <a:lnTo>
                  <a:pt x="3776" y="2579"/>
                </a:lnTo>
                <a:lnTo>
                  <a:pt x="3783" y="2575"/>
                </a:lnTo>
                <a:lnTo>
                  <a:pt x="3793" y="2572"/>
                </a:lnTo>
                <a:lnTo>
                  <a:pt x="3801" y="2569"/>
                </a:lnTo>
                <a:lnTo>
                  <a:pt x="3811" y="2568"/>
                </a:lnTo>
                <a:lnTo>
                  <a:pt x="3820" y="2568"/>
                </a:lnTo>
                <a:lnTo>
                  <a:pt x="3829" y="2568"/>
                </a:lnTo>
                <a:lnTo>
                  <a:pt x="3839" y="2569"/>
                </a:lnTo>
                <a:lnTo>
                  <a:pt x="3847" y="2572"/>
                </a:lnTo>
                <a:lnTo>
                  <a:pt x="3857" y="2575"/>
                </a:lnTo>
                <a:lnTo>
                  <a:pt x="3865" y="2579"/>
                </a:lnTo>
                <a:lnTo>
                  <a:pt x="3872" y="2583"/>
                </a:lnTo>
                <a:lnTo>
                  <a:pt x="3879" y="2589"/>
                </a:lnTo>
                <a:lnTo>
                  <a:pt x="3886" y="2594"/>
                </a:lnTo>
                <a:lnTo>
                  <a:pt x="3892" y="2601"/>
                </a:lnTo>
                <a:lnTo>
                  <a:pt x="3897" y="2608"/>
                </a:lnTo>
                <a:lnTo>
                  <a:pt x="3903" y="2617"/>
                </a:lnTo>
                <a:lnTo>
                  <a:pt x="3906" y="2625"/>
                </a:lnTo>
                <a:lnTo>
                  <a:pt x="3910" y="2633"/>
                </a:lnTo>
                <a:lnTo>
                  <a:pt x="3911" y="2642"/>
                </a:lnTo>
                <a:lnTo>
                  <a:pt x="3913" y="2652"/>
                </a:lnTo>
                <a:lnTo>
                  <a:pt x="3914" y="2661"/>
                </a:lnTo>
                <a:lnTo>
                  <a:pt x="3913" y="2671"/>
                </a:lnTo>
                <a:lnTo>
                  <a:pt x="3911" y="2679"/>
                </a:lnTo>
                <a:lnTo>
                  <a:pt x="3910" y="2689"/>
                </a:lnTo>
                <a:lnTo>
                  <a:pt x="3906" y="2698"/>
                </a:lnTo>
                <a:lnTo>
                  <a:pt x="3903" y="2706"/>
                </a:lnTo>
                <a:lnTo>
                  <a:pt x="3897" y="2713"/>
                </a:lnTo>
                <a:lnTo>
                  <a:pt x="3892" y="2720"/>
                </a:lnTo>
                <a:lnTo>
                  <a:pt x="3886" y="2727"/>
                </a:lnTo>
                <a:lnTo>
                  <a:pt x="3879" y="2734"/>
                </a:lnTo>
                <a:lnTo>
                  <a:pt x="3872" y="2738"/>
                </a:lnTo>
                <a:lnTo>
                  <a:pt x="3865" y="2744"/>
                </a:lnTo>
                <a:lnTo>
                  <a:pt x="3857" y="2748"/>
                </a:lnTo>
                <a:lnTo>
                  <a:pt x="3847" y="2751"/>
                </a:lnTo>
                <a:lnTo>
                  <a:pt x="3839" y="2753"/>
                </a:lnTo>
                <a:lnTo>
                  <a:pt x="3829" y="2755"/>
                </a:lnTo>
                <a:lnTo>
                  <a:pt x="3820" y="2755"/>
                </a:lnTo>
                <a:lnTo>
                  <a:pt x="3811" y="2755"/>
                </a:lnTo>
                <a:lnTo>
                  <a:pt x="3801" y="2753"/>
                </a:lnTo>
                <a:lnTo>
                  <a:pt x="3793" y="2751"/>
                </a:lnTo>
                <a:lnTo>
                  <a:pt x="3783" y="2748"/>
                </a:lnTo>
                <a:lnTo>
                  <a:pt x="3776" y="2744"/>
                </a:lnTo>
                <a:lnTo>
                  <a:pt x="3767" y="2738"/>
                </a:lnTo>
                <a:lnTo>
                  <a:pt x="3760" y="2734"/>
                </a:lnTo>
                <a:lnTo>
                  <a:pt x="3753" y="2727"/>
                </a:lnTo>
                <a:lnTo>
                  <a:pt x="3748" y="2720"/>
                </a:lnTo>
                <a:lnTo>
                  <a:pt x="3742" y="2713"/>
                </a:lnTo>
                <a:lnTo>
                  <a:pt x="3737" y="2706"/>
                </a:lnTo>
                <a:lnTo>
                  <a:pt x="3734" y="2698"/>
                </a:lnTo>
                <a:lnTo>
                  <a:pt x="3730" y="2689"/>
                </a:lnTo>
                <a:lnTo>
                  <a:pt x="3728" y="2679"/>
                </a:lnTo>
                <a:lnTo>
                  <a:pt x="3727" y="2671"/>
                </a:lnTo>
                <a:lnTo>
                  <a:pt x="3726" y="2661"/>
                </a:lnTo>
                <a:close/>
                <a:moveTo>
                  <a:pt x="3726" y="2973"/>
                </a:moveTo>
                <a:lnTo>
                  <a:pt x="3726" y="2973"/>
                </a:lnTo>
                <a:lnTo>
                  <a:pt x="3727" y="2963"/>
                </a:lnTo>
                <a:lnTo>
                  <a:pt x="3728" y="2953"/>
                </a:lnTo>
                <a:lnTo>
                  <a:pt x="3730" y="2945"/>
                </a:lnTo>
                <a:lnTo>
                  <a:pt x="3734" y="2935"/>
                </a:lnTo>
                <a:lnTo>
                  <a:pt x="3737" y="2928"/>
                </a:lnTo>
                <a:lnTo>
                  <a:pt x="3742" y="2919"/>
                </a:lnTo>
                <a:lnTo>
                  <a:pt x="3748" y="2913"/>
                </a:lnTo>
                <a:lnTo>
                  <a:pt x="3753" y="2906"/>
                </a:lnTo>
                <a:lnTo>
                  <a:pt x="3760" y="2900"/>
                </a:lnTo>
                <a:lnTo>
                  <a:pt x="3767" y="2894"/>
                </a:lnTo>
                <a:lnTo>
                  <a:pt x="3776" y="2890"/>
                </a:lnTo>
                <a:lnTo>
                  <a:pt x="3783" y="2886"/>
                </a:lnTo>
                <a:lnTo>
                  <a:pt x="3793" y="2882"/>
                </a:lnTo>
                <a:lnTo>
                  <a:pt x="3801" y="2880"/>
                </a:lnTo>
                <a:lnTo>
                  <a:pt x="3811" y="2879"/>
                </a:lnTo>
                <a:lnTo>
                  <a:pt x="3820" y="2878"/>
                </a:lnTo>
                <a:lnTo>
                  <a:pt x="3829" y="2879"/>
                </a:lnTo>
                <a:lnTo>
                  <a:pt x="3839" y="2880"/>
                </a:lnTo>
                <a:lnTo>
                  <a:pt x="3847" y="2882"/>
                </a:lnTo>
                <a:lnTo>
                  <a:pt x="3857" y="2886"/>
                </a:lnTo>
                <a:lnTo>
                  <a:pt x="3865" y="2890"/>
                </a:lnTo>
                <a:lnTo>
                  <a:pt x="3872" y="2894"/>
                </a:lnTo>
                <a:lnTo>
                  <a:pt x="3879" y="2900"/>
                </a:lnTo>
                <a:lnTo>
                  <a:pt x="3886" y="2906"/>
                </a:lnTo>
                <a:lnTo>
                  <a:pt x="3892" y="2913"/>
                </a:lnTo>
                <a:lnTo>
                  <a:pt x="3897" y="2919"/>
                </a:lnTo>
                <a:lnTo>
                  <a:pt x="3903" y="2928"/>
                </a:lnTo>
                <a:lnTo>
                  <a:pt x="3906" y="2935"/>
                </a:lnTo>
                <a:lnTo>
                  <a:pt x="3910" y="2945"/>
                </a:lnTo>
                <a:lnTo>
                  <a:pt x="3911" y="2953"/>
                </a:lnTo>
                <a:lnTo>
                  <a:pt x="3913" y="2963"/>
                </a:lnTo>
                <a:lnTo>
                  <a:pt x="3914" y="2973"/>
                </a:lnTo>
                <a:lnTo>
                  <a:pt x="3913" y="2981"/>
                </a:lnTo>
                <a:lnTo>
                  <a:pt x="3911" y="2991"/>
                </a:lnTo>
                <a:lnTo>
                  <a:pt x="3910" y="3000"/>
                </a:lnTo>
                <a:lnTo>
                  <a:pt x="3906" y="3009"/>
                </a:lnTo>
                <a:lnTo>
                  <a:pt x="3903" y="3017"/>
                </a:lnTo>
                <a:lnTo>
                  <a:pt x="3897" y="3024"/>
                </a:lnTo>
                <a:lnTo>
                  <a:pt x="3892" y="3031"/>
                </a:lnTo>
                <a:lnTo>
                  <a:pt x="3886" y="3038"/>
                </a:lnTo>
                <a:lnTo>
                  <a:pt x="3879" y="3044"/>
                </a:lnTo>
                <a:lnTo>
                  <a:pt x="3872" y="3049"/>
                </a:lnTo>
                <a:lnTo>
                  <a:pt x="3865" y="3055"/>
                </a:lnTo>
                <a:lnTo>
                  <a:pt x="3857" y="3058"/>
                </a:lnTo>
                <a:lnTo>
                  <a:pt x="3847" y="3062"/>
                </a:lnTo>
                <a:lnTo>
                  <a:pt x="3839" y="3063"/>
                </a:lnTo>
                <a:lnTo>
                  <a:pt x="3829" y="3065"/>
                </a:lnTo>
                <a:lnTo>
                  <a:pt x="3820" y="3066"/>
                </a:lnTo>
                <a:lnTo>
                  <a:pt x="3811" y="3065"/>
                </a:lnTo>
                <a:lnTo>
                  <a:pt x="3801" y="3063"/>
                </a:lnTo>
                <a:lnTo>
                  <a:pt x="3793" y="3062"/>
                </a:lnTo>
                <a:lnTo>
                  <a:pt x="3783" y="3058"/>
                </a:lnTo>
                <a:lnTo>
                  <a:pt x="3776" y="3055"/>
                </a:lnTo>
                <a:lnTo>
                  <a:pt x="3767" y="3049"/>
                </a:lnTo>
                <a:lnTo>
                  <a:pt x="3760" y="3044"/>
                </a:lnTo>
                <a:lnTo>
                  <a:pt x="3753" y="3038"/>
                </a:lnTo>
                <a:lnTo>
                  <a:pt x="3748" y="3031"/>
                </a:lnTo>
                <a:lnTo>
                  <a:pt x="3742" y="3024"/>
                </a:lnTo>
                <a:lnTo>
                  <a:pt x="3737" y="3017"/>
                </a:lnTo>
                <a:lnTo>
                  <a:pt x="3734" y="3009"/>
                </a:lnTo>
                <a:lnTo>
                  <a:pt x="3730" y="3000"/>
                </a:lnTo>
                <a:lnTo>
                  <a:pt x="3728" y="2991"/>
                </a:lnTo>
                <a:lnTo>
                  <a:pt x="3727" y="2981"/>
                </a:lnTo>
                <a:lnTo>
                  <a:pt x="3726" y="2973"/>
                </a:lnTo>
                <a:close/>
                <a:moveTo>
                  <a:pt x="3726" y="2350"/>
                </a:moveTo>
                <a:lnTo>
                  <a:pt x="3726" y="2350"/>
                </a:lnTo>
                <a:lnTo>
                  <a:pt x="3727" y="2340"/>
                </a:lnTo>
                <a:lnTo>
                  <a:pt x="3728" y="2331"/>
                </a:lnTo>
                <a:lnTo>
                  <a:pt x="3730" y="2322"/>
                </a:lnTo>
                <a:lnTo>
                  <a:pt x="3734" y="2314"/>
                </a:lnTo>
                <a:lnTo>
                  <a:pt x="3737" y="2305"/>
                </a:lnTo>
                <a:lnTo>
                  <a:pt x="3742" y="2297"/>
                </a:lnTo>
                <a:lnTo>
                  <a:pt x="3748" y="2290"/>
                </a:lnTo>
                <a:lnTo>
                  <a:pt x="3753" y="2285"/>
                </a:lnTo>
                <a:lnTo>
                  <a:pt x="3760" y="2278"/>
                </a:lnTo>
                <a:lnTo>
                  <a:pt x="3767" y="2272"/>
                </a:lnTo>
                <a:lnTo>
                  <a:pt x="3776" y="2268"/>
                </a:lnTo>
                <a:lnTo>
                  <a:pt x="3783" y="2264"/>
                </a:lnTo>
                <a:lnTo>
                  <a:pt x="3793" y="2261"/>
                </a:lnTo>
                <a:lnTo>
                  <a:pt x="3801" y="2258"/>
                </a:lnTo>
                <a:lnTo>
                  <a:pt x="3811" y="2257"/>
                </a:lnTo>
                <a:lnTo>
                  <a:pt x="3820" y="2257"/>
                </a:lnTo>
                <a:lnTo>
                  <a:pt x="3829" y="2257"/>
                </a:lnTo>
                <a:lnTo>
                  <a:pt x="3839" y="2258"/>
                </a:lnTo>
                <a:lnTo>
                  <a:pt x="3847" y="2261"/>
                </a:lnTo>
                <a:lnTo>
                  <a:pt x="3857" y="2264"/>
                </a:lnTo>
                <a:lnTo>
                  <a:pt x="3865" y="2268"/>
                </a:lnTo>
                <a:lnTo>
                  <a:pt x="3872" y="2272"/>
                </a:lnTo>
                <a:lnTo>
                  <a:pt x="3879" y="2278"/>
                </a:lnTo>
                <a:lnTo>
                  <a:pt x="3886" y="2285"/>
                </a:lnTo>
                <a:lnTo>
                  <a:pt x="3892" y="2290"/>
                </a:lnTo>
                <a:lnTo>
                  <a:pt x="3897" y="2297"/>
                </a:lnTo>
                <a:lnTo>
                  <a:pt x="3903" y="2305"/>
                </a:lnTo>
                <a:lnTo>
                  <a:pt x="3906" y="2314"/>
                </a:lnTo>
                <a:lnTo>
                  <a:pt x="3910" y="2322"/>
                </a:lnTo>
                <a:lnTo>
                  <a:pt x="3911" y="2331"/>
                </a:lnTo>
                <a:lnTo>
                  <a:pt x="3913" y="2340"/>
                </a:lnTo>
                <a:lnTo>
                  <a:pt x="3914" y="2350"/>
                </a:lnTo>
                <a:lnTo>
                  <a:pt x="3913" y="2360"/>
                </a:lnTo>
                <a:lnTo>
                  <a:pt x="3911" y="2370"/>
                </a:lnTo>
                <a:lnTo>
                  <a:pt x="3910" y="2378"/>
                </a:lnTo>
                <a:lnTo>
                  <a:pt x="3906" y="2386"/>
                </a:lnTo>
                <a:lnTo>
                  <a:pt x="3903" y="2395"/>
                </a:lnTo>
                <a:lnTo>
                  <a:pt x="3897" y="2403"/>
                </a:lnTo>
                <a:lnTo>
                  <a:pt x="3892" y="2410"/>
                </a:lnTo>
                <a:lnTo>
                  <a:pt x="3886" y="2416"/>
                </a:lnTo>
                <a:lnTo>
                  <a:pt x="3879" y="2423"/>
                </a:lnTo>
                <a:lnTo>
                  <a:pt x="3872" y="2428"/>
                </a:lnTo>
                <a:lnTo>
                  <a:pt x="3865" y="2432"/>
                </a:lnTo>
                <a:lnTo>
                  <a:pt x="3857" y="2437"/>
                </a:lnTo>
                <a:lnTo>
                  <a:pt x="3847" y="2439"/>
                </a:lnTo>
                <a:lnTo>
                  <a:pt x="3839" y="2442"/>
                </a:lnTo>
                <a:lnTo>
                  <a:pt x="3829" y="2444"/>
                </a:lnTo>
                <a:lnTo>
                  <a:pt x="3820" y="2444"/>
                </a:lnTo>
                <a:lnTo>
                  <a:pt x="3811" y="2444"/>
                </a:lnTo>
                <a:lnTo>
                  <a:pt x="3801" y="2442"/>
                </a:lnTo>
                <a:lnTo>
                  <a:pt x="3793" y="2439"/>
                </a:lnTo>
                <a:lnTo>
                  <a:pt x="3783" y="2437"/>
                </a:lnTo>
                <a:lnTo>
                  <a:pt x="3776" y="2432"/>
                </a:lnTo>
                <a:lnTo>
                  <a:pt x="3767" y="2428"/>
                </a:lnTo>
                <a:lnTo>
                  <a:pt x="3760" y="2423"/>
                </a:lnTo>
                <a:lnTo>
                  <a:pt x="3753" y="2416"/>
                </a:lnTo>
                <a:lnTo>
                  <a:pt x="3748" y="2410"/>
                </a:lnTo>
                <a:lnTo>
                  <a:pt x="3742" y="2403"/>
                </a:lnTo>
                <a:lnTo>
                  <a:pt x="3737" y="2395"/>
                </a:lnTo>
                <a:lnTo>
                  <a:pt x="3734" y="2386"/>
                </a:lnTo>
                <a:lnTo>
                  <a:pt x="3730" y="2378"/>
                </a:lnTo>
                <a:lnTo>
                  <a:pt x="3728" y="2370"/>
                </a:lnTo>
                <a:lnTo>
                  <a:pt x="3727" y="2360"/>
                </a:lnTo>
                <a:lnTo>
                  <a:pt x="3726" y="2350"/>
                </a:lnTo>
                <a:close/>
                <a:moveTo>
                  <a:pt x="3726" y="2039"/>
                </a:moveTo>
                <a:lnTo>
                  <a:pt x="3726" y="2039"/>
                </a:lnTo>
                <a:lnTo>
                  <a:pt x="3727" y="2029"/>
                </a:lnTo>
                <a:lnTo>
                  <a:pt x="3728" y="2021"/>
                </a:lnTo>
                <a:lnTo>
                  <a:pt x="3730" y="2011"/>
                </a:lnTo>
                <a:lnTo>
                  <a:pt x="3734" y="2003"/>
                </a:lnTo>
                <a:lnTo>
                  <a:pt x="3737" y="1994"/>
                </a:lnTo>
                <a:lnTo>
                  <a:pt x="3742" y="1987"/>
                </a:lnTo>
                <a:lnTo>
                  <a:pt x="3748" y="1979"/>
                </a:lnTo>
                <a:lnTo>
                  <a:pt x="3753" y="1973"/>
                </a:lnTo>
                <a:lnTo>
                  <a:pt x="3760" y="1966"/>
                </a:lnTo>
                <a:lnTo>
                  <a:pt x="3767" y="1962"/>
                </a:lnTo>
                <a:lnTo>
                  <a:pt x="3776" y="1957"/>
                </a:lnTo>
                <a:lnTo>
                  <a:pt x="3783" y="1952"/>
                </a:lnTo>
                <a:lnTo>
                  <a:pt x="3793" y="1950"/>
                </a:lnTo>
                <a:lnTo>
                  <a:pt x="3801" y="1947"/>
                </a:lnTo>
                <a:lnTo>
                  <a:pt x="3811" y="1945"/>
                </a:lnTo>
                <a:lnTo>
                  <a:pt x="3820" y="1945"/>
                </a:lnTo>
                <a:lnTo>
                  <a:pt x="3829" y="1945"/>
                </a:lnTo>
                <a:lnTo>
                  <a:pt x="3839" y="1947"/>
                </a:lnTo>
                <a:lnTo>
                  <a:pt x="3847" y="1950"/>
                </a:lnTo>
                <a:lnTo>
                  <a:pt x="3857" y="1952"/>
                </a:lnTo>
                <a:lnTo>
                  <a:pt x="3865" y="1957"/>
                </a:lnTo>
                <a:lnTo>
                  <a:pt x="3872" y="1962"/>
                </a:lnTo>
                <a:lnTo>
                  <a:pt x="3879" y="1966"/>
                </a:lnTo>
                <a:lnTo>
                  <a:pt x="3886" y="1973"/>
                </a:lnTo>
                <a:lnTo>
                  <a:pt x="3892" y="1979"/>
                </a:lnTo>
                <a:lnTo>
                  <a:pt x="3897" y="1987"/>
                </a:lnTo>
                <a:lnTo>
                  <a:pt x="3903" y="1994"/>
                </a:lnTo>
                <a:lnTo>
                  <a:pt x="3906" y="2003"/>
                </a:lnTo>
                <a:lnTo>
                  <a:pt x="3910" y="2011"/>
                </a:lnTo>
                <a:lnTo>
                  <a:pt x="3911" y="2021"/>
                </a:lnTo>
                <a:lnTo>
                  <a:pt x="3913" y="2029"/>
                </a:lnTo>
                <a:lnTo>
                  <a:pt x="3914" y="2039"/>
                </a:lnTo>
                <a:lnTo>
                  <a:pt x="3913" y="2049"/>
                </a:lnTo>
                <a:lnTo>
                  <a:pt x="3911" y="2058"/>
                </a:lnTo>
                <a:lnTo>
                  <a:pt x="3910" y="2067"/>
                </a:lnTo>
                <a:lnTo>
                  <a:pt x="3906" y="2075"/>
                </a:lnTo>
                <a:lnTo>
                  <a:pt x="3903" y="2084"/>
                </a:lnTo>
                <a:lnTo>
                  <a:pt x="3897" y="2092"/>
                </a:lnTo>
                <a:lnTo>
                  <a:pt x="3892" y="2099"/>
                </a:lnTo>
                <a:lnTo>
                  <a:pt x="3886" y="2106"/>
                </a:lnTo>
                <a:lnTo>
                  <a:pt x="3879" y="2111"/>
                </a:lnTo>
                <a:lnTo>
                  <a:pt x="3872" y="2117"/>
                </a:lnTo>
                <a:lnTo>
                  <a:pt x="3865" y="2121"/>
                </a:lnTo>
                <a:lnTo>
                  <a:pt x="3857" y="2125"/>
                </a:lnTo>
                <a:lnTo>
                  <a:pt x="3847" y="2128"/>
                </a:lnTo>
                <a:lnTo>
                  <a:pt x="3839" y="2131"/>
                </a:lnTo>
                <a:lnTo>
                  <a:pt x="3829" y="2132"/>
                </a:lnTo>
                <a:lnTo>
                  <a:pt x="3820" y="2132"/>
                </a:lnTo>
                <a:lnTo>
                  <a:pt x="3811" y="2132"/>
                </a:lnTo>
                <a:lnTo>
                  <a:pt x="3801" y="2131"/>
                </a:lnTo>
                <a:lnTo>
                  <a:pt x="3793" y="2128"/>
                </a:lnTo>
                <a:lnTo>
                  <a:pt x="3783" y="2125"/>
                </a:lnTo>
                <a:lnTo>
                  <a:pt x="3776" y="2121"/>
                </a:lnTo>
                <a:lnTo>
                  <a:pt x="3767" y="2117"/>
                </a:lnTo>
                <a:lnTo>
                  <a:pt x="3760" y="2111"/>
                </a:lnTo>
                <a:lnTo>
                  <a:pt x="3753" y="2106"/>
                </a:lnTo>
                <a:lnTo>
                  <a:pt x="3748" y="2099"/>
                </a:lnTo>
                <a:lnTo>
                  <a:pt x="3742" y="2092"/>
                </a:lnTo>
                <a:lnTo>
                  <a:pt x="3737" y="2084"/>
                </a:lnTo>
                <a:lnTo>
                  <a:pt x="3734" y="2075"/>
                </a:lnTo>
                <a:lnTo>
                  <a:pt x="3730" y="2067"/>
                </a:lnTo>
                <a:lnTo>
                  <a:pt x="3728" y="2058"/>
                </a:lnTo>
                <a:lnTo>
                  <a:pt x="3727" y="2049"/>
                </a:lnTo>
                <a:lnTo>
                  <a:pt x="3726" y="2039"/>
                </a:lnTo>
                <a:close/>
                <a:moveTo>
                  <a:pt x="3726" y="1728"/>
                </a:moveTo>
                <a:lnTo>
                  <a:pt x="3726" y="1728"/>
                </a:lnTo>
                <a:lnTo>
                  <a:pt x="3727" y="1719"/>
                </a:lnTo>
                <a:lnTo>
                  <a:pt x="3728" y="1710"/>
                </a:lnTo>
                <a:lnTo>
                  <a:pt x="3730" y="1700"/>
                </a:lnTo>
                <a:lnTo>
                  <a:pt x="3734" y="1691"/>
                </a:lnTo>
                <a:lnTo>
                  <a:pt x="3737" y="1683"/>
                </a:lnTo>
                <a:lnTo>
                  <a:pt x="3742" y="1676"/>
                </a:lnTo>
                <a:lnTo>
                  <a:pt x="3748" y="1669"/>
                </a:lnTo>
                <a:lnTo>
                  <a:pt x="3753" y="1662"/>
                </a:lnTo>
                <a:lnTo>
                  <a:pt x="3760" y="1657"/>
                </a:lnTo>
                <a:lnTo>
                  <a:pt x="3767" y="1651"/>
                </a:lnTo>
                <a:lnTo>
                  <a:pt x="3776" y="1645"/>
                </a:lnTo>
                <a:lnTo>
                  <a:pt x="3783" y="1643"/>
                </a:lnTo>
                <a:lnTo>
                  <a:pt x="3793" y="1638"/>
                </a:lnTo>
                <a:lnTo>
                  <a:pt x="3801" y="1637"/>
                </a:lnTo>
                <a:lnTo>
                  <a:pt x="3811" y="1636"/>
                </a:lnTo>
                <a:lnTo>
                  <a:pt x="3820" y="1634"/>
                </a:lnTo>
                <a:lnTo>
                  <a:pt x="3829" y="1636"/>
                </a:lnTo>
                <a:lnTo>
                  <a:pt x="3839" y="1637"/>
                </a:lnTo>
                <a:lnTo>
                  <a:pt x="3847" y="1638"/>
                </a:lnTo>
                <a:lnTo>
                  <a:pt x="3857" y="1643"/>
                </a:lnTo>
                <a:lnTo>
                  <a:pt x="3865" y="1645"/>
                </a:lnTo>
                <a:lnTo>
                  <a:pt x="3872" y="1651"/>
                </a:lnTo>
                <a:lnTo>
                  <a:pt x="3879" y="1657"/>
                </a:lnTo>
                <a:lnTo>
                  <a:pt x="3886" y="1662"/>
                </a:lnTo>
                <a:lnTo>
                  <a:pt x="3892" y="1669"/>
                </a:lnTo>
                <a:lnTo>
                  <a:pt x="3897" y="1676"/>
                </a:lnTo>
                <a:lnTo>
                  <a:pt x="3903" y="1683"/>
                </a:lnTo>
                <a:lnTo>
                  <a:pt x="3906" y="1691"/>
                </a:lnTo>
                <a:lnTo>
                  <a:pt x="3910" y="1700"/>
                </a:lnTo>
                <a:lnTo>
                  <a:pt x="3911" y="1710"/>
                </a:lnTo>
                <a:lnTo>
                  <a:pt x="3913" y="1719"/>
                </a:lnTo>
                <a:lnTo>
                  <a:pt x="3914" y="1728"/>
                </a:lnTo>
                <a:lnTo>
                  <a:pt x="3913" y="1737"/>
                </a:lnTo>
                <a:lnTo>
                  <a:pt x="3911" y="1747"/>
                </a:lnTo>
                <a:lnTo>
                  <a:pt x="3910" y="1756"/>
                </a:lnTo>
                <a:lnTo>
                  <a:pt x="3906" y="1765"/>
                </a:lnTo>
                <a:lnTo>
                  <a:pt x="3903" y="1772"/>
                </a:lnTo>
                <a:lnTo>
                  <a:pt x="3897" y="1781"/>
                </a:lnTo>
                <a:lnTo>
                  <a:pt x="3892" y="1788"/>
                </a:lnTo>
                <a:lnTo>
                  <a:pt x="3886" y="1795"/>
                </a:lnTo>
                <a:lnTo>
                  <a:pt x="3879" y="1800"/>
                </a:lnTo>
                <a:lnTo>
                  <a:pt x="3872" y="1806"/>
                </a:lnTo>
                <a:lnTo>
                  <a:pt x="3865" y="1810"/>
                </a:lnTo>
                <a:lnTo>
                  <a:pt x="3857" y="1814"/>
                </a:lnTo>
                <a:lnTo>
                  <a:pt x="3847" y="1818"/>
                </a:lnTo>
                <a:lnTo>
                  <a:pt x="3839" y="1820"/>
                </a:lnTo>
                <a:lnTo>
                  <a:pt x="3829" y="1821"/>
                </a:lnTo>
                <a:lnTo>
                  <a:pt x="3820" y="1823"/>
                </a:lnTo>
                <a:lnTo>
                  <a:pt x="3811" y="1821"/>
                </a:lnTo>
                <a:lnTo>
                  <a:pt x="3801" y="1820"/>
                </a:lnTo>
                <a:lnTo>
                  <a:pt x="3793" y="1818"/>
                </a:lnTo>
                <a:lnTo>
                  <a:pt x="3783" y="1814"/>
                </a:lnTo>
                <a:lnTo>
                  <a:pt x="3776" y="1810"/>
                </a:lnTo>
                <a:lnTo>
                  <a:pt x="3767" y="1806"/>
                </a:lnTo>
                <a:lnTo>
                  <a:pt x="3760" y="1800"/>
                </a:lnTo>
                <a:lnTo>
                  <a:pt x="3753" y="1795"/>
                </a:lnTo>
                <a:lnTo>
                  <a:pt x="3748" y="1788"/>
                </a:lnTo>
                <a:lnTo>
                  <a:pt x="3742" y="1781"/>
                </a:lnTo>
                <a:lnTo>
                  <a:pt x="3737" y="1772"/>
                </a:lnTo>
                <a:lnTo>
                  <a:pt x="3734" y="1765"/>
                </a:lnTo>
                <a:lnTo>
                  <a:pt x="3730" y="1756"/>
                </a:lnTo>
                <a:lnTo>
                  <a:pt x="3728" y="1747"/>
                </a:lnTo>
                <a:lnTo>
                  <a:pt x="3727" y="1737"/>
                </a:lnTo>
                <a:lnTo>
                  <a:pt x="3726" y="1728"/>
                </a:lnTo>
                <a:close/>
                <a:moveTo>
                  <a:pt x="1529" y="3594"/>
                </a:moveTo>
                <a:lnTo>
                  <a:pt x="1529" y="3594"/>
                </a:lnTo>
                <a:lnTo>
                  <a:pt x="1529" y="3584"/>
                </a:lnTo>
                <a:lnTo>
                  <a:pt x="1531" y="3575"/>
                </a:lnTo>
                <a:lnTo>
                  <a:pt x="1533" y="3566"/>
                </a:lnTo>
                <a:lnTo>
                  <a:pt x="1536" y="3557"/>
                </a:lnTo>
                <a:lnTo>
                  <a:pt x="1540" y="3549"/>
                </a:lnTo>
                <a:lnTo>
                  <a:pt x="1545" y="3542"/>
                </a:lnTo>
                <a:lnTo>
                  <a:pt x="1550" y="3534"/>
                </a:lnTo>
                <a:lnTo>
                  <a:pt x="1556" y="3528"/>
                </a:lnTo>
                <a:lnTo>
                  <a:pt x="1563" y="3521"/>
                </a:lnTo>
                <a:lnTo>
                  <a:pt x="1570" y="3515"/>
                </a:lnTo>
                <a:lnTo>
                  <a:pt x="1578" y="3511"/>
                </a:lnTo>
                <a:lnTo>
                  <a:pt x="1586" y="3507"/>
                </a:lnTo>
                <a:lnTo>
                  <a:pt x="1595" y="3504"/>
                </a:lnTo>
                <a:lnTo>
                  <a:pt x="1603" y="3501"/>
                </a:lnTo>
                <a:lnTo>
                  <a:pt x="1613" y="3500"/>
                </a:lnTo>
                <a:lnTo>
                  <a:pt x="1623" y="3500"/>
                </a:lnTo>
                <a:lnTo>
                  <a:pt x="1633" y="3500"/>
                </a:lnTo>
                <a:lnTo>
                  <a:pt x="1641" y="3501"/>
                </a:lnTo>
                <a:lnTo>
                  <a:pt x="1651" y="3504"/>
                </a:lnTo>
                <a:lnTo>
                  <a:pt x="1659" y="3507"/>
                </a:lnTo>
                <a:lnTo>
                  <a:pt x="1667" y="3511"/>
                </a:lnTo>
                <a:lnTo>
                  <a:pt x="1674" y="3515"/>
                </a:lnTo>
                <a:lnTo>
                  <a:pt x="1681" y="3521"/>
                </a:lnTo>
                <a:lnTo>
                  <a:pt x="1688" y="3528"/>
                </a:lnTo>
                <a:lnTo>
                  <a:pt x="1694" y="3534"/>
                </a:lnTo>
                <a:lnTo>
                  <a:pt x="1700" y="3542"/>
                </a:lnTo>
                <a:lnTo>
                  <a:pt x="1705" y="3549"/>
                </a:lnTo>
                <a:lnTo>
                  <a:pt x="1709" y="3557"/>
                </a:lnTo>
                <a:lnTo>
                  <a:pt x="1712" y="3566"/>
                </a:lnTo>
                <a:lnTo>
                  <a:pt x="1713" y="3575"/>
                </a:lnTo>
                <a:lnTo>
                  <a:pt x="1715" y="3584"/>
                </a:lnTo>
                <a:lnTo>
                  <a:pt x="1716" y="3594"/>
                </a:lnTo>
                <a:lnTo>
                  <a:pt x="1715" y="3603"/>
                </a:lnTo>
                <a:lnTo>
                  <a:pt x="1713" y="3613"/>
                </a:lnTo>
                <a:lnTo>
                  <a:pt x="1712" y="3621"/>
                </a:lnTo>
                <a:lnTo>
                  <a:pt x="1709" y="3630"/>
                </a:lnTo>
                <a:lnTo>
                  <a:pt x="1705" y="3638"/>
                </a:lnTo>
                <a:lnTo>
                  <a:pt x="1700" y="3647"/>
                </a:lnTo>
                <a:lnTo>
                  <a:pt x="1694" y="3654"/>
                </a:lnTo>
                <a:lnTo>
                  <a:pt x="1688" y="3661"/>
                </a:lnTo>
                <a:lnTo>
                  <a:pt x="1681" y="3666"/>
                </a:lnTo>
                <a:lnTo>
                  <a:pt x="1674" y="3672"/>
                </a:lnTo>
                <a:lnTo>
                  <a:pt x="1667" y="3676"/>
                </a:lnTo>
                <a:lnTo>
                  <a:pt x="1659" y="3680"/>
                </a:lnTo>
                <a:lnTo>
                  <a:pt x="1651" y="3683"/>
                </a:lnTo>
                <a:lnTo>
                  <a:pt x="1641" y="3686"/>
                </a:lnTo>
                <a:lnTo>
                  <a:pt x="1633" y="3687"/>
                </a:lnTo>
                <a:lnTo>
                  <a:pt x="1623" y="3687"/>
                </a:lnTo>
                <a:lnTo>
                  <a:pt x="1613" y="3687"/>
                </a:lnTo>
                <a:lnTo>
                  <a:pt x="1603" y="3686"/>
                </a:lnTo>
                <a:lnTo>
                  <a:pt x="1595" y="3683"/>
                </a:lnTo>
                <a:lnTo>
                  <a:pt x="1586" y="3680"/>
                </a:lnTo>
                <a:lnTo>
                  <a:pt x="1578" y="3676"/>
                </a:lnTo>
                <a:lnTo>
                  <a:pt x="1570" y="3672"/>
                </a:lnTo>
                <a:lnTo>
                  <a:pt x="1563" y="3666"/>
                </a:lnTo>
                <a:lnTo>
                  <a:pt x="1556" y="3661"/>
                </a:lnTo>
                <a:lnTo>
                  <a:pt x="1550" y="3654"/>
                </a:lnTo>
                <a:lnTo>
                  <a:pt x="1545" y="3647"/>
                </a:lnTo>
                <a:lnTo>
                  <a:pt x="1540" y="3638"/>
                </a:lnTo>
                <a:lnTo>
                  <a:pt x="1536" y="3630"/>
                </a:lnTo>
                <a:lnTo>
                  <a:pt x="1533" y="3621"/>
                </a:lnTo>
                <a:lnTo>
                  <a:pt x="1531" y="3613"/>
                </a:lnTo>
                <a:lnTo>
                  <a:pt x="1529" y="3603"/>
                </a:lnTo>
                <a:lnTo>
                  <a:pt x="1529" y="3594"/>
                </a:lnTo>
                <a:close/>
                <a:moveTo>
                  <a:pt x="3202" y="1530"/>
                </a:moveTo>
                <a:lnTo>
                  <a:pt x="3202" y="1531"/>
                </a:lnTo>
                <a:lnTo>
                  <a:pt x="2800" y="1530"/>
                </a:lnTo>
                <a:lnTo>
                  <a:pt x="2799" y="1523"/>
                </a:lnTo>
                <a:lnTo>
                  <a:pt x="2799" y="1509"/>
                </a:lnTo>
                <a:lnTo>
                  <a:pt x="2799" y="1471"/>
                </a:lnTo>
                <a:lnTo>
                  <a:pt x="2800" y="1418"/>
                </a:lnTo>
                <a:lnTo>
                  <a:pt x="3206" y="1418"/>
                </a:lnTo>
                <a:lnTo>
                  <a:pt x="3206" y="1530"/>
                </a:lnTo>
                <a:lnTo>
                  <a:pt x="3202" y="1530"/>
                </a:lnTo>
                <a:close/>
                <a:moveTo>
                  <a:pt x="3726" y="3282"/>
                </a:moveTo>
                <a:lnTo>
                  <a:pt x="3726" y="3282"/>
                </a:lnTo>
                <a:lnTo>
                  <a:pt x="3727" y="3273"/>
                </a:lnTo>
                <a:lnTo>
                  <a:pt x="3728" y="3264"/>
                </a:lnTo>
                <a:lnTo>
                  <a:pt x="3730" y="3254"/>
                </a:lnTo>
                <a:lnTo>
                  <a:pt x="3734" y="3246"/>
                </a:lnTo>
                <a:lnTo>
                  <a:pt x="3737" y="3238"/>
                </a:lnTo>
                <a:lnTo>
                  <a:pt x="3742" y="3231"/>
                </a:lnTo>
                <a:lnTo>
                  <a:pt x="3748" y="3224"/>
                </a:lnTo>
                <a:lnTo>
                  <a:pt x="3753" y="3217"/>
                </a:lnTo>
                <a:lnTo>
                  <a:pt x="3760" y="3211"/>
                </a:lnTo>
                <a:lnTo>
                  <a:pt x="3767" y="3206"/>
                </a:lnTo>
                <a:lnTo>
                  <a:pt x="3776" y="3200"/>
                </a:lnTo>
                <a:lnTo>
                  <a:pt x="3783" y="3196"/>
                </a:lnTo>
                <a:lnTo>
                  <a:pt x="3793" y="3193"/>
                </a:lnTo>
                <a:lnTo>
                  <a:pt x="3801" y="3192"/>
                </a:lnTo>
                <a:lnTo>
                  <a:pt x="3811" y="3190"/>
                </a:lnTo>
                <a:lnTo>
                  <a:pt x="3820" y="3189"/>
                </a:lnTo>
                <a:lnTo>
                  <a:pt x="3829" y="3190"/>
                </a:lnTo>
                <a:lnTo>
                  <a:pt x="3839" y="3192"/>
                </a:lnTo>
                <a:lnTo>
                  <a:pt x="3847" y="3193"/>
                </a:lnTo>
                <a:lnTo>
                  <a:pt x="3857" y="3196"/>
                </a:lnTo>
                <a:lnTo>
                  <a:pt x="3865" y="3200"/>
                </a:lnTo>
                <a:lnTo>
                  <a:pt x="3872" y="3206"/>
                </a:lnTo>
                <a:lnTo>
                  <a:pt x="3879" y="3211"/>
                </a:lnTo>
                <a:lnTo>
                  <a:pt x="3886" y="3217"/>
                </a:lnTo>
                <a:lnTo>
                  <a:pt x="3892" y="3224"/>
                </a:lnTo>
                <a:lnTo>
                  <a:pt x="3897" y="3231"/>
                </a:lnTo>
                <a:lnTo>
                  <a:pt x="3903" y="3238"/>
                </a:lnTo>
                <a:lnTo>
                  <a:pt x="3906" y="3246"/>
                </a:lnTo>
                <a:lnTo>
                  <a:pt x="3910" y="3254"/>
                </a:lnTo>
                <a:lnTo>
                  <a:pt x="3911" y="3264"/>
                </a:lnTo>
                <a:lnTo>
                  <a:pt x="3913" y="3273"/>
                </a:lnTo>
                <a:lnTo>
                  <a:pt x="3914" y="3282"/>
                </a:lnTo>
                <a:lnTo>
                  <a:pt x="3913" y="3292"/>
                </a:lnTo>
                <a:lnTo>
                  <a:pt x="3911" y="3302"/>
                </a:lnTo>
                <a:lnTo>
                  <a:pt x="3910" y="3310"/>
                </a:lnTo>
                <a:lnTo>
                  <a:pt x="3906" y="3319"/>
                </a:lnTo>
                <a:lnTo>
                  <a:pt x="3903" y="3327"/>
                </a:lnTo>
                <a:lnTo>
                  <a:pt x="3897" y="3335"/>
                </a:lnTo>
                <a:lnTo>
                  <a:pt x="3892" y="3342"/>
                </a:lnTo>
                <a:lnTo>
                  <a:pt x="3886" y="3349"/>
                </a:lnTo>
                <a:lnTo>
                  <a:pt x="3879" y="3355"/>
                </a:lnTo>
                <a:lnTo>
                  <a:pt x="3872" y="3360"/>
                </a:lnTo>
                <a:lnTo>
                  <a:pt x="3865" y="3365"/>
                </a:lnTo>
                <a:lnTo>
                  <a:pt x="3857" y="3369"/>
                </a:lnTo>
                <a:lnTo>
                  <a:pt x="3847" y="3372"/>
                </a:lnTo>
                <a:lnTo>
                  <a:pt x="3839" y="3374"/>
                </a:lnTo>
                <a:lnTo>
                  <a:pt x="3829" y="3376"/>
                </a:lnTo>
                <a:lnTo>
                  <a:pt x="3820" y="3376"/>
                </a:lnTo>
                <a:lnTo>
                  <a:pt x="3811" y="3376"/>
                </a:lnTo>
                <a:lnTo>
                  <a:pt x="3801" y="3374"/>
                </a:lnTo>
                <a:lnTo>
                  <a:pt x="3793" y="3372"/>
                </a:lnTo>
                <a:lnTo>
                  <a:pt x="3783" y="3369"/>
                </a:lnTo>
                <a:lnTo>
                  <a:pt x="3776" y="3365"/>
                </a:lnTo>
                <a:lnTo>
                  <a:pt x="3767" y="3360"/>
                </a:lnTo>
                <a:lnTo>
                  <a:pt x="3760" y="3355"/>
                </a:lnTo>
                <a:lnTo>
                  <a:pt x="3753" y="3349"/>
                </a:lnTo>
                <a:lnTo>
                  <a:pt x="3748" y="3342"/>
                </a:lnTo>
                <a:lnTo>
                  <a:pt x="3742" y="3335"/>
                </a:lnTo>
                <a:lnTo>
                  <a:pt x="3737" y="3327"/>
                </a:lnTo>
                <a:lnTo>
                  <a:pt x="3734" y="3319"/>
                </a:lnTo>
                <a:lnTo>
                  <a:pt x="3730" y="3310"/>
                </a:lnTo>
                <a:lnTo>
                  <a:pt x="3728" y="3302"/>
                </a:lnTo>
                <a:lnTo>
                  <a:pt x="3727" y="3292"/>
                </a:lnTo>
                <a:lnTo>
                  <a:pt x="3726" y="3282"/>
                </a:lnTo>
                <a:close/>
                <a:moveTo>
                  <a:pt x="3726" y="3594"/>
                </a:moveTo>
                <a:lnTo>
                  <a:pt x="3726" y="3594"/>
                </a:lnTo>
                <a:lnTo>
                  <a:pt x="3727" y="3584"/>
                </a:lnTo>
                <a:lnTo>
                  <a:pt x="3728" y="3575"/>
                </a:lnTo>
                <a:lnTo>
                  <a:pt x="3730" y="3566"/>
                </a:lnTo>
                <a:lnTo>
                  <a:pt x="3734" y="3557"/>
                </a:lnTo>
                <a:lnTo>
                  <a:pt x="3737" y="3549"/>
                </a:lnTo>
                <a:lnTo>
                  <a:pt x="3742" y="3542"/>
                </a:lnTo>
                <a:lnTo>
                  <a:pt x="3748" y="3534"/>
                </a:lnTo>
                <a:lnTo>
                  <a:pt x="3753" y="3528"/>
                </a:lnTo>
                <a:lnTo>
                  <a:pt x="3760" y="3521"/>
                </a:lnTo>
                <a:lnTo>
                  <a:pt x="3767" y="3515"/>
                </a:lnTo>
                <a:lnTo>
                  <a:pt x="3776" y="3511"/>
                </a:lnTo>
                <a:lnTo>
                  <a:pt x="3783" y="3507"/>
                </a:lnTo>
                <a:lnTo>
                  <a:pt x="3793" y="3504"/>
                </a:lnTo>
                <a:lnTo>
                  <a:pt x="3801" y="3501"/>
                </a:lnTo>
                <a:lnTo>
                  <a:pt x="3811" y="3500"/>
                </a:lnTo>
                <a:lnTo>
                  <a:pt x="3820" y="3500"/>
                </a:lnTo>
                <a:lnTo>
                  <a:pt x="3829" y="3500"/>
                </a:lnTo>
                <a:lnTo>
                  <a:pt x="3839" y="3501"/>
                </a:lnTo>
                <a:lnTo>
                  <a:pt x="3847" y="3504"/>
                </a:lnTo>
                <a:lnTo>
                  <a:pt x="3857" y="3507"/>
                </a:lnTo>
                <a:lnTo>
                  <a:pt x="3865" y="3511"/>
                </a:lnTo>
                <a:lnTo>
                  <a:pt x="3872" y="3515"/>
                </a:lnTo>
                <a:lnTo>
                  <a:pt x="3879" y="3521"/>
                </a:lnTo>
                <a:lnTo>
                  <a:pt x="3886" y="3528"/>
                </a:lnTo>
                <a:lnTo>
                  <a:pt x="3892" y="3534"/>
                </a:lnTo>
                <a:lnTo>
                  <a:pt x="3897" y="3542"/>
                </a:lnTo>
                <a:lnTo>
                  <a:pt x="3903" y="3549"/>
                </a:lnTo>
                <a:lnTo>
                  <a:pt x="3906" y="3557"/>
                </a:lnTo>
                <a:lnTo>
                  <a:pt x="3910" y="3566"/>
                </a:lnTo>
                <a:lnTo>
                  <a:pt x="3911" y="3575"/>
                </a:lnTo>
                <a:lnTo>
                  <a:pt x="3913" y="3584"/>
                </a:lnTo>
                <a:lnTo>
                  <a:pt x="3914" y="3594"/>
                </a:lnTo>
                <a:lnTo>
                  <a:pt x="3913" y="3603"/>
                </a:lnTo>
                <a:lnTo>
                  <a:pt x="3911" y="3613"/>
                </a:lnTo>
                <a:lnTo>
                  <a:pt x="3910" y="3621"/>
                </a:lnTo>
                <a:lnTo>
                  <a:pt x="3906" y="3630"/>
                </a:lnTo>
                <a:lnTo>
                  <a:pt x="3903" y="3638"/>
                </a:lnTo>
                <a:lnTo>
                  <a:pt x="3897" y="3647"/>
                </a:lnTo>
                <a:lnTo>
                  <a:pt x="3892" y="3654"/>
                </a:lnTo>
                <a:lnTo>
                  <a:pt x="3886" y="3661"/>
                </a:lnTo>
                <a:lnTo>
                  <a:pt x="3879" y="3666"/>
                </a:lnTo>
                <a:lnTo>
                  <a:pt x="3872" y="3672"/>
                </a:lnTo>
                <a:lnTo>
                  <a:pt x="3865" y="3676"/>
                </a:lnTo>
                <a:lnTo>
                  <a:pt x="3857" y="3680"/>
                </a:lnTo>
                <a:lnTo>
                  <a:pt x="3847" y="3683"/>
                </a:lnTo>
                <a:lnTo>
                  <a:pt x="3839" y="3686"/>
                </a:lnTo>
                <a:lnTo>
                  <a:pt x="3829" y="3687"/>
                </a:lnTo>
                <a:lnTo>
                  <a:pt x="3820" y="3687"/>
                </a:lnTo>
                <a:lnTo>
                  <a:pt x="3811" y="3687"/>
                </a:lnTo>
                <a:lnTo>
                  <a:pt x="3801" y="3686"/>
                </a:lnTo>
                <a:lnTo>
                  <a:pt x="3793" y="3683"/>
                </a:lnTo>
                <a:lnTo>
                  <a:pt x="3783" y="3680"/>
                </a:lnTo>
                <a:lnTo>
                  <a:pt x="3776" y="3676"/>
                </a:lnTo>
                <a:lnTo>
                  <a:pt x="3767" y="3672"/>
                </a:lnTo>
                <a:lnTo>
                  <a:pt x="3760" y="3666"/>
                </a:lnTo>
                <a:lnTo>
                  <a:pt x="3753" y="3661"/>
                </a:lnTo>
                <a:lnTo>
                  <a:pt x="3748" y="3654"/>
                </a:lnTo>
                <a:lnTo>
                  <a:pt x="3742" y="3647"/>
                </a:lnTo>
                <a:lnTo>
                  <a:pt x="3737" y="3638"/>
                </a:lnTo>
                <a:lnTo>
                  <a:pt x="3734" y="3630"/>
                </a:lnTo>
                <a:lnTo>
                  <a:pt x="3730" y="3621"/>
                </a:lnTo>
                <a:lnTo>
                  <a:pt x="3728" y="3613"/>
                </a:lnTo>
                <a:lnTo>
                  <a:pt x="3727" y="3603"/>
                </a:lnTo>
                <a:lnTo>
                  <a:pt x="3726" y="3594"/>
                </a:lnTo>
                <a:close/>
                <a:moveTo>
                  <a:pt x="3726" y="3905"/>
                </a:moveTo>
                <a:lnTo>
                  <a:pt x="3726" y="3905"/>
                </a:lnTo>
                <a:lnTo>
                  <a:pt x="3727" y="3895"/>
                </a:lnTo>
                <a:lnTo>
                  <a:pt x="3728" y="3885"/>
                </a:lnTo>
                <a:lnTo>
                  <a:pt x="3730" y="3877"/>
                </a:lnTo>
                <a:lnTo>
                  <a:pt x="3734" y="3868"/>
                </a:lnTo>
                <a:lnTo>
                  <a:pt x="3737" y="3860"/>
                </a:lnTo>
                <a:lnTo>
                  <a:pt x="3742" y="3852"/>
                </a:lnTo>
                <a:lnTo>
                  <a:pt x="3748" y="3845"/>
                </a:lnTo>
                <a:lnTo>
                  <a:pt x="3753" y="3838"/>
                </a:lnTo>
                <a:lnTo>
                  <a:pt x="3760" y="3832"/>
                </a:lnTo>
                <a:lnTo>
                  <a:pt x="3767" y="3827"/>
                </a:lnTo>
                <a:lnTo>
                  <a:pt x="3776" y="3822"/>
                </a:lnTo>
                <a:lnTo>
                  <a:pt x="3783" y="3818"/>
                </a:lnTo>
                <a:lnTo>
                  <a:pt x="3793" y="3815"/>
                </a:lnTo>
                <a:lnTo>
                  <a:pt x="3801" y="3813"/>
                </a:lnTo>
                <a:lnTo>
                  <a:pt x="3811" y="3811"/>
                </a:lnTo>
                <a:lnTo>
                  <a:pt x="3820" y="3811"/>
                </a:lnTo>
                <a:lnTo>
                  <a:pt x="3829" y="3811"/>
                </a:lnTo>
                <a:lnTo>
                  <a:pt x="3839" y="3813"/>
                </a:lnTo>
                <a:lnTo>
                  <a:pt x="3847" y="3815"/>
                </a:lnTo>
                <a:lnTo>
                  <a:pt x="3857" y="3818"/>
                </a:lnTo>
                <a:lnTo>
                  <a:pt x="3865" y="3822"/>
                </a:lnTo>
                <a:lnTo>
                  <a:pt x="3872" y="3827"/>
                </a:lnTo>
                <a:lnTo>
                  <a:pt x="3879" y="3832"/>
                </a:lnTo>
                <a:lnTo>
                  <a:pt x="3886" y="3838"/>
                </a:lnTo>
                <a:lnTo>
                  <a:pt x="3892" y="3845"/>
                </a:lnTo>
                <a:lnTo>
                  <a:pt x="3897" y="3852"/>
                </a:lnTo>
                <a:lnTo>
                  <a:pt x="3903" y="3860"/>
                </a:lnTo>
                <a:lnTo>
                  <a:pt x="3906" y="3868"/>
                </a:lnTo>
                <a:lnTo>
                  <a:pt x="3910" y="3877"/>
                </a:lnTo>
                <a:lnTo>
                  <a:pt x="3911" y="3885"/>
                </a:lnTo>
                <a:lnTo>
                  <a:pt x="3913" y="3895"/>
                </a:lnTo>
                <a:lnTo>
                  <a:pt x="3914" y="3905"/>
                </a:lnTo>
                <a:lnTo>
                  <a:pt x="3913" y="3915"/>
                </a:lnTo>
                <a:lnTo>
                  <a:pt x="3911" y="3923"/>
                </a:lnTo>
                <a:lnTo>
                  <a:pt x="3910" y="3933"/>
                </a:lnTo>
                <a:lnTo>
                  <a:pt x="3906" y="3941"/>
                </a:lnTo>
                <a:lnTo>
                  <a:pt x="3903" y="3949"/>
                </a:lnTo>
                <a:lnTo>
                  <a:pt x="3897" y="3956"/>
                </a:lnTo>
                <a:lnTo>
                  <a:pt x="3892" y="3965"/>
                </a:lnTo>
                <a:lnTo>
                  <a:pt x="3886" y="3970"/>
                </a:lnTo>
                <a:lnTo>
                  <a:pt x="3879" y="3977"/>
                </a:lnTo>
                <a:lnTo>
                  <a:pt x="3872" y="3983"/>
                </a:lnTo>
                <a:lnTo>
                  <a:pt x="3865" y="3987"/>
                </a:lnTo>
                <a:lnTo>
                  <a:pt x="3857" y="3991"/>
                </a:lnTo>
                <a:lnTo>
                  <a:pt x="3847" y="3994"/>
                </a:lnTo>
                <a:lnTo>
                  <a:pt x="3839" y="3997"/>
                </a:lnTo>
                <a:lnTo>
                  <a:pt x="3829" y="3998"/>
                </a:lnTo>
                <a:lnTo>
                  <a:pt x="3820" y="3998"/>
                </a:lnTo>
                <a:lnTo>
                  <a:pt x="3811" y="3998"/>
                </a:lnTo>
                <a:lnTo>
                  <a:pt x="3801" y="3997"/>
                </a:lnTo>
                <a:lnTo>
                  <a:pt x="3793" y="3994"/>
                </a:lnTo>
                <a:lnTo>
                  <a:pt x="3783" y="3991"/>
                </a:lnTo>
                <a:lnTo>
                  <a:pt x="3776" y="3987"/>
                </a:lnTo>
                <a:lnTo>
                  <a:pt x="3767" y="3983"/>
                </a:lnTo>
                <a:lnTo>
                  <a:pt x="3760" y="3977"/>
                </a:lnTo>
                <a:lnTo>
                  <a:pt x="3753" y="3970"/>
                </a:lnTo>
                <a:lnTo>
                  <a:pt x="3748" y="3965"/>
                </a:lnTo>
                <a:lnTo>
                  <a:pt x="3742" y="3956"/>
                </a:lnTo>
                <a:lnTo>
                  <a:pt x="3737" y="3949"/>
                </a:lnTo>
                <a:lnTo>
                  <a:pt x="3734" y="3941"/>
                </a:lnTo>
                <a:lnTo>
                  <a:pt x="3730" y="3933"/>
                </a:lnTo>
                <a:lnTo>
                  <a:pt x="3728" y="3923"/>
                </a:lnTo>
                <a:lnTo>
                  <a:pt x="3727" y="3915"/>
                </a:lnTo>
                <a:lnTo>
                  <a:pt x="3726" y="3905"/>
                </a:lnTo>
                <a:close/>
                <a:moveTo>
                  <a:pt x="2318" y="2446"/>
                </a:moveTo>
                <a:lnTo>
                  <a:pt x="3162" y="2446"/>
                </a:lnTo>
                <a:lnTo>
                  <a:pt x="3162" y="2558"/>
                </a:lnTo>
                <a:lnTo>
                  <a:pt x="2245" y="2558"/>
                </a:lnTo>
                <a:lnTo>
                  <a:pt x="2318" y="2446"/>
                </a:lnTo>
                <a:close/>
                <a:moveTo>
                  <a:pt x="3437" y="1915"/>
                </a:moveTo>
                <a:lnTo>
                  <a:pt x="3437" y="2026"/>
                </a:lnTo>
                <a:lnTo>
                  <a:pt x="2676" y="2026"/>
                </a:lnTo>
                <a:lnTo>
                  <a:pt x="2763" y="1915"/>
                </a:lnTo>
                <a:lnTo>
                  <a:pt x="3437" y="1915"/>
                </a:lnTo>
                <a:close/>
                <a:moveTo>
                  <a:pt x="1136" y="0"/>
                </a:moveTo>
                <a:lnTo>
                  <a:pt x="3479" y="0"/>
                </a:lnTo>
                <a:lnTo>
                  <a:pt x="4306" y="828"/>
                </a:lnTo>
                <a:lnTo>
                  <a:pt x="4306" y="4390"/>
                </a:lnTo>
                <a:lnTo>
                  <a:pt x="3572" y="4390"/>
                </a:lnTo>
                <a:lnTo>
                  <a:pt x="3572" y="4763"/>
                </a:lnTo>
                <a:lnTo>
                  <a:pt x="3194" y="4561"/>
                </a:lnTo>
                <a:lnTo>
                  <a:pt x="2814" y="4763"/>
                </a:lnTo>
                <a:lnTo>
                  <a:pt x="2814" y="4390"/>
                </a:lnTo>
                <a:lnTo>
                  <a:pt x="1136" y="4390"/>
                </a:lnTo>
                <a:lnTo>
                  <a:pt x="1136" y="3667"/>
                </a:lnTo>
                <a:lnTo>
                  <a:pt x="978" y="3825"/>
                </a:lnTo>
                <a:lnTo>
                  <a:pt x="971" y="3832"/>
                </a:lnTo>
                <a:lnTo>
                  <a:pt x="964" y="3838"/>
                </a:lnTo>
                <a:lnTo>
                  <a:pt x="956" y="3842"/>
                </a:lnTo>
                <a:lnTo>
                  <a:pt x="949" y="3846"/>
                </a:lnTo>
                <a:lnTo>
                  <a:pt x="931" y="3852"/>
                </a:lnTo>
                <a:lnTo>
                  <a:pt x="922" y="3853"/>
                </a:lnTo>
                <a:lnTo>
                  <a:pt x="914" y="3853"/>
                </a:lnTo>
                <a:lnTo>
                  <a:pt x="904" y="3853"/>
                </a:lnTo>
                <a:lnTo>
                  <a:pt x="896" y="3852"/>
                </a:lnTo>
                <a:lnTo>
                  <a:pt x="887" y="3850"/>
                </a:lnTo>
                <a:lnTo>
                  <a:pt x="880" y="3848"/>
                </a:lnTo>
                <a:lnTo>
                  <a:pt x="872" y="3843"/>
                </a:lnTo>
                <a:lnTo>
                  <a:pt x="865" y="3839"/>
                </a:lnTo>
                <a:lnTo>
                  <a:pt x="860" y="3832"/>
                </a:lnTo>
                <a:lnTo>
                  <a:pt x="854" y="3825"/>
                </a:lnTo>
                <a:lnTo>
                  <a:pt x="0" y="2579"/>
                </a:lnTo>
                <a:lnTo>
                  <a:pt x="247" y="2332"/>
                </a:lnTo>
                <a:lnTo>
                  <a:pt x="1359" y="3433"/>
                </a:lnTo>
                <a:lnTo>
                  <a:pt x="1359" y="4167"/>
                </a:lnTo>
                <a:lnTo>
                  <a:pt x="2814" y="4167"/>
                </a:lnTo>
                <a:lnTo>
                  <a:pt x="2814" y="4008"/>
                </a:lnTo>
                <a:lnTo>
                  <a:pt x="2792" y="3977"/>
                </a:lnTo>
                <a:lnTo>
                  <a:pt x="2771" y="3944"/>
                </a:lnTo>
                <a:lnTo>
                  <a:pt x="2754" y="3909"/>
                </a:lnTo>
                <a:lnTo>
                  <a:pt x="2739" y="3873"/>
                </a:lnTo>
                <a:lnTo>
                  <a:pt x="2728" y="3834"/>
                </a:lnTo>
                <a:lnTo>
                  <a:pt x="2724" y="3815"/>
                </a:lnTo>
                <a:lnTo>
                  <a:pt x="2720" y="3794"/>
                </a:lnTo>
                <a:lnTo>
                  <a:pt x="2717" y="3775"/>
                </a:lnTo>
                <a:lnTo>
                  <a:pt x="2714" y="3755"/>
                </a:lnTo>
                <a:lnTo>
                  <a:pt x="2714" y="3734"/>
                </a:lnTo>
                <a:lnTo>
                  <a:pt x="2713" y="3714"/>
                </a:lnTo>
                <a:lnTo>
                  <a:pt x="2714" y="3688"/>
                </a:lnTo>
                <a:lnTo>
                  <a:pt x="2715" y="3665"/>
                </a:lnTo>
                <a:lnTo>
                  <a:pt x="2718" y="3641"/>
                </a:lnTo>
                <a:lnTo>
                  <a:pt x="2722" y="3617"/>
                </a:lnTo>
                <a:lnTo>
                  <a:pt x="2728" y="3594"/>
                </a:lnTo>
                <a:lnTo>
                  <a:pt x="2735" y="3571"/>
                </a:lnTo>
                <a:lnTo>
                  <a:pt x="2742" y="3549"/>
                </a:lnTo>
                <a:lnTo>
                  <a:pt x="2750" y="3527"/>
                </a:lnTo>
                <a:lnTo>
                  <a:pt x="2760" y="3506"/>
                </a:lnTo>
                <a:lnTo>
                  <a:pt x="2771" y="3485"/>
                </a:lnTo>
                <a:lnTo>
                  <a:pt x="2782" y="3464"/>
                </a:lnTo>
                <a:lnTo>
                  <a:pt x="2795" y="3444"/>
                </a:lnTo>
                <a:lnTo>
                  <a:pt x="2809" y="3426"/>
                </a:lnTo>
                <a:lnTo>
                  <a:pt x="2823" y="3408"/>
                </a:lnTo>
                <a:lnTo>
                  <a:pt x="2838" y="3390"/>
                </a:lnTo>
                <a:lnTo>
                  <a:pt x="2853" y="3373"/>
                </a:lnTo>
                <a:lnTo>
                  <a:pt x="2870" y="3358"/>
                </a:lnTo>
                <a:lnTo>
                  <a:pt x="2888" y="3342"/>
                </a:lnTo>
                <a:lnTo>
                  <a:pt x="2906" y="3328"/>
                </a:lnTo>
                <a:lnTo>
                  <a:pt x="2925" y="3314"/>
                </a:lnTo>
                <a:lnTo>
                  <a:pt x="2944" y="3302"/>
                </a:lnTo>
                <a:lnTo>
                  <a:pt x="2964" y="3291"/>
                </a:lnTo>
                <a:lnTo>
                  <a:pt x="2985" y="3281"/>
                </a:lnTo>
                <a:lnTo>
                  <a:pt x="3007" y="3271"/>
                </a:lnTo>
                <a:lnTo>
                  <a:pt x="3028" y="3261"/>
                </a:lnTo>
                <a:lnTo>
                  <a:pt x="3050" y="3254"/>
                </a:lnTo>
                <a:lnTo>
                  <a:pt x="3074" y="3247"/>
                </a:lnTo>
                <a:lnTo>
                  <a:pt x="3096" y="3243"/>
                </a:lnTo>
                <a:lnTo>
                  <a:pt x="3120" y="3239"/>
                </a:lnTo>
                <a:lnTo>
                  <a:pt x="3144" y="3235"/>
                </a:lnTo>
                <a:lnTo>
                  <a:pt x="3169" y="3233"/>
                </a:lnTo>
                <a:lnTo>
                  <a:pt x="3194" y="3233"/>
                </a:lnTo>
                <a:lnTo>
                  <a:pt x="3218" y="3233"/>
                </a:lnTo>
                <a:lnTo>
                  <a:pt x="3243" y="3235"/>
                </a:lnTo>
                <a:lnTo>
                  <a:pt x="3266" y="3239"/>
                </a:lnTo>
                <a:lnTo>
                  <a:pt x="3290" y="3243"/>
                </a:lnTo>
                <a:lnTo>
                  <a:pt x="3314" y="3247"/>
                </a:lnTo>
                <a:lnTo>
                  <a:pt x="3336" y="3254"/>
                </a:lnTo>
                <a:lnTo>
                  <a:pt x="3359" y="3261"/>
                </a:lnTo>
                <a:lnTo>
                  <a:pt x="3381" y="3271"/>
                </a:lnTo>
                <a:lnTo>
                  <a:pt x="3402" y="3281"/>
                </a:lnTo>
                <a:lnTo>
                  <a:pt x="3423" y="3291"/>
                </a:lnTo>
                <a:lnTo>
                  <a:pt x="3442" y="3302"/>
                </a:lnTo>
                <a:lnTo>
                  <a:pt x="3462" y="3314"/>
                </a:lnTo>
                <a:lnTo>
                  <a:pt x="3481" y="3328"/>
                </a:lnTo>
                <a:lnTo>
                  <a:pt x="3499" y="3342"/>
                </a:lnTo>
                <a:lnTo>
                  <a:pt x="3516" y="3358"/>
                </a:lnTo>
                <a:lnTo>
                  <a:pt x="3533" y="3373"/>
                </a:lnTo>
                <a:lnTo>
                  <a:pt x="3548" y="3390"/>
                </a:lnTo>
                <a:lnTo>
                  <a:pt x="3564" y="3408"/>
                </a:lnTo>
                <a:lnTo>
                  <a:pt x="3579" y="3426"/>
                </a:lnTo>
                <a:lnTo>
                  <a:pt x="3592" y="3444"/>
                </a:lnTo>
                <a:lnTo>
                  <a:pt x="3604" y="3464"/>
                </a:lnTo>
                <a:lnTo>
                  <a:pt x="3615" y="3485"/>
                </a:lnTo>
                <a:lnTo>
                  <a:pt x="3626" y="3506"/>
                </a:lnTo>
                <a:lnTo>
                  <a:pt x="3636" y="3527"/>
                </a:lnTo>
                <a:lnTo>
                  <a:pt x="3645" y="3549"/>
                </a:lnTo>
                <a:lnTo>
                  <a:pt x="3652" y="3571"/>
                </a:lnTo>
                <a:lnTo>
                  <a:pt x="3659" y="3594"/>
                </a:lnTo>
                <a:lnTo>
                  <a:pt x="3664" y="3617"/>
                </a:lnTo>
                <a:lnTo>
                  <a:pt x="3668" y="3641"/>
                </a:lnTo>
                <a:lnTo>
                  <a:pt x="3671" y="3665"/>
                </a:lnTo>
                <a:lnTo>
                  <a:pt x="3673" y="3688"/>
                </a:lnTo>
                <a:lnTo>
                  <a:pt x="3674" y="3714"/>
                </a:lnTo>
                <a:lnTo>
                  <a:pt x="3674" y="3734"/>
                </a:lnTo>
                <a:lnTo>
                  <a:pt x="3673" y="3755"/>
                </a:lnTo>
                <a:lnTo>
                  <a:pt x="3670" y="3775"/>
                </a:lnTo>
                <a:lnTo>
                  <a:pt x="3667" y="3794"/>
                </a:lnTo>
                <a:lnTo>
                  <a:pt x="3663" y="3815"/>
                </a:lnTo>
                <a:lnTo>
                  <a:pt x="3659" y="3834"/>
                </a:lnTo>
                <a:lnTo>
                  <a:pt x="3647" y="3873"/>
                </a:lnTo>
                <a:lnTo>
                  <a:pt x="3632" y="3909"/>
                </a:lnTo>
                <a:lnTo>
                  <a:pt x="3615" y="3944"/>
                </a:lnTo>
                <a:lnTo>
                  <a:pt x="3596" y="3977"/>
                </a:lnTo>
                <a:lnTo>
                  <a:pt x="3572" y="4008"/>
                </a:lnTo>
                <a:lnTo>
                  <a:pt x="3572" y="4167"/>
                </a:lnTo>
                <a:lnTo>
                  <a:pt x="4083" y="4167"/>
                </a:lnTo>
                <a:lnTo>
                  <a:pt x="4083" y="2931"/>
                </a:lnTo>
                <a:lnTo>
                  <a:pt x="4083" y="2573"/>
                </a:lnTo>
                <a:lnTo>
                  <a:pt x="4083" y="988"/>
                </a:lnTo>
                <a:lnTo>
                  <a:pt x="3326" y="988"/>
                </a:lnTo>
                <a:lnTo>
                  <a:pt x="3326" y="223"/>
                </a:lnTo>
                <a:lnTo>
                  <a:pt x="1359" y="223"/>
                </a:lnTo>
                <a:lnTo>
                  <a:pt x="1359" y="1387"/>
                </a:lnTo>
                <a:lnTo>
                  <a:pt x="1136" y="1511"/>
                </a:lnTo>
                <a:lnTo>
                  <a:pt x="1136" y="0"/>
                </a:lnTo>
                <a:close/>
                <a:moveTo>
                  <a:pt x="3438" y="275"/>
                </a:moveTo>
                <a:lnTo>
                  <a:pt x="3438" y="876"/>
                </a:lnTo>
                <a:lnTo>
                  <a:pt x="4039" y="876"/>
                </a:lnTo>
                <a:lnTo>
                  <a:pt x="3438" y="275"/>
                </a:lnTo>
                <a:close/>
                <a:moveTo>
                  <a:pt x="2838" y="3814"/>
                </a:moveTo>
                <a:lnTo>
                  <a:pt x="2838" y="3814"/>
                </a:lnTo>
                <a:lnTo>
                  <a:pt x="2848" y="3842"/>
                </a:lnTo>
                <a:lnTo>
                  <a:pt x="2859" y="3870"/>
                </a:lnTo>
                <a:lnTo>
                  <a:pt x="2873" y="3896"/>
                </a:lnTo>
                <a:lnTo>
                  <a:pt x="2888" y="3921"/>
                </a:lnTo>
                <a:lnTo>
                  <a:pt x="2906" y="3945"/>
                </a:lnTo>
                <a:lnTo>
                  <a:pt x="2925" y="3968"/>
                </a:lnTo>
                <a:lnTo>
                  <a:pt x="2947" y="3987"/>
                </a:lnTo>
                <a:lnTo>
                  <a:pt x="2969" y="4007"/>
                </a:lnTo>
                <a:lnTo>
                  <a:pt x="2993" y="4023"/>
                </a:lnTo>
                <a:lnTo>
                  <a:pt x="3018" y="4039"/>
                </a:lnTo>
                <a:lnTo>
                  <a:pt x="3045" y="4051"/>
                </a:lnTo>
                <a:lnTo>
                  <a:pt x="3073" y="4062"/>
                </a:lnTo>
                <a:lnTo>
                  <a:pt x="3102" y="4071"/>
                </a:lnTo>
                <a:lnTo>
                  <a:pt x="3131" y="4078"/>
                </a:lnTo>
                <a:lnTo>
                  <a:pt x="3162" y="4081"/>
                </a:lnTo>
                <a:lnTo>
                  <a:pt x="3194" y="4082"/>
                </a:lnTo>
                <a:lnTo>
                  <a:pt x="3227" y="4081"/>
                </a:lnTo>
                <a:lnTo>
                  <a:pt x="3261" y="4076"/>
                </a:lnTo>
                <a:lnTo>
                  <a:pt x="3293" y="4069"/>
                </a:lnTo>
                <a:lnTo>
                  <a:pt x="3324" y="4058"/>
                </a:lnTo>
                <a:lnTo>
                  <a:pt x="3354" y="4046"/>
                </a:lnTo>
                <a:lnTo>
                  <a:pt x="3382" y="4030"/>
                </a:lnTo>
                <a:lnTo>
                  <a:pt x="3409" y="4012"/>
                </a:lnTo>
                <a:lnTo>
                  <a:pt x="3434" y="3993"/>
                </a:lnTo>
                <a:lnTo>
                  <a:pt x="3458" y="3970"/>
                </a:lnTo>
                <a:lnTo>
                  <a:pt x="3479" y="3947"/>
                </a:lnTo>
                <a:lnTo>
                  <a:pt x="3498" y="3921"/>
                </a:lnTo>
                <a:lnTo>
                  <a:pt x="3515" y="3894"/>
                </a:lnTo>
                <a:lnTo>
                  <a:pt x="3530" y="3866"/>
                </a:lnTo>
                <a:lnTo>
                  <a:pt x="3541" y="3835"/>
                </a:lnTo>
                <a:lnTo>
                  <a:pt x="3551" y="3803"/>
                </a:lnTo>
                <a:lnTo>
                  <a:pt x="3558" y="3771"/>
                </a:lnTo>
                <a:lnTo>
                  <a:pt x="3561" y="3743"/>
                </a:lnTo>
                <a:lnTo>
                  <a:pt x="3562" y="3714"/>
                </a:lnTo>
                <a:lnTo>
                  <a:pt x="3562" y="3694"/>
                </a:lnTo>
                <a:lnTo>
                  <a:pt x="3561" y="3676"/>
                </a:lnTo>
                <a:lnTo>
                  <a:pt x="3558" y="3658"/>
                </a:lnTo>
                <a:lnTo>
                  <a:pt x="3555" y="3640"/>
                </a:lnTo>
                <a:lnTo>
                  <a:pt x="3551" y="3621"/>
                </a:lnTo>
                <a:lnTo>
                  <a:pt x="3546" y="3603"/>
                </a:lnTo>
                <a:lnTo>
                  <a:pt x="3540" y="3587"/>
                </a:lnTo>
                <a:lnTo>
                  <a:pt x="3533" y="3570"/>
                </a:lnTo>
                <a:lnTo>
                  <a:pt x="3526" y="3553"/>
                </a:lnTo>
                <a:lnTo>
                  <a:pt x="3518" y="3538"/>
                </a:lnTo>
                <a:lnTo>
                  <a:pt x="3509" y="3522"/>
                </a:lnTo>
                <a:lnTo>
                  <a:pt x="3499" y="3507"/>
                </a:lnTo>
                <a:lnTo>
                  <a:pt x="3488" y="3493"/>
                </a:lnTo>
                <a:lnTo>
                  <a:pt x="3479" y="3479"/>
                </a:lnTo>
                <a:lnTo>
                  <a:pt x="3466" y="3465"/>
                </a:lnTo>
                <a:lnTo>
                  <a:pt x="3453" y="3453"/>
                </a:lnTo>
                <a:lnTo>
                  <a:pt x="3441" y="3440"/>
                </a:lnTo>
                <a:lnTo>
                  <a:pt x="3428" y="3429"/>
                </a:lnTo>
                <a:lnTo>
                  <a:pt x="3414" y="3418"/>
                </a:lnTo>
                <a:lnTo>
                  <a:pt x="3399" y="3408"/>
                </a:lnTo>
                <a:lnTo>
                  <a:pt x="3385" y="3398"/>
                </a:lnTo>
                <a:lnTo>
                  <a:pt x="3370" y="3390"/>
                </a:lnTo>
                <a:lnTo>
                  <a:pt x="3353" y="3381"/>
                </a:lnTo>
                <a:lnTo>
                  <a:pt x="3336" y="3373"/>
                </a:lnTo>
                <a:lnTo>
                  <a:pt x="3319" y="3367"/>
                </a:lnTo>
                <a:lnTo>
                  <a:pt x="3303" y="3360"/>
                </a:lnTo>
                <a:lnTo>
                  <a:pt x="3286" y="3356"/>
                </a:lnTo>
                <a:lnTo>
                  <a:pt x="3268" y="3352"/>
                </a:lnTo>
                <a:lnTo>
                  <a:pt x="3250" y="3349"/>
                </a:lnTo>
                <a:lnTo>
                  <a:pt x="3232" y="3347"/>
                </a:lnTo>
                <a:lnTo>
                  <a:pt x="3212" y="3345"/>
                </a:lnTo>
                <a:lnTo>
                  <a:pt x="3194" y="3345"/>
                </a:lnTo>
                <a:lnTo>
                  <a:pt x="3174" y="3345"/>
                </a:lnTo>
                <a:lnTo>
                  <a:pt x="3156" y="3347"/>
                </a:lnTo>
                <a:lnTo>
                  <a:pt x="3137" y="3349"/>
                </a:lnTo>
                <a:lnTo>
                  <a:pt x="3119" y="3352"/>
                </a:lnTo>
                <a:lnTo>
                  <a:pt x="3102" y="3356"/>
                </a:lnTo>
                <a:lnTo>
                  <a:pt x="3084" y="3360"/>
                </a:lnTo>
                <a:lnTo>
                  <a:pt x="3067" y="3367"/>
                </a:lnTo>
                <a:lnTo>
                  <a:pt x="3050" y="3373"/>
                </a:lnTo>
                <a:lnTo>
                  <a:pt x="3033" y="3381"/>
                </a:lnTo>
                <a:lnTo>
                  <a:pt x="3018" y="3390"/>
                </a:lnTo>
                <a:lnTo>
                  <a:pt x="3001" y="3398"/>
                </a:lnTo>
                <a:lnTo>
                  <a:pt x="2987" y="3408"/>
                </a:lnTo>
                <a:lnTo>
                  <a:pt x="2972" y="3418"/>
                </a:lnTo>
                <a:lnTo>
                  <a:pt x="2958" y="3429"/>
                </a:lnTo>
                <a:lnTo>
                  <a:pt x="2946" y="3440"/>
                </a:lnTo>
                <a:lnTo>
                  <a:pt x="2933" y="3453"/>
                </a:lnTo>
                <a:lnTo>
                  <a:pt x="2920" y="3465"/>
                </a:lnTo>
                <a:lnTo>
                  <a:pt x="2909" y="3479"/>
                </a:lnTo>
                <a:lnTo>
                  <a:pt x="2898" y="3493"/>
                </a:lnTo>
                <a:lnTo>
                  <a:pt x="2887" y="3507"/>
                </a:lnTo>
                <a:lnTo>
                  <a:pt x="2877" y="3522"/>
                </a:lnTo>
                <a:lnTo>
                  <a:pt x="2869" y="3538"/>
                </a:lnTo>
                <a:lnTo>
                  <a:pt x="2860" y="3553"/>
                </a:lnTo>
                <a:lnTo>
                  <a:pt x="2853" y="3570"/>
                </a:lnTo>
                <a:lnTo>
                  <a:pt x="2846" y="3587"/>
                </a:lnTo>
                <a:lnTo>
                  <a:pt x="2841" y="3603"/>
                </a:lnTo>
                <a:lnTo>
                  <a:pt x="2837" y="3621"/>
                </a:lnTo>
                <a:lnTo>
                  <a:pt x="2833" y="3640"/>
                </a:lnTo>
                <a:lnTo>
                  <a:pt x="2828" y="3658"/>
                </a:lnTo>
                <a:lnTo>
                  <a:pt x="2827" y="3676"/>
                </a:lnTo>
                <a:lnTo>
                  <a:pt x="2826" y="3694"/>
                </a:lnTo>
                <a:lnTo>
                  <a:pt x="2824" y="3714"/>
                </a:lnTo>
                <a:lnTo>
                  <a:pt x="2826" y="3740"/>
                </a:lnTo>
                <a:lnTo>
                  <a:pt x="2828" y="3765"/>
                </a:lnTo>
                <a:lnTo>
                  <a:pt x="2833" y="3790"/>
                </a:lnTo>
                <a:lnTo>
                  <a:pt x="2838" y="3814"/>
                </a:lnTo>
                <a:close/>
                <a:moveTo>
                  <a:pt x="3194" y="3427"/>
                </a:moveTo>
                <a:lnTo>
                  <a:pt x="3194" y="3427"/>
                </a:lnTo>
                <a:lnTo>
                  <a:pt x="3211" y="3427"/>
                </a:lnTo>
                <a:lnTo>
                  <a:pt x="3227" y="3429"/>
                </a:lnTo>
                <a:lnTo>
                  <a:pt x="3244" y="3432"/>
                </a:lnTo>
                <a:lnTo>
                  <a:pt x="3261" y="3436"/>
                </a:lnTo>
                <a:lnTo>
                  <a:pt x="3276" y="3440"/>
                </a:lnTo>
                <a:lnTo>
                  <a:pt x="3292" y="3446"/>
                </a:lnTo>
                <a:lnTo>
                  <a:pt x="3307" y="3451"/>
                </a:lnTo>
                <a:lnTo>
                  <a:pt x="3322" y="3458"/>
                </a:lnTo>
                <a:lnTo>
                  <a:pt x="3336" y="3465"/>
                </a:lnTo>
                <a:lnTo>
                  <a:pt x="3350" y="3474"/>
                </a:lnTo>
                <a:lnTo>
                  <a:pt x="3363" y="3483"/>
                </a:lnTo>
                <a:lnTo>
                  <a:pt x="3375" y="3493"/>
                </a:lnTo>
                <a:lnTo>
                  <a:pt x="3388" y="3504"/>
                </a:lnTo>
                <a:lnTo>
                  <a:pt x="3399" y="3515"/>
                </a:lnTo>
                <a:lnTo>
                  <a:pt x="3410" y="3527"/>
                </a:lnTo>
                <a:lnTo>
                  <a:pt x="3420" y="3539"/>
                </a:lnTo>
                <a:lnTo>
                  <a:pt x="3020" y="3941"/>
                </a:lnTo>
                <a:lnTo>
                  <a:pt x="3007" y="3930"/>
                </a:lnTo>
                <a:lnTo>
                  <a:pt x="2994" y="3920"/>
                </a:lnTo>
                <a:lnTo>
                  <a:pt x="2983" y="3908"/>
                </a:lnTo>
                <a:lnTo>
                  <a:pt x="2973" y="3896"/>
                </a:lnTo>
                <a:lnTo>
                  <a:pt x="2964" y="3884"/>
                </a:lnTo>
                <a:lnTo>
                  <a:pt x="2954" y="3870"/>
                </a:lnTo>
                <a:lnTo>
                  <a:pt x="2946" y="3856"/>
                </a:lnTo>
                <a:lnTo>
                  <a:pt x="2937" y="3842"/>
                </a:lnTo>
                <a:lnTo>
                  <a:pt x="2932" y="3828"/>
                </a:lnTo>
                <a:lnTo>
                  <a:pt x="2925" y="3813"/>
                </a:lnTo>
                <a:lnTo>
                  <a:pt x="2919" y="3797"/>
                </a:lnTo>
                <a:lnTo>
                  <a:pt x="2915" y="3781"/>
                </a:lnTo>
                <a:lnTo>
                  <a:pt x="2912" y="3764"/>
                </a:lnTo>
                <a:lnTo>
                  <a:pt x="2909" y="3747"/>
                </a:lnTo>
                <a:lnTo>
                  <a:pt x="2908" y="3730"/>
                </a:lnTo>
                <a:lnTo>
                  <a:pt x="2908" y="3714"/>
                </a:lnTo>
                <a:lnTo>
                  <a:pt x="2909" y="3684"/>
                </a:lnTo>
                <a:lnTo>
                  <a:pt x="2913" y="3656"/>
                </a:lnTo>
                <a:lnTo>
                  <a:pt x="2920" y="3628"/>
                </a:lnTo>
                <a:lnTo>
                  <a:pt x="2930" y="3602"/>
                </a:lnTo>
                <a:lnTo>
                  <a:pt x="2941" y="3577"/>
                </a:lnTo>
                <a:lnTo>
                  <a:pt x="2957" y="3553"/>
                </a:lnTo>
                <a:lnTo>
                  <a:pt x="2972" y="3532"/>
                </a:lnTo>
                <a:lnTo>
                  <a:pt x="2992" y="3511"/>
                </a:lnTo>
                <a:lnTo>
                  <a:pt x="3011" y="3493"/>
                </a:lnTo>
                <a:lnTo>
                  <a:pt x="3033" y="3476"/>
                </a:lnTo>
                <a:lnTo>
                  <a:pt x="3057" y="3462"/>
                </a:lnTo>
                <a:lnTo>
                  <a:pt x="3082" y="3450"/>
                </a:lnTo>
                <a:lnTo>
                  <a:pt x="3109" y="3440"/>
                </a:lnTo>
                <a:lnTo>
                  <a:pt x="3135" y="3433"/>
                </a:lnTo>
                <a:lnTo>
                  <a:pt x="3165" y="3429"/>
                </a:lnTo>
                <a:lnTo>
                  <a:pt x="3194" y="3427"/>
                </a:lnTo>
                <a:close/>
                <a:moveTo>
                  <a:pt x="1323" y="3229"/>
                </a:moveTo>
                <a:lnTo>
                  <a:pt x="1757" y="3266"/>
                </a:lnTo>
                <a:lnTo>
                  <a:pt x="1787" y="3267"/>
                </a:lnTo>
                <a:lnTo>
                  <a:pt x="1818" y="3264"/>
                </a:lnTo>
                <a:lnTo>
                  <a:pt x="1847" y="3260"/>
                </a:lnTo>
                <a:lnTo>
                  <a:pt x="1874" y="3253"/>
                </a:lnTo>
                <a:lnTo>
                  <a:pt x="1900" y="3243"/>
                </a:lnTo>
                <a:lnTo>
                  <a:pt x="1927" y="3233"/>
                </a:lnTo>
                <a:lnTo>
                  <a:pt x="1977" y="3211"/>
                </a:lnTo>
                <a:lnTo>
                  <a:pt x="2027" y="3187"/>
                </a:lnTo>
                <a:lnTo>
                  <a:pt x="2054" y="3176"/>
                </a:lnTo>
                <a:lnTo>
                  <a:pt x="2080" y="3168"/>
                </a:lnTo>
                <a:lnTo>
                  <a:pt x="2108" y="3160"/>
                </a:lnTo>
                <a:lnTo>
                  <a:pt x="2138" y="3154"/>
                </a:lnTo>
                <a:lnTo>
                  <a:pt x="2168" y="3151"/>
                </a:lnTo>
                <a:lnTo>
                  <a:pt x="2200" y="3150"/>
                </a:lnTo>
                <a:lnTo>
                  <a:pt x="2392" y="3158"/>
                </a:lnTo>
                <a:lnTo>
                  <a:pt x="2387" y="3125"/>
                </a:lnTo>
                <a:lnTo>
                  <a:pt x="2380" y="3093"/>
                </a:lnTo>
                <a:lnTo>
                  <a:pt x="2373" y="3063"/>
                </a:lnTo>
                <a:lnTo>
                  <a:pt x="2368" y="3049"/>
                </a:lnTo>
                <a:lnTo>
                  <a:pt x="2362" y="3035"/>
                </a:lnTo>
                <a:lnTo>
                  <a:pt x="2355" y="3021"/>
                </a:lnTo>
                <a:lnTo>
                  <a:pt x="2348" y="3009"/>
                </a:lnTo>
                <a:lnTo>
                  <a:pt x="2339" y="2998"/>
                </a:lnTo>
                <a:lnTo>
                  <a:pt x="2329" y="2986"/>
                </a:lnTo>
                <a:lnTo>
                  <a:pt x="2316" y="2975"/>
                </a:lnTo>
                <a:lnTo>
                  <a:pt x="2302" y="2967"/>
                </a:lnTo>
                <a:lnTo>
                  <a:pt x="2287" y="2957"/>
                </a:lnTo>
                <a:lnTo>
                  <a:pt x="2269" y="2950"/>
                </a:lnTo>
                <a:lnTo>
                  <a:pt x="1914" y="2816"/>
                </a:lnTo>
                <a:lnTo>
                  <a:pt x="2026" y="2497"/>
                </a:lnTo>
                <a:lnTo>
                  <a:pt x="2361" y="2060"/>
                </a:lnTo>
                <a:lnTo>
                  <a:pt x="2533" y="1835"/>
                </a:lnTo>
                <a:lnTo>
                  <a:pt x="2594" y="1753"/>
                </a:lnTo>
                <a:lnTo>
                  <a:pt x="2602" y="1740"/>
                </a:lnTo>
                <a:lnTo>
                  <a:pt x="2516" y="1585"/>
                </a:lnTo>
                <a:lnTo>
                  <a:pt x="2574" y="1467"/>
                </a:lnTo>
                <a:lnTo>
                  <a:pt x="2474" y="1368"/>
                </a:lnTo>
                <a:lnTo>
                  <a:pt x="2341" y="1411"/>
                </a:lnTo>
                <a:lnTo>
                  <a:pt x="2281" y="1377"/>
                </a:lnTo>
                <a:lnTo>
                  <a:pt x="2240" y="1355"/>
                </a:lnTo>
                <a:lnTo>
                  <a:pt x="2223" y="1345"/>
                </a:lnTo>
                <a:lnTo>
                  <a:pt x="2209" y="1340"/>
                </a:lnTo>
                <a:lnTo>
                  <a:pt x="2196" y="1336"/>
                </a:lnTo>
                <a:lnTo>
                  <a:pt x="2185" y="1334"/>
                </a:lnTo>
                <a:lnTo>
                  <a:pt x="2173" y="1336"/>
                </a:lnTo>
                <a:lnTo>
                  <a:pt x="2160" y="1338"/>
                </a:lnTo>
                <a:lnTo>
                  <a:pt x="2146" y="1343"/>
                </a:lnTo>
                <a:lnTo>
                  <a:pt x="2129" y="1351"/>
                </a:lnTo>
                <a:lnTo>
                  <a:pt x="2086" y="1372"/>
                </a:lnTo>
                <a:lnTo>
                  <a:pt x="2023" y="1403"/>
                </a:lnTo>
                <a:lnTo>
                  <a:pt x="1988" y="1396"/>
                </a:lnTo>
                <a:lnTo>
                  <a:pt x="1955" y="1389"/>
                </a:lnTo>
                <a:lnTo>
                  <a:pt x="1924" y="1382"/>
                </a:lnTo>
                <a:lnTo>
                  <a:pt x="1895" y="1377"/>
                </a:lnTo>
                <a:lnTo>
                  <a:pt x="1880" y="1376"/>
                </a:lnTo>
                <a:lnTo>
                  <a:pt x="1866" y="1376"/>
                </a:lnTo>
                <a:lnTo>
                  <a:pt x="1850" y="1376"/>
                </a:lnTo>
                <a:lnTo>
                  <a:pt x="1836" y="1377"/>
                </a:lnTo>
                <a:lnTo>
                  <a:pt x="1821" y="1380"/>
                </a:lnTo>
                <a:lnTo>
                  <a:pt x="1807" y="1384"/>
                </a:lnTo>
                <a:lnTo>
                  <a:pt x="1792" y="1391"/>
                </a:lnTo>
                <a:lnTo>
                  <a:pt x="1775" y="1398"/>
                </a:lnTo>
                <a:lnTo>
                  <a:pt x="1028" y="1810"/>
                </a:lnTo>
                <a:lnTo>
                  <a:pt x="984" y="1852"/>
                </a:lnTo>
                <a:lnTo>
                  <a:pt x="921" y="1909"/>
                </a:lnTo>
                <a:lnTo>
                  <a:pt x="848" y="1979"/>
                </a:lnTo>
                <a:lnTo>
                  <a:pt x="808" y="2017"/>
                </a:lnTo>
                <a:lnTo>
                  <a:pt x="769" y="2057"/>
                </a:lnTo>
                <a:lnTo>
                  <a:pt x="728" y="2100"/>
                </a:lnTo>
                <a:lnTo>
                  <a:pt x="691" y="2144"/>
                </a:lnTo>
                <a:lnTo>
                  <a:pt x="653" y="2188"/>
                </a:lnTo>
                <a:lnTo>
                  <a:pt x="618" y="2236"/>
                </a:lnTo>
                <a:lnTo>
                  <a:pt x="603" y="2258"/>
                </a:lnTo>
                <a:lnTo>
                  <a:pt x="587" y="2282"/>
                </a:lnTo>
                <a:lnTo>
                  <a:pt x="573" y="2305"/>
                </a:lnTo>
                <a:lnTo>
                  <a:pt x="560" y="2329"/>
                </a:lnTo>
                <a:lnTo>
                  <a:pt x="548" y="2353"/>
                </a:lnTo>
                <a:lnTo>
                  <a:pt x="537" y="2377"/>
                </a:lnTo>
                <a:lnTo>
                  <a:pt x="527" y="2400"/>
                </a:lnTo>
                <a:lnTo>
                  <a:pt x="520" y="2424"/>
                </a:lnTo>
                <a:lnTo>
                  <a:pt x="434" y="2338"/>
                </a:lnTo>
                <a:lnTo>
                  <a:pt x="442" y="2314"/>
                </a:lnTo>
                <a:lnTo>
                  <a:pt x="453" y="2291"/>
                </a:lnTo>
                <a:lnTo>
                  <a:pt x="465" y="2269"/>
                </a:lnTo>
                <a:lnTo>
                  <a:pt x="477" y="2247"/>
                </a:lnTo>
                <a:lnTo>
                  <a:pt x="504" y="2204"/>
                </a:lnTo>
                <a:lnTo>
                  <a:pt x="533" y="2160"/>
                </a:lnTo>
                <a:lnTo>
                  <a:pt x="565" y="2118"/>
                </a:lnTo>
                <a:lnTo>
                  <a:pt x="600" y="2078"/>
                </a:lnTo>
                <a:lnTo>
                  <a:pt x="635" y="2037"/>
                </a:lnTo>
                <a:lnTo>
                  <a:pt x="673" y="1998"/>
                </a:lnTo>
                <a:lnTo>
                  <a:pt x="710" y="1959"/>
                </a:lnTo>
                <a:lnTo>
                  <a:pt x="748" y="1923"/>
                </a:lnTo>
                <a:lnTo>
                  <a:pt x="823" y="1850"/>
                </a:lnTo>
                <a:lnTo>
                  <a:pt x="896" y="1784"/>
                </a:lnTo>
                <a:lnTo>
                  <a:pt x="961" y="1719"/>
                </a:lnTo>
                <a:lnTo>
                  <a:pt x="1722" y="1301"/>
                </a:lnTo>
                <a:lnTo>
                  <a:pt x="1741" y="1291"/>
                </a:lnTo>
                <a:lnTo>
                  <a:pt x="1760" y="1283"/>
                </a:lnTo>
                <a:lnTo>
                  <a:pt x="1778" y="1277"/>
                </a:lnTo>
                <a:lnTo>
                  <a:pt x="1794" y="1271"/>
                </a:lnTo>
                <a:lnTo>
                  <a:pt x="1811" y="1269"/>
                </a:lnTo>
                <a:lnTo>
                  <a:pt x="1828" y="1266"/>
                </a:lnTo>
                <a:lnTo>
                  <a:pt x="1845" y="1264"/>
                </a:lnTo>
                <a:lnTo>
                  <a:pt x="1861" y="1264"/>
                </a:lnTo>
                <a:lnTo>
                  <a:pt x="1895" y="1267"/>
                </a:lnTo>
                <a:lnTo>
                  <a:pt x="1930" y="1273"/>
                </a:lnTo>
                <a:lnTo>
                  <a:pt x="2008" y="1287"/>
                </a:lnTo>
                <a:lnTo>
                  <a:pt x="2068" y="1257"/>
                </a:lnTo>
                <a:lnTo>
                  <a:pt x="2115" y="1236"/>
                </a:lnTo>
                <a:lnTo>
                  <a:pt x="2135" y="1229"/>
                </a:lnTo>
                <a:lnTo>
                  <a:pt x="2152" y="1225"/>
                </a:lnTo>
                <a:lnTo>
                  <a:pt x="2168" y="1221"/>
                </a:lnTo>
                <a:lnTo>
                  <a:pt x="2184" y="1221"/>
                </a:lnTo>
                <a:lnTo>
                  <a:pt x="2199" y="1222"/>
                </a:lnTo>
                <a:lnTo>
                  <a:pt x="2214" y="1225"/>
                </a:lnTo>
                <a:lnTo>
                  <a:pt x="2231" y="1231"/>
                </a:lnTo>
                <a:lnTo>
                  <a:pt x="2249" y="1238"/>
                </a:lnTo>
                <a:lnTo>
                  <a:pt x="2294" y="1260"/>
                </a:lnTo>
                <a:lnTo>
                  <a:pt x="2351" y="1289"/>
                </a:lnTo>
                <a:lnTo>
                  <a:pt x="2413" y="1271"/>
                </a:lnTo>
                <a:lnTo>
                  <a:pt x="2436" y="1264"/>
                </a:lnTo>
                <a:lnTo>
                  <a:pt x="2457" y="1260"/>
                </a:lnTo>
                <a:lnTo>
                  <a:pt x="2475" y="1257"/>
                </a:lnTo>
                <a:lnTo>
                  <a:pt x="2491" y="1257"/>
                </a:lnTo>
                <a:lnTo>
                  <a:pt x="2505" y="1259"/>
                </a:lnTo>
                <a:lnTo>
                  <a:pt x="2519" y="1263"/>
                </a:lnTo>
                <a:lnTo>
                  <a:pt x="2531" y="1270"/>
                </a:lnTo>
                <a:lnTo>
                  <a:pt x="2544" y="1278"/>
                </a:lnTo>
                <a:lnTo>
                  <a:pt x="2558" y="1291"/>
                </a:lnTo>
                <a:lnTo>
                  <a:pt x="2572" y="1305"/>
                </a:lnTo>
                <a:lnTo>
                  <a:pt x="2606" y="1341"/>
                </a:lnTo>
                <a:lnTo>
                  <a:pt x="2653" y="1389"/>
                </a:lnTo>
                <a:lnTo>
                  <a:pt x="2664" y="1400"/>
                </a:lnTo>
                <a:lnTo>
                  <a:pt x="2672" y="1412"/>
                </a:lnTo>
                <a:lnTo>
                  <a:pt x="2678" y="1425"/>
                </a:lnTo>
                <a:lnTo>
                  <a:pt x="2682" y="1436"/>
                </a:lnTo>
                <a:lnTo>
                  <a:pt x="2683" y="1449"/>
                </a:lnTo>
                <a:lnTo>
                  <a:pt x="2685" y="1461"/>
                </a:lnTo>
                <a:lnTo>
                  <a:pt x="2683" y="1474"/>
                </a:lnTo>
                <a:lnTo>
                  <a:pt x="2682" y="1486"/>
                </a:lnTo>
                <a:lnTo>
                  <a:pt x="2678" y="1497"/>
                </a:lnTo>
                <a:lnTo>
                  <a:pt x="2675" y="1510"/>
                </a:lnTo>
                <a:lnTo>
                  <a:pt x="2664" y="1534"/>
                </a:lnTo>
                <a:lnTo>
                  <a:pt x="2641" y="1581"/>
                </a:lnTo>
                <a:lnTo>
                  <a:pt x="2658" y="1609"/>
                </a:lnTo>
                <a:lnTo>
                  <a:pt x="2676" y="1638"/>
                </a:lnTo>
                <a:lnTo>
                  <a:pt x="2692" y="1666"/>
                </a:lnTo>
                <a:lnTo>
                  <a:pt x="2699" y="1682"/>
                </a:lnTo>
                <a:lnTo>
                  <a:pt x="2706" y="1697"/>
                </a:lnTo>
                <a:lnTo>
                  <a:pt x="2710" y="1712"/>
                </a:lnTo>
                <a:lnTo>
                  <a:pt x="2714" y="1726"/>
                </a:lnTo>
                <a:lnTo>
                  <a:pt x="2715" y="1742"/>
                </a:lnTo>
                <a:lnTo>
                  <a:pt x="2714" y="1758"/>
                </a:lnTo>
                <a:lnTo>
                  <a:pt x="2711" y="1774"/>
                </a:lnTo>
                <a:lnTo>
                  <a:pt x="2706" y="1789"/>
                </a:lnTo>
                <a:lnTo>
                  <a:pt x="2699" y="1806"/>
                </a:lnTo>
                <a:lnTo>
                  <a:pt x="2687" y="1821"/>
                </a:lnTo>
                <a:lnTo>
                  <a:pt x="2125" y="2550"/>
                </a:lnTo>
                <a:lnTo>
                  <a:pt x="2055" y="2751"/>
                </a:lnTo>
                <a:lnTo>
                  <a:pt x="2110" y="2769"/>
                </a:lnTo>
                <a:lnTo>
                  <a:pt x="2173" y="2791"/>
                </a:lnTo>
                <a:lnTo>
                  <a:pt x="2206" y="2802"/>
                </a:lnTo>
                <a:lnTo>
                  <a:pt x="2241" y="2816"/>
                </a:lnTo>
                <a:lnTo>
                  <a:pt x="2274" y="2830"/>
                </a:lnTo>
                <a:lnTo>
                  <a:pt x="2308" y="2847"/>
                </a:lnTo>
                <a:lnTo>
                  <a:pt x="2340" y="2864"/>
                </a:lnTo>
                <a:lnTo>
                  <a:pt x="2371" y="2883"/>
                </a:lnTo>
                <a:lnTo>
                  <a:pt x="2399" y="2904"/>
                </a:lnTo>
                <a:lnTo>
                  <a:pt x="2413" y="2915"/>
                </a:lnTo>
                <a:lnTo>
                  <a:pt x="2425" y="2928"/>
                </a:lnTo>
                <a:lnTo>
                  <a:pt x="2436" y="2940"/>
                </a:lnTo>
                <a:lnTo>
                  <a:pt x="2446" y="2953"/>
                </a:lnTo>
                <a:lnTo>
                  <a:pt x="2456" y="2967"/>
                </a:lnTo>
                <a:lnTo>
                  <a:pt x="2464" y="2981"/>
                </a:lnTo>
                <a:lnTo>
                  <a:pt x="2473" y="2996"/>
                </a:lnTo>
                <a:lnTo>
                  <a:pt x="2478" y="3012"/>
                </a:lnTo>
                <a:lnTo>
                  <a:pt x="2484" y="3027"/>
                </a:lnTo>
                <a:lnTo>
                  <a:pt x="2486" y="3045"/>
                </a:lnTo>
                <a:lnTo>
                  <a:pt x="2524" y="3274"/>
                </a:lnTo>
                <a:lnTo>
                  <a:pt x="2445" y="3270"/>
                </a:lnTo>
                <a:lnTo>
                  <a:pt x="2372" y="3264"/>
                </a:lnTo>
                <a:lnTo>
                  <a:pt x="2308" y="3259"/>
                </a:lnTo>
                <a:lnTo>
                  <a:pt x="2279" y="3257"/>
                </a:lnTo>
                <a:lnTo>
                  <a:pt x="2249" y="3256"/>
                </a:lnTo>
                <a:lnTo>
                  <a:pt x="2220" y="3257"/>
                </a:lnTo>
                <a:lnTo>
                  <a:pt x="2192" y="3259"/>
                </a:lnTo>
                <a:lnTo>
                  <a:pt x="2164" y="3263"/>
                </a:lnTo>
                <a:lnTo>
                  <a:pt x="2136" y="3268"/>
                </a:lnTo>
                <a:lnTo>
                  <a:pt x="2107" y="3277"/>
                </a:lnTo>
                <a:lnTo>
                  <a:pt x="2078" y="3287"/>
                </a:lnTo>
                <a:lnTo>
                  <a:pt x="2047" y="3300"/>
                </a:lnTo>
                <a:lnTo>
                  <a:pt x="2015" y="3317"/>
                </a:lnTo>
                <a:lnTo>
                  <a:pt x="1990" y="3330"/>
                </a:lnTo>
                <a:lnTo>
                  <a:pt x="1965" y="3342"/>
                </a:lnTo>
                <a:lnTo>
                  <a:pt x="1937" y="3353"/>
                </a:lnTo>
                <a:lnTo>
                  <a:pt x="1906" y="3363"/>
                </a:lnTo>
                <a:lnTo>
                  <a:pt x="1873" y="3372"/>
                </a:lnTo>
                <a:lnTo>
                  <a:pt x="1854" y="3374"/>
                </a:lnTo>
                <a:lnTo>
                  <a:pt x="1835" y="3377"/>
                </a:lnTo>
                <a:lnTo>
                  <a:pt x="1814" y="3379"/>
                </a:lnTo>
                <a:lnTo>
                  <a:pt x="1793" y="3379"/>
                </a:lnTo>
                <a:lnTo>
                  <a:pt x="1771" y="3379"/>
                </a:lnTo>
                <a:lnTo>
                  <a:pt x="1747" y="3376"/>
                </a:lnTo>
                <a:lnTo>
                  <a:pt x="1441" y="3351"/>
                </a:lnTo>
                <a:lnTo>
                  <a:pt x="1443" y="3349"/>
                </a:lnTo>
                <a:lnTo>
                  <a:pt x="1323" y="3229"/>
                </a:lnTo>
                <a:close/>
              </a:path>
            </a:pathLst>
          </a:custGeom>
          <a:solidFill>
            <a:srgbClr val="808080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t"/>
          <a:lstStyle/>
          <a:p>
            <a:pPr marL="0" marR="0" lvl="0" indent="0" algn="l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56605D42-0009-46A2-9996-BB782B583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475889"/>
              </p:ext>
            </p:extLst>
          </p:nvPr>
        </p:nvGraphicFramePr>
        <p:xfrm>
          <a:off x="576653" y="392762"/>
          <a:ext cx="2816125" cy="385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13FD8E53-3EB8-4E71-A548-A417A1CAB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2788"/>
              </p:ext>
            </p:extLst>
          </p:nvPr>
        </p:nvGraphicFramePr>
        <p:xfrm>
          <a:off x="3598927" y="991934"/>
          <a:ext cx="4968420" cy="5024201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968420">
                  <a:extLst>
                    <a:ext uri="{9D8B030D-6E8A-4147-A177-3AD203B41FA5}">
                      <a16:colId xmlns:a16="http://schemas.microsoft.com/office/drawing/2014/main" val="2768112557"/>
                    </a:ext>
                  </a:extLst>
                </a:gridCol>
              </a:tblGrid>
              <a:tr h="900909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chemeClr val="tx2"/>
                        </a:buClr>
                        <a:buFont typeface="Arial" panose="020B0604020202020204" pitchFamily="34" charset="0"/>
                        <a:buChar char="►"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Правило, которое позволяло бы недропользователям, осуществляющим горнодобывающую деятельность, относить на вычеты расходы на геологоразведку, против доходов, полученных в рамках других контрактов. 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625180"/>
                  </a:ext>
                </a:extLst>
              </a:tr>
              <a:tr h="900909">
                <a:tc>
                  <a:txBody>
                    <a:bodyPr/>
                    <a:lstStyle/>
                    <a:p>
                      <a:pPr marL="171450" indent="-171450" algn="just" defTabSz="685434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►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позволяло бы налогоплательщикам относить на вычеты расходы на геологоразведку в том периоде, в котором они понесены и предусмотреть, что к таким расходам не применяется срок исковой давности.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142623"/>
                  </a:ext>
                </a:extLst>
              </a:tr>
              <a:tr h="976775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которое предоставляло бы налогоплательщикам в период геологоразведки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предоставления освобождения от обязательств по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таким налогам как 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КПН, земельный налог, налог на имущество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период геологоразведки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39485"/>
                  </a:ext>
                </a:extLst>
              </a:tr>
              <a:tr h="732726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внедрения акций 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Flow-Through Shares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(“FTS”)</a:t>
                      </a:r>
                      <a:r>
                        <a:rPr lang="ru-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качестве альтернативных инструментов финансирования геологоразведочных работ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67613"/>
                  </a:ext>
                </a:extLst>
              </a:tr>
              <a:tr h="976775">
                <a:tc>
                  <a:txBody>
                    <a:bodyPr/>
                    <a:lstStyle/>
                    <a:p>
                      <a:pPr marL="171450" marR="0" lvl="0" indent="-171450" algn="just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Правило, которое предоставляло бы возможность </a:t>
                      </a:r>
                      <a:r>
                        <a:rPr lang="ru" sz="1400" b="0" kern="1200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налогоплательщикам относить дополнительные расходы на вычеты, то есть вычет сверх фактических расходов.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27492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FDF7E28-A336-4BE3-BD99-3BF0A3248843}"/>
              </a:ext>
            </a:extLst>
          </p:cNvPr>
          <p:cNvGrpSpPr/>
          <p:nvPr/>
        </p:nvGrpSpPr>
        <p:grpSpPr>
          <a:xfrm>
            <a:off x="576652" y="4377049"/>
            <a:ext cx="2816125" cy="611341"/>
            <a:chOff x="0" y="1561821"/>
            <a:chExt cx="2408100" cy="14448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1DB8EF-2BC1-45ED-9B3F-2E76883D6D71}"/>
                </a:ext>
              </a:extLst>
            </p:cNvPr>
            <p:cNvSpPr/>
            <p:nvPr/>
          </p:nvSpPr>
          <p:spPr>
            <a:xfrm>
              <a:off x="0" y="1561821"/>
              <a:ext cx="2408100" cy="1444856"/>
            </a:xfrm>
            <a:prstGeom prst="roundRect">
              <a:avLst/>
            </a:prstGeom>
            <a:ln w="12700">
              <a:solidFill>
                <a:schemeClr val="bg2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B87C005-1342-40F2-9159-A8384F58AEE1}"/>
                </a:ext>
              </a:extLst>
            </p:cNvPr>
            <p:cNvSpPr txBox="1"/>
            <p:nvPr/>
          </p:nvSpPr>
          <p:spPr>
            <a:xfrm>
              <a:off x="105797" y="1601118"/>
              <a:ext cx="2267036" cy="1303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>
                  <a:solidFill>
                    <a:srgbClr val="2E2E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Введение акций FTS</a:t>
              </a:r>
              <a:endParaRPr lang="ru-RU" sz="1500" b="0" kern="1200" dirty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C589E3-3DCF-4C26-9FC9-F22D71FC9EA3}"/>
              </a:ext>
            </a:extLst>
          </p:cNvPr>
          <p:cNvGrpSpPr/>
          <p:nvPr/>
        </p:nvGrpSpPr>
        <p:grpSpPr>
          <a:xfrm>
            <a:off x="576651" y="5109449"/>
            <a:ext cx="2816125" cy="1027022"/>
            <a:chOff x="0" y="1561821"/>
            <a:chExt cx="2408100" cy="14448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3940B60-1DF2-42CB-B83A-9640F414517E}"/>
                </a:ext>
              </a:extLst>
            </p:cNvPr>
            <p:cNvSpPr/>
            <p:nvPr/>
          </p:nvSpPr>
          <p:spPr>
            <a:xfrm>
              <a:off x="0" y="1561821"/>
              <a:ext cx="2408100" cy="1444856"/>
            </a:xfrm>
            <a:prstGeom prst="roundRect">
              <a:avLst/>
            </a:prstGeom>
            <a:ln w="12700">
              <a:solidFill>
                <a:schemeClr val="bg2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89F5CBC8-9789-472A-8350-49B52FE3A44A}"/>
                </a:ext>
              </a:extLst>
            </p:cNvPr>
            <p:cNvSpPr txBox="1"/>
            <p:nvPr/>
          </p:nvSpPr>
          <p:spPr>
            <a:xfrm>
              <a:off x="105797" y="1601118"/>
              <a:ext cx="2267036" cy="1303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solidFill>
                    <a:srgbClr val="2E2E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 (сверхфактические) вычеты по геологоразведке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834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3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7&quot;&gt;&lt;elem m_fUsage=&quot;3.60754055727054945280E+00&quot;&gt;&lt;m_msothmcolidx val=&quot;0&quot;/&gt;&lt;m_rgb r=&quot;95&quot; g=&quot;B3&quot; b=&quot;D7&quot;/&gt;&lt;/elem&gt;&lt;elem m_fUsage=&quot;2.44425890484600483177E+00&quot;&gt;&lt;m_msothmcolidx val=&quot;0&quot;/&gt;&lt;m_rgb r=&quot;FF&quot; g=&quot;E6&quot; b=&quot;00&quot;/&gt;&lt;/elem&gt;&lt;elem m_fUsage=&quot;1.89521386995712792789E+00&quot;&gt;&lt;m_msothmcolidx val=&quot;0&quot;/&gt;&lt;m_rgb r=&quot;F7&quot; g=&quot;DE&quot; b=&quot;00&quot;/&gt;&lt;/elem&gt;&lt;elem m_fUsage=&quot;1.28530443420133289045E+00&quot;&gt;&lt;m_msothmcolidx val=&quot;0&quot;/&gt;&lt;m_rgb r=&quot;C4&quot; g=&quot;C4&quot; b=&quot;CD&quot;/&gt;&lt;/elem&gt;&lt;elem m_fUsage=&quot;7.29830367303354488051E-01&quot;&gt;&lt;m_msothmcolidx val=&quot;0&quot;/&gt;&lt;m_rgb r=&quot;21&quot; g=&quot;6F&quot; b=&quot;C8&quot;/&gt;&lt;/elem&gt;&lt;elem m_fUsage=&quot;3.43814676986553754978E-02&quot;&gt;&lt;m_msothmcolidx val=&quot;0&quot;/&gt;&lt;m_rgb r=&quot;2E&quot; g=&quot;2E&quot; b=&quot;38&quot;/&gt;&lt;/elem&gt;&lt;elem m_fUsage=&quot;6.96198609130886550238E-04&quot;&gt;&lt;m_msothmcolidx val=&quot;0&quot;/&gt;&lt;m_rgb r=&quot;FF&quot; g=&quot;81&quot; b=&quot;0A&quot;/&gt;&lt;/elem&gt;&lt;elem m_fUsage=&quot;6.26578748217797862688E-04&quot;&gt;&lt;m_msothmcolidx val=&quot;0&quot;/&gt;&lt;m_rgb r=&quot;92&quot; g=&quot;2B&quot; b=&quot;73&quot;/&gt;&lt;/elem&gt;&lt;elem m_fUsage=&quot;4.11098316705697298425E-04&quot;&gt;&lt;m_msothmcolidx val=&quot;0&quot;/&gt;&lt;m_rgb r=&quot;37&quot; g=&quot;C7&quot; b=&quot;68&quot;/&gt;&lt;/elem&gt;&lt;elem m_fUsage=&quot;3.95282296942857239771E-04&quot;&gt;&lt;m_msothmcolidx val=&quot;0&quot;/&gt;&lt;m_rgb r=&quot;D8&quot; g=&quot;0C&quot; b=&quot;42&quot;/&gt;&lt;/elem&gt;&lt;elem m_fUsage=&quot;3.82754032911253652943E-04&quot;&gt;&lt;m_msothmcolidx val=&quot;0&quot;/&gt;&lt;m_rgb r=&quot;7C&quot; g=&quot;6B&quot; b=&quot;0E&quot;/&gt;&lt;/elem&gt;&lt;elem m_fUsage=&quot;3.71498839820656051331E-04&quot;&gt;&lt;m_msothmcolidx val=&quot;0&quot;/&gt;&lt;m_rgb r=&quot;74&quot; g=&quot;74&quot; b=&quot;80&quot;/&gt;&lt;/elem&gt;&lt;elem m_fUsage=&quot;2.69721605590608043933E-04&quot;&gt;&lt;m_msothmcolidx val=&quot;0&quot;/&gt;&lt;m_rgb r=&quot;54&quot; g=&quot;2E&quot; b=&quot;A5&quot;/&gt;&lt;/elem&gt;&lt;elem m_fUsage=&quot;1.93948105889816250396E-04&quot;&gt;&lt;m_msothmcolidx val=&quot;0&quot;/&gt;&lt;m_rgb r=&quot;2C&quot; g=&quot;97&quot; b=&quot;3E&quot;/&gt;&lt;/elem&gt;&lt;elem m_fUsage=&quot;1.05513244778329744146E-04&quot;&gt;&lt;m_msothmcolidx val=&quot;0&quot;/&gt;&lt;m_rgb r=&quot;E4&quot; g=&quot;1E&quot; b=&quot;2B&quot;/&gt;&lt;/elem&gt;&lt;elem m_fUsage=&quot;1.74269338101461915345E-05&quot;&gt;&lt;m_msothmcolidx val=&quot;14&quot;/&gt;&lt;/elem&gt;&lt;elem m_fUsage=&quot;2.68795714231969119684E-07&quot;&gt;&lt;m_msothmcolidx val=&quot;0&quot;/&gt;&lt;m_rgb r=&quot;D4&quot; g=&quot;AF&quot; b=&quot;37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LRUxGVOotIiiJ5XXNaR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_7vlT2XqPL7SWvE0SVD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t_oHRtkHCh6wPpwUYo8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fHjd55YjcM2nwdYr4Nv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Nm5TyQdNPe8c.U4jn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Nm5TyQdNPe8c.U4jnC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ereukyqCrneVk0OyGB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74TUsEVcyvGhPdBNIe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h.vWrrmlySCBc9TtSQ3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D03A2472-146E-46C0-93ED-B9E7FCF99466}"/>
    </a:ext>
  </a:extLst>
</a:theme>
</file>

<file path=ppt/theme/theme10.xml><?xml version="1.0" encoding="utf-8"?>
<a:theme xmlns:a="http://schemas.openxmlformats.org/drawingml/2006/main" name="8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11.xml><?xml version="1.0" encoding="utf-8"?>
<a:theme xmlns:a="http://schemas.openxmlformats.org/drawingml/2006/main" name="9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3.xml><?xml version="1.0" encoding="utf-8"?>
<a:theme xmlns:a="http://schemas.openxmlformats.org/drawingml/2006/main" name="1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4.xml><?xml version="1.0" encoding="utf-8"?>
<a:theme xmlns:a="http://schemas.openxmlformats.org/drawingml/2006/main" name="2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5.xml><?xml version="1.0" encoding="utf-8"?>
<a:theme xmlns:a="http://schemas.openxmlformats.org/drawingml/2006/main" name="3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6.xml><?xml version="1.0" encoding="utf-8"?>
<a:theme xmlns:a="http://schemas.openxmlformats.org/drawingml/2006/main" name="4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7.xml><?xml version="1.0" encoding="utf-8"?>
<a:theme xmlns:a="http://schemas.openxmlformats.org/drawingml/2006/main" name="5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8.xml><?xml version="1.0" encoding="utf-8"?>
<a:theme xmlns:a="http://schemas.openxmlformats.org/drawingml/2006/main" name="6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ppt/theme/theme9.xml><?xml version="1.0" encoding="utf-8"?>
<a:theme xmlns:a="http://schemas.openxmlformats.org/drawingml/2006/main" name="7_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standard_presentation_2019_LLC.potx" id="{1899EB45-9483-431B-9B45-823253E708EF}" vid="{7F489496-9A76-44E3-8D1F-DB84E635DB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2DA7903386924D924149BEFB083438" ma:contentTypeVersion="8" ma:contentTypeDescription="Создание документа." ma:contentTypeScope="" ma:versionID="5990700c0d9c721ecc3f1bd81f303503">
  <xsd:schema xmlns:xsd="http://www.w3.org/2001/XMLSchema" xmlns:xs="http://www.w3.org/2001/XMLSchema" xmlns:p="http://schemas.microsoft.com/office/2006/metadata/properties" xmlns:ns2="ce848b26-46e2-409b-b925-63c1faea1f66" targetNamespace="http://schemas.microsoft.com/office/2006/metadata/properties" ma:root="true" ma:fieldsID="7cc916e9cbf5e1c0e1484aac039c4988" ns2:_="">
    <xsd:import namespace="ce848b26-46e2-409b-b925-63c1faea1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48b26-46e2-409b-b925-63c1faea1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6C3933-768F-49DD-B9B3-DD17CD1C9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7A217-0F15-4F5F-A975-6357A7C0B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48b26-46e2-409b-b925-63c1faea1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AFEAE-5326-42D0-B575-562A5126E7EB}">
  <ds:schemaRefs>
    <ds:schemaRef ds:uri="http://purl.org/dc/elements/1.1/"/>
    <ds:schemaRef ds:uri="http://schemas.microsoft.com/office/2006/metadata/properties"/>
    <ds:schemaRef ds:uri="ce848b26-46e2-409b-b925-63c1faea1f6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2951459</vt:lpwstr>
  </property>
  <property fmtid="{D5CDD505-2E9C-101B-9397-08002B2CF9AE}" pid="4" name="OptimizationTime">
    <vt:lpwstr>20211018_2036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EY_standard_presentation_2019_LLC</Template>
  <TotalTime>0</TotalTime>
  <Words>1393</Words>
  <Application>Microsoft Office PowerPoint</Application>
  <PresentationFormat>On-screen Show (4:3)</PresentationFormat>
  <Paragraphs>145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Calibri</vt:lpstr>
      <vt:lpstr>EYInterstate</vt:lpstr>
      <vt:lpstr>EYInterstate Light</vt:lpstr>
      <vt:lpstr>EYInterstate-Light</vt:lpstr>
      <vt:lpstr>Georgia</vt:lpstr>
      <vt:lpstr>Wingdings</vt:lpstr>
      <vt:lpstr>EY dark background</vt:lpstr>
      <vt:lpstr>EY light background</vt:lpstr>
      <vt:lpstr>1_EY light background</vt:lpstr>
      <vt:lpstr>2_EY light background</vt:lpstr>
      <vt:lpstr>3_EY light background</vt:lpstr>
      <vt:lpstr>4_EY light background</vt:lpstr>
      <vt:lpstr>5_EY light background</vt:lpstr>
      <vt:lpstr>6_EY light background</vt:lpstr>
      <vt:lpstr>7_EY light background</vt:lpstr>
      <vt:lpstr>8_EY light background</vt:lpstr>
      <vt:lpstr>9_EY light background</vt:lpstr>
      <vt:lpstr>think-cell Slide</vt:lpstr>
      <vt:lpstr>Налогообложение золотодобывающей отрасли: проблемы и решения</vt:lpstr>
      <vt:lpstr>PowerPoint Presentation</vt:lpstr>
      <vt:lpstr>Текущая ситуация </vt:lpstr>
      <vt:lpstr>Текущая ситуация (продолжение)</vt:lpstr>
      <vt:lpstr>Максимизация налоговых поступлений в бюджет</vt:lpstr>
      <vt:lpstr>Коэффициент налоговой нагрузки</vt:lpstr>
      <vt:lpstr>Для повышения инвестиционной привлекательности отрасли требуется улучшение фискального режима…</vt:lpstr>
      <vt:lpstr>Принцип выбора налоговых мер стимулирования</vt:lpstr>
      <vt:lpstr>Налоговые меры стимулирования отрасли Период геологоразведки</vt:lpstr>
      <vt:lpstr>Налоговые меры стимулирования отрасли Период добычи/ переработки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Стимулирование развития золотодобывающей отрасли Казахстана</dc:title>
  <dc:creator/>
  <cp:keywords/>
  <cp:lastModifiedBy/>
  <cp:revision>42</cp:revision>
  <dcterms:created xsi:type="dcterms:W3CDTF">2020-08-21T07:04:06Z</dcterms:created>
  <dcterms:modified xsi:type="dcterms:W3CDTF">2021-10-18T14:14:05Z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0x0101009B2DA7903386924D924149BEFB083438</vt:lpwstr>
  </property>
</Properties>
</file>