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  <p:sldMasterId id="2147483709" r:id="rId3"/>
  </p:sldMasterIdLst>
  <p:notesMasterIdLst>
    <p:notesMasterId r:id="rId10"/>
  </p:notesMasterIdLst>
  <p:handoutMasterIdLst>
    <p:handoutMasterId r:id="rId11"/>
  </p:handoutMasterIdLst>
  <p:sldIdLst>
    <p:sldId id="308" r:id="rId4"/>
    <p:sldId id="314" r:id="rId5"/>
    <p:sldId id="315" r:id="rId6"/>
    <p:sldId id="316" r:id="rId7"/>
    <p:sldId id="317" r:id="rId8"/>
    <p:sldId id="318" r:id="rId9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FFAA"/>
    <a:srgbClr val="FFE389"/>
    <a:srgbClr val="FCFDFE"/>
    <a:srgbClr val="B2ECB5"/>
    <a:srgbClr val="9CCA7C"/>
    <a:srgbClr val="7DFF8C"/>
    <a:srgbClr val="F3F6FB"/>
    <a:srgbClr val="3273A8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3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3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viewProps" Target="viewProp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4.xml" /><Relationship Id="rId12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handoutMaster" Target="handoutMasters/handoutMaster1.xml" /><Relationship Id="rId5" Type="http://schemas.openxmlformats.org/officeDocument/2006/relationships/slide" Target="slides/slide2.xml" /><Relationship Id="rId15" Type="http://schemas.openxmlformats.org/officeDocument/2006/relationships/tableStyles" Target="tableStyles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4D822-DA96-4025-B95F-7DF216CE99A8}" type="datetimeFigureOut">
              <a:rPr lang="ru-RU" smtClean="0"/>
              <a:pPr/>
              <a:t>20.10.2021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D0653-28B2-40C0-BA71-1189E4AEFF1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07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47CF1-CE72-4494-9625-DD035230E388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3A91C-EFD1-4BD2-8A6E-676011CFF5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40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>
            <a:extLst>
              <a:ext uri="{FF2B5EF4-FFF2-40B4-BE49-F238E27FC236}">
                <a16:creationId xmlns:a16="http://schemas.microsoft.com/office/drawing/2014/main" id="{EE74572F-61A8-440D-A715-61F48B5718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>
            <a:extLst>
              <a:ext uri="{FF2B5EF4-FFF2-40B4-BE49-F238E27FC236}">
                <a16:creationId xmlns:a16="http://schemas.microsoft.com/office/drawing/2014/main" id="{0D63A8AA-014F-42BB-9187-4C3565CB94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843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30724" name="Номер слайда 3">
            <a:extLst>
              <a:ext uri="{FF2B5EF4-FFF2-40B4-BE49-F238E27FC236}">
                <a16:creationId xmlns:a16="http://schemas.microsoft.com/office/drawing/2014/main" id="{12B6A693-D895-4D56-9D1C-03BD4DE3E8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84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defTabSz="91484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defTabSz="91484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defTabSz="91484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defTabSz="91484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9685" indent="-6320" defTabSz="9148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4736" indent="-6320" defTabSz="9148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39787" indent="-6320" defTabSz="9148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94838" indent="-6320" defTabSz="9148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fld id="{3990886D-4274-41BA-8210-43174F217341}" type="slidenum">
              <a:rPr lang="ru-RU" altLang="ru-RU">
                <a:solidFill>
                  <a:srgbClr val="000000"/>
                </a:solidFill>
              </a:rPr>
              <a:pPr eaLnBrk="1" hangingPunct="1"/>
              <a:t>1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BA7A2-F251-4292-9C8C-D85E70318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A38A25-8713-427B-B383-70B3FEF18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B5E1CF-193D-46B7-BBD0-291E3C2A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64E-9FA9-4DB2-89AF-4E70FF956432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2AF67D-AB7F-44EF-92FB-750481A0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F37C0D-206C-4A6F-BA7E-A27B19FD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33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CE771-9574-4234-A0C5-19488353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4AEF72-C6E2-458F-86C7-A1F1F2004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549893-AB06-4BDF-B5E6-CBEEA0AFE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EE260-CCE9-4142-8E8F-980E6104D531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6D3149-0470-4DCD-8251-C71396655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4D360C-7401-4F59-9A3B-061A3215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31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903A182-315E-46B5-B11B-885C0275C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4F9853-8409-4EBC-ADDB-D38AF4023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DE134A-0F0A-4F47-8B34-8960E8DE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2350-8269-4C98-9B60-8EF6A05236F1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C3C7C0-79CC-489A-A37B-E2B8E5BDA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1B8A01-96D6-467B-B791-2AAEC0EB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587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973BE1F-CEEA-491C-8EBB-AE18928BD57A}"/>
              </a:ext>
            </a:extLst>
          </p:cNvPr>
          <p:cNvSpPr/>
          <p:nvPr userDrawn="1"/>
        </p:nvSpPr>
        <p:spPr>
          <a:xfrm>
            <a:off x="0" y="1"/>
            <a:ext cx="12192000" cy="338667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0" hangingPunct="0">
              <a:defRPr/>
            </a:pPr>
            <a:endParaRPr lang="ru-RU" sz="24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4815F53-5F0C-45E4-B0C1-A99F9E70C698}"/>
              </a:ext>
            </a:extLst>
          </p:cNvPr>
          <p:cNvSpPr/>
          <p:nvPr userDrawn="1"/>
        </p:nvSpPr>
        <p:spPr>
          <a:xfrm>
            <a:off x="0" y="6489702"/>
            <a:ext cx="12192000" cy="3683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0" hangingPunct="0">
              <a:defRPr/>
            </a:pP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" y="2697820"/>
            <a:ext cx="12191999" cy="14318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  <a:lvl2pPr marL="384996" indent="0" algn="ctr">
              <a:buNone/>
              <a:defRPr sz="1733"/>
            </a:lvl2pPr>
            <a:lvl3pPr marL="769987" indent="0" algn="ctr">
              <a:buNone/>
              <a:defRPr sz="1467"/>
            </a:lvl3pPr>
            <a:lvl4pPr marL="1154983" indent="0" algn="ctr">
              <a:buNone/>
              <a:defRPr sz="1333"/>
            </a:lvl4pPr>
            <a:lvl5pPr marL="1539979" indent="0" algn="ctr">
              <a:buNone/>
              <a:defRPr sz="1333"/>
            </a:lvl5pPr>
            <a:lvl6pPr marL="1924971" indent="0" algn="ctr">
              <a:buNone/>
              <a:defRPr sz="1333"/>
            </a:lvl6pPr>
            <a:lvl7pPr marL="2309966" indent="0" algn="ctr">
              <a:buNone/>
              <a:defRPr sz="1333"/>
            </a:lvl7pPr>
            <a:lvl8pPr marL="2694959" indent="0" algn="ctr">
              <a:buNone/>
              <a:defRPr sz="1333"/>
            </a:lvl8pPr>
            <a:lvl9pPr marL="3079954" indent="0" algn="ctr">
              <a:buNone/>
              <a:defRPr sz="1333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366289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BA7A2-F251-4292-9C8C-D85E70318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A38A25-8713-427B-B383-70B3FEF18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B5E1CF-193D-46B7-BBD0-291E3C2A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4D222-8332-4680-BD4D-B2EB604D4B2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2AF67D-AB7F-44EF-92FB-750481A0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F37C0D-206C-4A6F-BA7E-A27B19FD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100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4BD5F-D285-40C2-BACE-9ECAC584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B1710E-F540-4C0C-8489-A6431D7A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72880A-BCFC-4126-B41A-E81DF38B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2C10-C4FC-4052-8D74-CA940CFEFA2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14C8E-9274-4B7F-8A4D-B360FFAA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96AAB5-E77A-4C82-955D-C4CBCA92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13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A45CF-E41B-43B3-B206-3710C5BE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064F47-7C93-46CD-A70E-B5F0EC7B7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A2CF7C-EDED-4B45-AF44-C3CC811D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BC7C5-C35A-4BCB-B4BD-0009F18E243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48A7FC-C78B-4593-878F-939A224CD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54C785-76C8-4D6C-AF95-B332960A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02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DB0DF-CC50-4C77-A5D4-845750AAE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8B73C-47C0-4830-8132-FECFC2293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4D88C1-FFAA-4B4B-B9BF-4CF4A21C2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2430B2-A47F-4F1B-81D8-AB762ECE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B0379-A73F-427A-853C-E2CC54C0BF9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2DE98B-6A03-4316-9EB7-9A78EBA4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47498C-EBFA-4B1F-B8D1-80657B41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34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55199-FC79-45FA-8945-02AAA696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DC7D00-C94C-4E42-BC50-0EFA2E074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92DA1D-7F38-4C87-B4E9-9352009DE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4086F2-6DAF-463C-990D-F681DA6DA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64BAB7-183E-4622-BF17-B73EC31CD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E95E82-688C-498A-A877-854E34FBC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1673-8F06-4A2F-BB8C-2158672E858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635EBE-F3A8-47D0-9C01-9495C329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8DF307-0F1F-4CAF-B92E-1D3CD4A94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989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583C0E-0B2A-43C4-A543-8F17C8237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F01B35A-5CE4-4EF7-9F1C-D45FA7E3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E645-DFE6-4962-A6A6-F8E7AF4785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1F1245-25B3-4068-AB1C-64536E60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4A85D8-0A38-4316-BFB1-90B707B9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942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1672C0-B242-49B5-96A8-119F40506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34EB-7B40-4FB3-980C-376FAC6D20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B1F2A70-5C3F-45DE-A88D-F486DA037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B990E5-3703-487B-B6CD-35320F4FF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22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4BD5F-D285-40C2-BACE-9ECAC584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B1710E-F540-4C0C-8489-A6431D7A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72880A-BCFC-4126-B41A-E81DF38B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BE51A-3CB9-4DF5-96EC-D5D792CF8D43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14C8E-9274-4B7F-8A4D-B360FFAA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96AAB5-E77A-4C82-955D-C4CBCA92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479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5C6C2-9E11-400C-A7B9-E18D832D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44C8CD-39D0-466A-B323-0F244CBD8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0AF424-661A-48F6-BA8C-99F034190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E02ECC-B033-46F6-BBA9-D9C30EF3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0642E-AB63-40BD-824F-19D857C429C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E9B2DA-775A-4082-A513-A1A9B29D2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8EC39E-AA0F-43A4-9B63-1A884F79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558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1F5F9-13F1-4064-9D3C-BA345154E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708FF83-FD99-4A80-BE6F-56166472F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1CFA47-6BC6-4B8D-AE62-9B5457FED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1B3508-8478-4119-BC86-D657C9557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61AE-D107-4BB1-8C0F-F2C13DA18D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1458C8-18E7-4FBC-9F4B-12289182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625589-9E41-471D-BA00-21637821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42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CE771-9574-4234-A0C5-19488353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4AEF72-C6E2-458F-86C7-A1F1F2004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549893-AB06-4BDF-B5E6-CBEEA0AFE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FDDEF-447F-4ED7-9E08-86425D8380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6D3149-0470-4DCD-8251-C71396655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4D360C-7401-4F59-9A3B-061A3215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5296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903A182-315E-46B5-B11B-885C0275C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4F9853-8409-4EBC-ADDB-D38AF4023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DE134A-0F0A-4F47-8B34-8960E8DE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C602A-E3EE-4D5B-B5EC-321137C81E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C3C7C0-79CC-489A-A37B-E2B8E5BDA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1B8A01-96D6-467B-B791-2AAEC0EB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4132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6489699"/>
            <a:ext cx="12192000" cy="38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618067" y="3930651"/>
            <a:ext cx="1295400" cy="2468033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100" y="2436285"/>
            <a:ext cx="1439333" cy="144144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618067" y="421218"/>
            <a:ext cx="1295400" cy="1856316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1469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05330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ижняя линия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642101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1818725" y="6642101"/>
            <a:ext cx="436033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728" fontAlgn="base">
              <a:spcBef>
                <a:spcPct val="0"/>
              </a:spcBef>
              <a:spcAft>
                <a:spcPct val="0"/>
              </a:spcAft>
              <a:defRPr/>
            </a:pPr>
            <a:fld id="{6A93956F-647A-44B9-8163-DDB447652883}" type="slidenum">
              <a:rPr lang="ru-RU" altLang="ru-RU" sz="1100" b="1" smtClean="0">
                <a:solidFill>
                  <a:prstClr val="white"/>
                </a:solidFill>
                <a:latin typeface="Arial" panose="020B0604020202020204" pitchFamily="34" charset="0"/>
              </a:rPr>
              <a:pPr algn="ctr" defTabSz="92072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100" b="1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66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18725" y="6642101"/>
            <a:ext cx="436033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728" fontAlgn="base">
              <a:spcBef>
                <a:spcPct val="0"/>
              </a:spcBef>
              <a:spcAft>
                <a:spcPct val="0"/>
              </a:spcAft>
              <a:defRPr/>
            </a:pPr>
            <a:fld id="{6A93956F-647A-44B9-8163-DDB447652883}" type="slidenum">
              <a:rPr lang="ru-RU" altLang="ru-RU" sz="110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</a:rPr>
              <a:pPr algn="ctr" defTabSz="92072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1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182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опматериал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6642101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0" y="3164479"/>
            <a:ext cx="12192000" cy="656591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2146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3500" b="1" cap="smal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материалы</a:t>
            </a:r>
            <a:endParaRPr lang="ru-RU" sz="3500" b="1" cap="smal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3192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Ф_2.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18726" y="6642102"/>
            <a:ext cx="436033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705" fontAlgn="base">
              <a:spcBef>
                <a:spcPct val="0"/>
              </a:spcBef>
              <a:spcAft>
                <a:spcPct val="0"/>
              </a:spcAft>
              <a:defRPr/>
            </a:pPr>
            <a:fld id="{6A93956F-647A-44B9-8163-DDB447652883}" type="slidenum">
              <a:rPr lang="ru-RU" altLang="ru-RU" sz="110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</a:rPr>
              <a:pPr algn="ctr" defTabSz="92070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1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498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Без нумерации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881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A45CF-E41B-43B3-B206-3710C5BE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064F47-7C93-46CD-A70E-B5F0EC7B7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A2CF7C-EDED-4B45-AF44-C3CC811D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8F550-1045-4CF0-88B7-12ABE7B7F628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48A7FC-C78B-4593-878F-939A224CD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54C785-76C8-4D6C-AF95-B332960A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1826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рма_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642101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1818725" y="6642101"/>
            <a:ext cx="436033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728" fontAlgn="base">
              <a:spcBef>
                <a:spcPct val="0"/>
              </a:spcBef>
              <a:spcAft>
                <a:spcPct val="0"/>
              </a:spcAft>
              <a:defRPr/>
            </a:pPr>
            <a:fld id="{6A93956F-647A-44B9-8163-DDB447652883}" type="slidenum">
              <a:rPr lang="ru-RU" altLang="ru-RU" sz="1100" b="1" smtClean="0">
                <a:solidFill>
                  <a:prstClr val="white"/>
                </a:solidFill>
                <a:latin typeface="Arial" panose="020B0604020202020204" pitchFamily="34" charset="0"/>
              </a:rPr>
              <a:pPr algn="ctr" defTabSz="92072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100" b="1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808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_2.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642101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92146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11818725" y="6642101"/>
            <a:ext cx="436033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728" fontAlgn="base">
              <a:spcBef>
                <a:spcPct val="0"/>
              </a:spcBef>
              <a:spcAft>
                <a:spcPct val="0"/>
              </a:spcAft>
              <a:defRPr/>
            </a:pPr>
            <a:fld id="{6A93956F-647A-44B9-8163-DDB447652883}" type="slidenum">
              <a:rPr lang="ru-RU" altLang="ru-RU" sz="1100" b="1" smtClean="0">
                <a:solidFill>
                  <a:prstClr val="white"/>
                </a:solidFill>
                <a:latin typeface="Arial" panose="020B0604020202020204" pitchFamily="34" charset="0"/>
              </a:rPr>
              <a:pPr algn="ctr" defTabSz="92072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sz="1100" b="1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 userDrawn="1"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20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lIns="121917" tIns="60958" rIns="121917" bIns="60958"/>
          <a:lstStyle/>
          <a:p>
            <a:pPr defTabSz="920728" eaLnBrk="0" fontAlgn="base" hangingPunct="0">
              <a:spcBef>
                <a:spcPct val="0"/>
              </a:spcBef>
              <a:spcAft>
                <a:spcPct val="0"/>
              </a:spcAft>
            </a:pPr>
            <a:fld id="{7B13FA88-B84B-4726-AED5-6602FCF4A23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lIns="121917" tIns="60958" rIns="121917" bIns="60958"/>
          <a:lstStyle/>
          <a:p>
            <a:pPr defTabSz="920728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lIns="121917" tIns="60958" rIns="121917" bIns="60958"/>
          <a:lstStyle/>
          <a:p>
            <a:pPr defTabSz="920728" eaLnBrk="0" fontAlgn="base" hangingPunct="0">
              <a:spcBef>
                <a:spcPct val="0"/>
              </a:spcBef>
              <a:spcAft>
                <a:spcPct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2072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2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DB0DF-CC50-4C77-A5D4-845750AAE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58B73C-47C0-4830-8132-FECFC2293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4D88C1-FFAA-4B4B-B9BF-4CF4A21C2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2430B2-A47F-4F1B-81D8-AB762ECE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0003-5E1A-4414-BAD3-DD051BDDC26A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2DE98B-6A03-4316-9EB7-9A78EBA4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47498C-EBFA-4B1F-B8D1-80657B41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72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55199-FC79-45FA-8945-02AAA696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DC7D00-C94C-4E42-BC50-0EFA2E074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92DA1D-7F38-4C87-B4E9-9352009DE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4086F2-6DAF-463C-990D-F681DA6DA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64BAB7-183E-4622-BF17-B73EC31CD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BE95E82-688C-498A-A877-854E34FBC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FC115-929D-4CC4-A8C8-8FB1C580C3D2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635EBE-F3A8-47D0-9C01-9495C3296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8DF307-0F1F-4CAF-B92E-1D3CD4A94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8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583C0E-0B2A-43C4-A543-8F17C8237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F01B35A-5CE4-4EF7-9F1C-D45FA7E3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8EA1-B626-4369-BA48-881D388E068F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1F1245-25B3-4068-AB1C-64536E60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4A85D8-0A38-4316-BFB1-90B707B9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72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1672C0-B242-49B5-96A8-119F40506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3A117-DC71-4892-8729-DE2B718E8B13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B1F2A70-5C3F-45DE-A88D-F486DA037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B990E5-3703-487B-B6CD-35320F4FF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52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5C6C2-9E11-400C-A7B9-E18D832D9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44C8CD-39D0-466A-B323-0F244CBD8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0AF424-661A-48F6-BA8C-99F034190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E02ECC-B033-46F6-BBA9-D9C30EF3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670F-FD40-4DAC-9403-C2DB3C656437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5E9B2DA-775A-4082-A513-A1A9B29D2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8EC39E-AA0F-43A4-9B63-1A884F79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13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1F5F9-13F1-4064-9D3C-BA345154E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708FF83-FD99-4A80-BE6F-56166472F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1CFA47-6BC6-4B8D-AE62-9B5457FED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1B3508-8478-4119-BC86-D657C9557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658F9-1F11-4F3A-A1DE-781B02A4BF12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1458C8-18E7-4FBC-9F4B-12289182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625589-9E41-471D-BA00-21637821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01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 /><Relationship Id="rId3" Type="http://schemas.openxmlformats.org/officeDocument/2006/relationships/slideLayout" Target="../slideLayouts/slideLayout26.xml" /><Relationship Id="rId7" Type="http://schemas.openxmlformats.org/officeDocument/2006/relationships/slideLayout" Target="../slideLayouts/slideLayout30.xml" /><Relationship Id="rId2" Type="http://schemas.openxmlformats.org/officeDocument/2006/relationships/slideLayout" Target="../slideLayouts/slideLayout25.xml" /><Relationship Id="rId1" Type="http://schemas.openxmlformats.org/officeDocument/2006/relationships/slideLayout" Target="../slideLayouts/slideLayout24.xml" /><Relationship Id="rId6" Type="http://schemas.openxmlformats.org/officeDocument/2006/relationships/slideLayout" Target="../slideLayouts/slideLayout29.xml" /><Relationship Id="rId5" Type="http://schemas.openxmlformats.org/officeDocument/2006/relationships/slideLayout" Target="../slideLayouts/slideLayout28.xml" /><Relationship Id="rId10" Type="http://schemas.openxmlformats.org/officeDocument/2006/relationships/theme" Target="../theme/theme3.xml" /><Relationship Id="rId4" Type="http://schemas.openxmlformats.org/officeDocument/2006/relationships/slideLayout" Target="../slideLayouts/slideLayout27.xml" /><Relationship Id="rId9" Type="http://schemas.openxmlformats.org/officeDocument/2006/relationships/slideLayout" Target="../slideLayouts/slideLayout3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172B1D-07CE-4951-9678-E90942FD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16EBFA-B340-4244-9055-8666C1475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1208A5-B833-4A88-8DCC-92ECFD016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7401-0374-4AFD-8498-4703244A6C1A}" type="datetime1">
              <a:rPr lang="ru-RU" smtClean="0"/>
              <a:t>20.10.2021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3E989C-5C0B-4C4E-9F33-A62F66FDB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E778C1-C2EC-4E8C-8D45-0C39E72DA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05180-CEFB-4F25-9AF2-2486456700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510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0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172B1D-07CE-4951-9678-E90942FD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16EBFA-B340-4244-9055-8666C1475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1208A5-B833-4A88-8DCC-92ECFD016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F684D-86AF-4A9B-A57F-3902742A9B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20.10.2021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3E989C-5C0B-4C4E-9F33-A62F66FDBB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E778C1-C2EC-4E8C-8D45-0C39E72DA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3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190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>
            <a:extLst>
              <a:ext uri="{FF2B5EF4-FFF2-40B4-BE49-F238E27FC236}">
                <a16:creationId xmlns:a16="http://schemas.microsoft.com/office/drawing/2014/main" id="{0BE088F7-3E2C-43B5-B436-DD3B834E7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069" y="6129867"/>
            <a:ext cx="40957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/>
          <a:p>
            <a:pPr algn="ctr"/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г. Нур-Султан</a:t>
            </a:r>
            <a:r>
              <a:rPr lang="en-US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, 2021 </a:t>
            </a: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год</a:t>
            </a:r>
          </a:p>
        </p:txBody>
      </p:sp>
      <p:sp>
        <p:nvSpPr>
          <p:cNvPr id="8195" name="TextBox 4">
            <a:extLst>
              <a:ext uri="{FF2B5EF4-FFF2-40B4-BE49-F238E27FC236}">
                <a16:creationId xmlns:a16="http://schemas.microsoft.com/office/drawing/2014/main" id="{925D908F-090E-45C4-864C-B73388E25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574" y="2078426"/>
            <a:ext cx="9450031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sz="4500" b="1" dirty="0">
                <a:solidFill>
                  <a:schemeClr val="accent5">
                    <a:lumMod val="50000"/>
                  </a:schemeClr>
                </a:solidFill>
              </a:rPr>
              <a:t>О проводимой работе в сфере налогового </a:t>
            </a:r>
          </a:p>
          <a:p>
            <a:pPr algn="ctr"/>
            <a:r>
              <a:rPr lang="ru-RU" sz="4500" b="1" dirty="0">
                <a:solidFill>
                  <a:schemeClr val="accent5">
                    <a:lumMod val="50000"/>
                  </a:schemeClr>
                </a:solidFill>
              </a:rPr>
              <a:t>законодательства</a:t>
            </a:r>
            <a:endParaRPr lang="ru-RU" altLang="ru-RU" sz="45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grpSp>
        <p:nvGrpSpPr>
          <p:cNvPr id="8196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618067" y="3930653"/>
            <a:ext cx="1295400" cy="2468033"/>
            <a:chOff x="464265" y="2731224"/>
            <a:chExt cx="970344" cy="1850030"/>
          </a:xfrm>
        </p:grpSpPr>
        <p:sp>
          <p:nvSpPr>
            <p:cNvPr id="6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7" name="Graphic 1">
              <a:extLst>
                <a:ext uri="{FF2B5EF4-FFF2-40B4-BE49-F238E27FC236}">
                  <a16:creationId xmlns:a16="http://schemas.microsoft.com/office/drawing/2014/main" id="{1FE7C61E-AE9B-48EC-AD6E-53EEEB049910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8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" name="Graphic 1">
              <a:extLst>
                <a:ext uri="{FF2B5EF4-FFF2-40B4-BE49-F238E27FC236}">
                  <a16:creationId xmlns:a16="http://schemas.microsoft.com/office/drawing/2014/main" id="{FADE55FA-53B8-4D2A-8AB8-4E04F071D48C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" name="Graphic 1">
              <a:extLst>
                <a:ext uri="{FF2B5EF4-FFF2-40B4-BE49-F238E27FC236}">
                  <a16:creationId xmlns:a16="http://schemas.microsoft.com/office/drawing/2014/main" id="{946FA3E9-E8AB-4C7E-B4FC-3CA4D685A665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2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3" name="Graphic 1">
              <a:extLst>
                <a:ext uri="{FF2B5EF4-FFF2-40B4-BE49-F238E27FC236}">
                  <a16:creationId xmlns:a16="http://schemas.microsoft.com/office/drawing/2014/main" id="{60A02320-CCF6-409B-AB32-321B523A727D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8198" name="Группа 29">
            <a:extLst>
              <a:ext uri="{FF2B5EF4-FFF2-40B4-BE49-F238E27FC236}">
                <a16:creationId xmlns:a16="http://schemas.microsoft.com/office/drawing/2014/main" id="{E97A346B-23BB-4989-9CBA-D6F3D03B1786}"/>
              </a:ext>
            </a:extLst>
          </p:cNvPr>
          <p:cNvGrpSpPr>
            <a:grpSpLocks/>
          </p:cNvGrpSpPr>
          <p:nvPr/>
        </p:nvGrpSpPr>
        <p:grpSpPr bwMode="auto">
          <a:xfrm>
            <a:off x="618067" y="421219"/>
            <a:ext cx="1295400" cy="1856316"/>
            <a:chOff x="464265" y="499361"/>
            <a:chExt cx="970344" cy="1391523"/>
          </a:xfrm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00D6DCD4-3DCA-47BA-BDB2-BCF7FFD5969A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D4189F92-1E9C-417A-84CC-768F9834F425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05463BBC-9909-4384-B60B-186B61A9A10A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0BBE924C-8BA5-4223-847A-158C96C0F301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id="{3ABDEC94-5853-4E6A-8D09-08CC37B5BCED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3173BBA7-A142-4100-A9B4-4D213FC3157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95779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1079500" y="350203"/>
            <a:ext cx="8790317" cy="51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algn="just" fontAlgn="ctr"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444500" algn="just" font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Текущая ситуация. Принятые меры</a:t>
            </a:r>
          </a:p>
          <a:p>
            <a:pPr marL="444500" algn="just" fontAlgn="ctr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одзаголовок 2"/>
          <p:cNvSpPr txBox="1">
            <a:spLocks/>
          </p:cNvSpPr>
          <p:nvPr/>
        </p:nvSpPr>
        <p:spPr>
          <a:xfrm>
            <a:off x="4617309" y="1638008"/>
            <a:ext cx="4234376" cy="39530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 defTabSz="995690">
              <a:defRPr sz="2000">
                <a:solidFill>
                  <a:schemeClr val="lt1"/>
                </a:solidFill>
              </a:defRPr>
            </a:lvl1pPr>
            <a:lvl2pPr marL="497845" defTabSz="995690">
              <a:defRPr sz="2000">
                <a:solidFill>
                  <a:schemeClr val="lt1"/>
                </a:solidFill>
              </a:defRPr>
            </a:lvl2pPr>
            <a:lvl3pPr marL="995690" defTabSz="995690">
              <a:defRPr sz="2000">
                <a:solidFill>
                  <a:schemeClr val="lt1"/>
                </a:solidFill>
              </a:defRPr>
            </a:lvl3pPr>
            <a:lvl4pPr marL="1493535" defTabSz="995690">
              <a:defRPr sz="2000">
                <a:solidFill>
                  <a:schemeClr val="lt1"/>
                </a:solidFill>
              </a:defRPr>
            </a:lvl4pPr>
            <a:lvl5pPr marL="1991380" defTabSz="995690">
              <a:defRPr sz="2000">
                <a:solidFill>
                  <a:schemeClr val="lt1"/>
                </a:solidFill>
              </a:defRPr>
            </a:lvl5pPr>
            <a:lvl6pPr marL="2489225" defTabSz="995690">
              <a:defRPr sz="2000">
                <a:solidFill>
                  <a:schemeClr val="lt1"/>
                </a:solidFill>
              </a:defRPr>
            </a:lvl6pPr>
            <a:lvl7pPr marL="2987070" defTabSz="995690">
              <a:defRPr sz="2000">
                <a:solidFill>
                  <a:schemeClr val="lt1"/>
                </a:solidFill>
              </a:defRPr>
            </a:lvl7pPr>
            <a:lvl8pPr marL="3484916" defTabSz="995690">
              <a:defRPr sz="2000">
                <a:solidFill>
                  <a:schemeClr val="lt1"/>
                </a:solidFill>
              </a:defRPr>
            </a:lvl8pPr>
            <a:lvl9pPr marL="3982761" defTabSz="995690">
              <a:defRPr sz="2000">
                <a:solidFill>
                  <a:schemeClr val="lt1"/>
                </a:solidFill>
              </a:defRPr>
            </a:lvl9pPr>
          </a:lstStyle>
          <a:p>
            <a:pPr algn="l"/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6200" y="1121529"/>
            <a:ext cx="104394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algn="just"/>
            <a:r>
              <a:rPr lang="kk-KZ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Совершенствование системы налогообложения недропользователей было одним из приоритетных направлений при принятии Налогового кодекса в 2017 году.</a:t>
            </a:r>
          </a:p>
          <a:p>
            <a:pPr indent="444500" algn="just"/>
            <a:endParaRPr lang="kk-KZ" sz="1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44500" algn="just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Учитывая необходимость </a:t>
            </a:r>
            <a:r>
              <a:rPr lang="kk-KZ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привлечения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инвестици</a:t>
            </a:r>
            <a:r>
              <a:rPr lang="kk-KZ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й для новых месторождений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были приняты меры, направленные на построение стабильной, предсказуемой и справедливой налоговой системы</a:t>
            </a:r>
            <a:r>
              <a:rPr lang="kk-KZ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 сфере недропользования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444500" algn="just"/>
            <a:endParaRPr lang="ru-RU" sz="1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44500" algn="just"/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Так:</a:t>
            </a:r>
          </a:p>
          <a:p>
            <a:pPr marL="342900" indent="-342900" algn="just">
              <a:buFontTx/>
              <a:buChar char="-"/>
            </a:pPr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для добычи твердых полезных ископаемых отменен налог на сверхприбыль</a:t>
            </a:r>
          </a:p>
          <a:p>
            <a:pPr marL="342900" indent="-342900" algn="just">
              <a:buFontTx/>
              <a:buChar char="-"/>
            </a:pPr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введен механизм арендных платежей</a:t>
            </a:r>
          </a:p>
          <a:p>
            <a:pPr marL="342900" indent="-342900" algn="just">
              <a:buFontTx/>
              <a:buChar char="-"/>
            </a:pPr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отменен платеж по возмещению исторических затрат по новым лицензиям</a:t>
            </a:r>
          </a:p>
          <a:p>
            <a:pPr marL="342900" indent="-342900" algn="just">
              <a:buFontTx/>
              <a:buChar char="-"/>
            </a:pPr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2019 года отменен бонус коммерческого обнаружения</a:t>
            </a:r>
          </a:p>
          <a:p>
            <a:pPr marL="342900" indent="-342900" algn="just">
              <a:buFontTx/>
              <a:buChar char="-"/>
            </a:pPr>
            <a:r>
              <a:rPr lang="ru-RU" sz="22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введен новый вид добычи – старательская добыча.</a:t>
            </a:r>
          </a:p>
          <a:p>
            <a:pPr indent="444500" algn="just"/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indent="444500" algn="just"/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9500" y="776554"/>
            <a:ext cx="105791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294217" y="403991"/>
            <a:ext cx="647700" cy="2468033"/>
            <a:chOff x="464265" y="2731224"/>
            <a:chExt cx="485172" cy="1850030"/>
          </a:xfrm>
        </p:grpSpPr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60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1079500" y="350203"/>
            <a:ext cx="8790317" cy="51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algn="just" fontAlgn="ctr"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444500" algn="just" font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Принятые меры для добычи</a:t>
            </a:r>
          </a:p>
          <a:p>
            <a:pPr marL="444500" algn="just" fontAlgn="ctr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9500" y="1090756"/>
            <a:ext cx="474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Отмена налога на сверхприбыль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как одного из сдерживающих факторов для привлечения инвестиций</a:t>
            </a:r>
            <a:endParaRPr lang="ru-RU" sz="22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444500" algn="just"/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9500" y="776554"/>
            <a:ext cx="105791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294217" y="403991"/>
            <a:ext cx="647700" cy="2468033"/>
            <a:chOff x="464265" y="2731224"/>
            <a:chExt cx="485172" cy="1850030"/>
          </a:xfrm>
        </p:grpSpPr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3" name="Стрелка вправо 2"/>
          <p:cNvSpPr/>
          <p:nvPr/>
        </p:nvSpPr>
        <p:spPr>
          <a:xfrm>
            <a:off x="6172200" y="1485899"/>
            <a:ext cx="717550" cy="496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327901" y="1181843"/>
            <a:ext cx="43306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налоговая нагрузка перенесена на рентный налог на экспорт - ставка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4,7%</a:t>
            </a:r>
          </a:p>
          <a:p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6184899" y="3437432"/>
            <a:ext cx="717550" cy="496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454900" y="3133376"/>
            <a:ext cx="4076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 2019 года отменен по всем контрактам на недропользование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079500" y="3067762"/>
            <a:ext cx="4749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Отмена бонуса коммерческого обнаружения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как «наказания за успешную разведку»</a:t>
            </a:r>
          </a:p>
          <a:p>
            <a:pPr indent="444500" algn="just"/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indent="444500" algn="just"/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18" name="Стрелка вправо 17"/>
          <p:cNvSpPr/>
          <p:nvPr/>
        </p:nvSpPr>
        <p:spPr>
          <a:xfrm>
            <a:off x="6213473" y="5251924"/>
            <a:ext cx="717550" cy="496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454900" y="5112968"/>
            <a:ext cx="420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открытый доступ к геологической информации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6499" y="5080000"/>
            <a:ext cx="45212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Отмена платежа по возмещению исторических затрат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23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1079500" y="350203"/>
            <a:ext cx="8790317" cy="51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algn="just" fontAlgn="ctr"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444500" algn="just" font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Принятые меры для добычи</a:t>
            </a:r>
          </a:p>
          <a:p>
            <a:pPr marL="444500" algn="just" fontAlgn="ctr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одзаголовок 2"/>
          <p:cNvSpPr txBox="1">
            <a:spLocks/>
          </p:cNvSpPr>
          <p:nvPr/>
        </p:nvSpPr>
        <p:spPr>
          <a:xfrm>
            <a:off x="4617309" y="1638008"/>
            <a:ext cx="4234376" cy="39530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 defTabSz="995690">
              <a:defRPr sz="2000">
                <a:solidFill>
                  <a:schemeClr val="lt1"/>
                </a:solidFill>
              </a:defRPr>
            </a:lvl1pPr>
            <a:lvl2pPr marL="497845" defTabSz="995690">
              <a:defRPr sz="2000">
                <a:solidFill>
                  <a:schemeClr val="lt1"/>
                </a:solidFill>
              </a:defRPr>
            </a:lvl2pPr>
            <a:lvl3pPr marL="995690" defTabSz="995690">
              <a:defRPr sz="2000">
                <a:solidFill>
                  <a:schemeClr val="lt1"/>
                </a:solidFill>
              </a:defRPr>
            </a:lvl3pPr>
            <a:lvl4pPr marL="1493535" defTabSz="995690">
              <a:defRPr sz="2000">
                <a:solidFill>
                  <a:schemeClr val="lt1"/>
                </a:solidFill>
              </a:defRPr>
            </a:lvl4pPr>
            <a:lvl5pPr marL="1991380" defTabSz="995690">
              <a:defRPr sz="2000">
                <a:solidFill>
                  <a:schemeClr val="lt1"/>
                </a:solidFill>
              </a:defRPr>
            </a:lvl5pPr>
            <a:lvl6pPr marL="2489225" defTabSz="995690">
              <a:defRPr sz="2000">
                <a:solidFill>
                  <a:schemeClr val="lt1"/>
                </a:solidFill>
              </a:defRPr>
            </a:lvl6pPr>
            <a:lvl7pPr marL="2987070" defTabSz="995690">
              <a:defRPr sz="2000">
                <a:solidFill>
                  <a:schemeClr val="lt1"/>
                </a:solidFill>
              </a:defRPr>
            </a:lvl7pPr>
            <a:lvl8pPr marL="3484916" defTabSz="995690">
              <a:defRPr sz="2000">
                <a:solidFill>
                  <a:schemeClr val="lt1"/>
                </a:solidFill>
              </a:defRPr>
            </a:lvl8pPr>
            <a:lvl9pPr marL="3982761" defTabSz="995690">
              <a:defRPr sz="2000">
                <a:solidFill>
                  <a:schemeClr val="lt1"/>
                </a:solidFill>
              </a:defRPr>
            </a:lvl9pPr>
          </a:lstStyle>
          <a:p>
            <a:pPr algn="l"/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9500" y="1573356"/>
            <a:ext cx="4749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Введены арендные платежи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ТПИ в виде платы за пользование земельными участками, для стимулирования сокращения периода разведки и перехода на добычу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9500" y="776554"/>
            <a:ext cx="105791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294217" y="403991"/>
            <a:ext cx="647700" cy="2468033"/>
            <a:chOff x="464265" y="2731224"/>
            <a:chExt cx="485172" cy="1850030"/>
          </a:xfrm>
        </p:grpSpPr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3" name="Стрелка вправо 2"/>
          <p:cNvSpPr/>
          <p:nvPr/>
        </p:nvSpPr>
        <p:spPr>
          <a:xfrm>
            <a:off x="6172200" y="2057399"/>
            <a:ext cx="717550" cy="496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327901" y="1054843"/>
            <a:ext cx="4203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прогрессивная шкала ставок платы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000" i="1" dirty="0">
                <a:solidFill>
                  <a:schemeClr val="accent1">
                    <a:lumMod val="75000"/>
                  </a:schemeClr>
                </a:solidFill>
              </a:rPr>
              <a:t>в МРП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),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 зависимости от количества лет срока действия лицензии на разведку </a:t>
            </a:r>
          </a:p>
          <a:p>
            <a:pPr indent="266700" algn="just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 лицензиям на добычу - единая ставка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6210299" y="4402632"/>
            <a:ext cx="717550" cy="4960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454900" y="4238276"/>
            <a:ext cx="4203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введение уплаты подписного бонуса, в целях легализации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9500" y="4286962"/>
            <a:ext cx="474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Новый вид деятельности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старательская добыча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90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1079500" y="350203"/>
            <a:ext cx="8790317" cy="51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algn="just" fontAlgn="ctr"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444500" algn="just" font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Принятые меры для переработки</a:t>
            </a:r>
          </a:p>
          <a:p>
            <a:pPr marL="444500" algn="just" fontAlgn="ctr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9500" y="776554"/>
            <a:ext cx="105791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294217" y="403991"/>
            <a:ext cx="647700" cy="2468033"/>
            <a:chOff x="464265" y="2731224"/>
            <a:chExt cx="485172" cy="1850030"/>
          </a:xfrm>
        </p:grpSpPr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53558" y="922918"/>
            <a:ext cx="1083098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Предоставление возможности реализации проектов, реализуемых представителями ювелирной отрасли на территории специальных экономических зон (СЭЗ)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СЭЗ «Астана - новый город»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приоритетные виды деятельности включены: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металлургическая промышленность;</a:t>
            </a:r>
          </a:p>
          <a:p>
            <a:pPr indent="266700" algn="just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строительство и ввод в эксплуатацию ювелирной фабрики в соответствии с проектно-сметной документацией;</a:t>
            </a:r>
          </a:p>
          <a:p>
            <a:pPr indent="266700" algn="just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ювелирная деятельность по производству ювелирных изделий из драгоценных металлов и драгоценных камней.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СЭЗ «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Морпорт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Актау», СЭЗ «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Сарыарка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», СЭЗ «Павлодар»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 приоритетные виды деятельности включена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металлургическая промышленность.</a:t>
            </a:r>
          </a:p>
          <a:p>
            <a:pPr indent="266700" algn="just"/>
            <a:endParaRPr lang="kk-KZ" sz="15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Для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участников СЭЗ, осуществляющих приоритетный вид деятельности, предусмотрены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налоговые льготы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по: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земельному налогу;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налогу на имущество;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плате за пользование земельными участниками;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уменьшению корпоративного подоходного налога на 100 процентов;</a:t>
            </a:r>
          </a:p>
          <a:p>
            <a:pPr indent="26670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налогу на добавленную стоимость (НДС) при реализации на территории СЭЗ произведенных товаров.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3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рямоугольник 42"/>
          <p:cNvSpPr/>
          <p:nvPr/>
        </p:nvSpPr>
        <p:spPr>
          <a:xfrm>
            <a:off x="1079500" y="350203"/>
            <a:ext cx="8790317" cy="51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488" algn="just" fontAlgn="ctr"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444500" algn="just" font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Поднимаемый вопрос для обсуждения</a:t>
            </a:r>
          </a:p>
          <a:p>
            <a:pPr marL="444500" algn="just" fontAlgn="ctr">
              <a:defRPr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ru-RU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79500" y="776554"/>
            <a:ext cx="105791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Группа 21">
            <a:extLst>
              <a:ext uri="{FF2B5EF4-FFF2-40B4-BE49-F238E27FC236}">
                <a16:creationId xmlns:a16="http://schemas.microsoft.com/office/drawing/2014/main" id="{E4291174-E308-4C93-9AE4-653F1ED08D7E}"/>
              </a:ext>
            </a:extLst>
          </p:cNvPr>
          <p:cNvGrpSpPr>
            <a:grpSpLocks/>
          </p:cNvGrpSpPr>
          <p:nvPr/>
        </p:nvGrpSpPr>
        <p:grpSpPr bwMode="auto">
          <a:xfrm>
            <a:off x="294217" y="403991"/>
            <a:ext cx="647700" cy="2468033"/>
            <a:chOff x="464265" y="2731224"/>
            <a:chExt cx="485172" cy="1850030"/>
          </a:xfrm>
        </p:grpSpPr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83CF686-0917-4C96-AAC3-AD054DE35E74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4" name="Graphic 1">
              <a:extLst>
                <a:ext uri="{FF2B5EF4-FFF2-40B4-BE49-F238E27FC236}">
                  <a16:creationId xmlns:a16="http://schemas.microsoft.com/office/drawing/2014/main" id="{DA7CDF5A-854C-4D6D-8BB3-6DC758654544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48" name="Graphic 1">
              <a:extLst>
                <a:ext uri="{FF2B5EF4-FFF2-40B4-BE49-F238E27FC236}">
                  <a16:creationId xmlns:a16="http://schemas.microsoft.com/office/drawing/2014/main" id="{009DAC32-8BB9-4A28-A599-F4454B1CB7D7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50" name="Graphic 1">
              <a:extLst>
                <a:ext uri="{FF2B5EF4-FFF2-40B4-BE49-F238E27FC236}">
                  <a16:creationId xmlns:a16="http://schemas.microsoft.com/office/drawing/2014/main" id="{A33647AC-2C81-4666-9218-2D26CA8F3F35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953558" y="1151518"/>
            <a:ext cx="1083098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6700" algn="just"/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Вопрос </a:t>
            </a:r>
            <a:r>
              <a:rPr lang="ru-RU" sz="21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освобождения от НДС </a:t>
            </a:r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 покупке драгоценных металлов (золото, серебро)</a:t>
            </a:r>
          </a:p>
          <a:p>
            <a:pPr indent="266700" algn="just"/>
            <a:endParaRPr lang="ru-RU" sz="15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Льгота по освобождению от НДС оборотов по реализации аффинированных драгоценных металлов - золота, платины, изготовленных из сырья собственного производства, </a:t>
            </a:r>
            <a:r>
              <a:rPr lang="ru-RU" sz="2100" u="sng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исключена с 2018 года. </a:t>
            </a:r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indent="266700" algn="just"/>
            <a:endParaRPr lang="ru-RU" sz="15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Отмена данной льготы была связана с тем, что при применении льготы необоснованно увеличивается себестоимость аффинированных драгоценных металлов, из-за того, что потребитель такого золота не вправе относить в зачет НДС по приобретениям.</a:t>
            </a:r>
          </a:p>
          <a:p>
            <a:pPr indent="266700" algn="just"/>
            <a:endParaRPr lang="ru-RU" sz="15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Однако, вопрос предоставления освобождения </a:t>
            </a:r>
            <a:r>
              <a:rPr lang="kk-KZ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часто поднимается представителями отрасли. Поэтому данный вопрос требует отдельного рассмотрения</a:t>
            </a:r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indent="266700" algn="just"/>
            <a:endParaRPr lang="ru-RU" sz="15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ru-RU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тесном взаимодействии с бизнес-сообществом </a:t>
            </a:r>
            <a:r>
              <a:rPr lang="kk-KZ" sz="21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найдем сбалансированное решение.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5180-CEFB-4F25-9AF2-2486456700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859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для ПМ и ГГ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2834</TotalTime>
  <Words>491</Words>
  <Application>Microsoft Office PowerPoint</Application>
  <PresentationFormat>Широкоэкранный</PresentationFormat>
  <Paragraphs>69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Тема Office</vt:lpstr>
      <vt:lpstr>3_Тема Office</vt:lpstr>
      <vt:lpstr>для ПМ и ГГ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Неизвестный пользователь</cp:lastModifiedBy>
  <cp:revision>341</cp:revision>
  <cp:lastPrinted>2021-10-19T06:27:13Z</cp:lastPrinted>
  <dcterms:created xsi:type="dcterms:W3CDTF">2020-12-01T10:10:19Z</dcterms:created>
  <dcterms:modified xsi:type="dcterms:W3CDTF">2021-10-20T06:22:43Z</dcterms:modified>
</cp:coreProperties>
</file>