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2.xml" ContentType="application/vnd.openxmlformats-officedocument.presentationml.tags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6.xml" ContentType="application/vnd.openxmlformats-officedocument.theme+xml"/>
  <Override PartName="/ppt/theme/theme7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71" r:id="rId5"/>
    <p:sldMasterId id="2147483676" r:id="rId6"/>
    <p:sldMasterId id="2147483681" r:id="rId7"/>
    <p:sldMasterId id="2147483699" r:id="rId8"/>
  </p:sldMasterIdLst>
  <p:notesMasterIdLst>
    <p:notesMasterId r:id="rId23"/>
  </p:notesMasterIdLst>
  <p:handoutMasterIdLst>
    <p:handoutMasterId r:id="rId24"/>
  </p:handoutMasterIdLst>
  <p:sldIdLst>
    <p:sldId id="260" r:id="rId9"/>
    <p:sldId id="17242" r:id="rId10"/>
    <p:sldId id="2866" r:id="rId11"/>
    <p:sldId id="17186" r:id="rId12"/>
    <p:sldId id="17231" r:id="rId13"/>
    <p:sldId id="2770" r:id="rId14"/>
    <p:sldId id="17243" r:id="rId15"/>
    <p:sldId id="283" r:id="rId16"/>
    <p:sldId id="309" r:id="rId17"/>
    <p:sldId id="308" r:id="rId18"/>
    <p:sldId id="301" r:id="rId19"/>
    <p:sldId id="302" r:id="rId20"/>
    <p:sldId id="303" r:id="rId21"/>
    <p:sldId id="17084" r:id="rId22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PT Sans" panose="020B0503020203020204" pitchFamily="34" charset="0"/>
      <p:regular r:id="rId29"/>
      <p:bold r:id="rId30"/>
      <p:italic r:id="rId31"/>
      <p:boldItalic r:id="rId32"/>
    </p:embeddedFont>
    <p:embeddedFont>
      <p:font typeface="PT Serif" panose="020A0603040505020204" pitchFamily="18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italic r:id="rId42"/>
    </p:embeddedFont>
    <p:embeddedFont>
      <p:font typeface="Roboto Slab" pitchFamily="2" charset="0"/>
      <p:regular r:id="rId43"/>
      <p:bold r:id="rId44"/>
    </p:embeddedFont>
  </p:embeddedFontLst>
  <p:custDataLst>
    <p:tags r:id="rId4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без заголовка" id="{340CE38A-63B2-473E-9776-EC85EDB0BA1E}">
          <p14:sldIdLst>
            <p14:sldId id="260"/>
            <p14:sldId id="17242"/>
            <p14:sldId id="2866"/>
            <p14:sldId id="17186"/>
            <p14:sldId id="17231"/>
            <p14:sldId id="2770"/>
            <p14:sldId id="17243"/>
            <p14:sldId id="283"/>
            <p14:sldId id="309"/>
            <p14:sldId id="308"/>
            <p14:sldId id="301"/>
            <p14:sldId id="302"/>
            <p14:sldId id="303"/>
            <p14:sldId id="1708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F0D9"/>
    <a:srgbClr val="B7D9FF"/>
    <a:srgbClr val="70B3FF"/>
    <a:srgbClr val="1080FF"/>
    <a:srgbClr val="114C81"/>
    <a:srgbClr val="CFE6FF"/>
    <a:srgbClr val="FFFFFF"/>
    <a:srgbClr val="ABD3FF"/>
    <a:srgbClr val="71B5FF"/>
    <a:srgbClr val="37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>
      <p:cViewPr>
        <p:scale>
          <a:sx n="125" d="100"/>
          <a:sy n="125" d="100"/>
        </p:scale>
        <p:origin x="45" y="-31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81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 /><Relationship Id="rId18" Type="http://schemas.openxmlformats.org/officeDocument/2006/relationships/slide" Target="slides/slide10.xml" /><Relationship Id="rId26" Type="http://schemas.openxmlformats.org/officeDocument/2006/relationships/font" Target="fonts/font2.fntdata" /><Relationship Id="rId39" Type="http://schemas.openxmlformats.org/officeDocument/2006/relationships/font" Target="fonts/font15.fntdata" /><Relationship Id="rId3" Type="http://schemas.openxmlformats.org/officeDocument/2006/relationships/customXml" Target="../customXml/item3.xml" /><Relationship Id="rId21" Type="http://schemas.openxmlformats.org/officeDocument/2006/relationships/slide" Target="slides/slide13.xml" /><Relationship Id="rId34" Type="http://schemas.openxmlformats.org/officeDocument/2006/relationships/font" Target="fonts/font10.fntdata" /><Relationship Id="rId42" Type="http://schemas.openxmlformats.org/officeDocument/2006/relationships/font" Target="fonts/font18.fntdata" /><Relationship Id="rId47" Type="http://schemas.openxmlformats.org/officeDocument/2006/relationships/viewProps" Target="viewProps.xml" /><Relationship Id="rId7" Type="http://schemas.openxmlformats.org/officeDocument/2006/relationships/slideMaster" Target="slideMasters/slideMaster4.xml" /><Relationship Id="rId12" Type="http://schemas.openxmlformats.org/officeDocument/2006/relationships/slide" Target="slides/slide4.xml" /><Relationship Id="rId17" Type="http://schemas.openxmlformats.org/officeDocument/2006/relationships/slide" Target="slides/slide9.xml" /><Relationship Id="rId25" Type="http://schemas.openxmlformats.org/officeDocument/2006/relationships/font" Target="fonts/font1.fntdata" /><Relationship Id="rId33" Type="http://schemas.openxmlformats.org/officeDocument/2006/relationships/font" Target="fonts/font9.fntdata" /><Relationship Id="rId38" Type="http://schemas.openxmlformats.org/officeDocument/2006/relationships/font" Target="fonts/font14.fntdata" /><Relationship Id="rId46" Type="http://schemas.openxmlformats.org/officeDocument/2006/relationships/presProps" Target="presProps.xml" /><Relationship Id="rId2" Type="http://schemas.openxmlformats.org/officeDocument/2006/relationships/customXml" Target="../customXml/item2.xml" /><Relationship Id="rId16" Type="http://schemas.openxmlformats.org/officeDocument/2006/relationships/slide" Target="slides/slide8.xml" /><Relationship Id="rId20" Type="http://schemas.openxmlformats.org/officeDocument/2006/relationships/slide" Target="slides/slide12.xml" /><Relationship Id="rId29" Type="http://schemas.openxmlformats.org/officeDocument/2006/relationships/font" Target="fonts/font5.fntdata" /><Relationship Id="rId41" Type="http://schemas.openxmlformats.org/officeDocument/2006/relationships/font" Target="fonts/font17.fntdata" /><Relationship Id="rId1" Type="http://schemas.openxmlformats.org/officeDocument/2006/relationships/customXml" Target="../customXml/item1.xml" /><Relationship Id="rId6" Type="http://schemas.openxmlformats.org/officeDocument/2006/relationships/slideMaster" Target="slideMasters/slideMaster3.xml" /><Relationship Id="rId11" Type="http://schemas.openxmlformats.org/officeDocument/2006/relationships/slide" Target="slides/slide3.xml" /><Relationship Id="rId24" Type="http://schemas.openxmlformats.org/officeDocument/2006/relationships/handoutMaster" Target="handoutMasters/handoutMaster1.xml" /><Relationship Id="rId32" Type="http://schemas.openxmlformats.org/officeDocument/2006/relationships/font" Target="fonts/font8.fntdata" /><Relationship Id="rId37" Type="http://schemas.openxmlformats.org/officeDocument/2006/relationships/font" Target="fonts/font13.fntdata" /><Relationship Id="rId40" Type="http://schemas.openxmlformats.org/officeDocument/2006/relationships/font" Target="fonts/font16.fntdata" /><Relationship Id="rId45" Type="http://schemas.openxmlformats.org/officeDocument/2006/relationships/tags" Target="tags/tag1.xml" /><Relationship Id="rId5" Type="http://schemas.openxmlformats.org/officeDocument/2006/relationships/slideMaster" Target="slideMasters/slideMaster2.xml" /><Relationship Id="rId15" Type="http://schemas.openxmlformats.org/officeDocument/2006/relationships/slide" Target="slides/slide7.xml" /><Relationship Id="rId23" Type="http://schemas.openxmlformats.org/officeDocument/2006/relationships/notesMaster" Target="notesMasters/notesMaster1.xml" /><Relationship Id="rId28" Type="http://schemas.openxmlformats.org/officeDocument/2006/relationships/font" Target="fonts/font4.fntdata" /><Relationship Id="rId36" Type="http://schemas.openxmlformats.org/officeDocument/2006/relationships/font" Target="fonts/font12.fntdata" /><Relationship Id="rId49" Type="http://schemas.openxmlformats.org/officeDocument/2006/relationships/tableStyles" Target="tableStyles.xml" /><Relationship Id="rId10" Type="http://schemas.openxmlformats.org/officeDocument/2006/relationships/slide" Target="slides/slide2.xml" /><Relationship Id="rId19" Type="http://schemas.openxmlformats.org/officeDocument/2006/relationships/slide" Target="slides/slide11.xml" /><Relationship Id="rId31" Type="http://schemas.openxmlformats.org/officeDocument/2006/relationships/font" Target="fonts/font7.fntdata" /><Relationship Id="rId44" Type="http://schemas.openxmlformats.org/officeDocument/2006/relationships/font" Target="fonts/font20.fntdata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1.xml" /><Relationship Id="rId14" Type="http://schemas.openxmlformats.org/officeDocument/2006/relationships/slide" Target="slides/slide6.xml" /><Relationship Id="rId22" Type="http://schemas.openxmlformats.org/officeDocument/2006/relationships/slide" Target="slides/slide14.xml" /><Relationship Id="rId27" Type="http://schemas.openxmlformats.org/officeDocument/2006/relationships/font" Target="fonts/font3.fntdata" /><Relationship Id="rId30" Type="http://schemas.openxmlformats.org/officeDocument/2006/relationships/font" Target="fonts/font6.fntdata" /><Relationship Id="rId35" Type="http://schemas.openxmlformats.org/officeDocument/2006/relationships/font" Target="fonts/font11.fntdata" /><Relationship Id="rId43" Type="http://schemas.openxmlformats.org/officeDocument/2006/relationships/font" Target="fonts/font19.fntdata" /><Relationship Id="rId48" Type="http://schemas.openxmlformats.org/officeDocument/2006/relationships/theme" Target="theme/theme1.xml" /><Relationship Id="rId8" Type="http://schemas.openxmlformats.org/officeDocument/2006/relationships/slideMaster" Target="slideMasters/slideMaster5.xml" 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Binary_Worksheet.xlsb" /><Relationship Id="rId1" Type="http://schemas.openxmlformats.org/officeDocument/2006/relationships/themeOverride" Target="../theme/themeOverride1.xml" 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6395939086294416E-2"/>
          <c:y val="2.6395939086294416E-2"/>
          <c:w val="0.94720812182741121"/>
          <c:h val="0.94720812182741121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1605-4884-BC0C-B6492986122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1605-4884-BC0C-B64929861220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1605-4884-BC0C-B64929861220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1605-4884-BC0C-B64929861220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1605-4884-BC0C-B64929861220}"/>
              </c:ext>
            </c:extLst>
          </c:dPt>
          <c:dPt>
            <c:idx val="5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B-1605-4884-BC0C-B64929861220}"/>
              </c:ext>
            </c:extLst>
          </c:dPt>
          <c:dPt>
            <c:idx val="6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D-1605-4884-BC0C-B64929861220}"/>
              </c:ext>
            </c:extLst>
          </c:dPt>
          <c:dPt>
            <c:idx val="7"/>
            <c:bubble3D val="0"/>
            <c:spPr>
              <a:solidFill>
                <a:schemeClr val="accent2"/>
              </a:solidFill>
              <a:ln w="19050" cap="flat" algn="ctr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F-1605-4884-BC0C-B64929861220}"/>
              </c:ext>
            </c:extLst>
          </c:dPt>
          <c:val>
            <c:numRef>
              <c:f>Sheet1!$A$1:$A$8</c:f>
              <c:numCache>
                <c:formatCode>General</c:formatCode>
                <c:ptCount val="8"/>
                <c:pt idx="0">
                  <c:v>12.5</c:v>
                </c:pt>
                <c:pt idx="1">
                  <c:v>12.5</c:v>
                </c:pt>
                <c:pt idx="2">
                  <c:v>12.5</c:v>
                </c:pt>
                <c:pt idx="3">
                  <c:v>12.5</c:v>
                </c:pt>
                <c:pt idx="4">
                  <c:v>12.5</c:v>
                </c:pt>
                <c:pt idx="5">
                  <c:v>12.5</c:v>
                </c:pt>
                <c:pt idx="6">
                  <c:v>12.5</c:v>
                </c:pt>
                <c:pt idx="7">
                  <c:v>12.5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05-4884-BC0C-B649298612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 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 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 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A8CB5B0-FBB6-4463-8DE4-51AF2868E9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D1C01C-D172-498A-891A-9E1E5D5611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2A56F-247B-4ED2-8D03-B85DA1B7E983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60EF466-A7C2-4C4D-AB7B-A81C394B78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0953739-1943-4280-AB85-5B06FDBECD8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97786B-5C94-4300-A26F-169B1E45AE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5024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FE8DA8-F52C-4EFF-B836-62B171D08207}" type="datetimeFigureOut">
              <a:rPr lang="ru-RU" smtClean="0"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E74F1-3B5F-4AE4-8F2D-E7B01F7EC7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3410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E74F1-3B5F-4AE4-8F2D-E7B01F7EC78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760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E74F1-3B5F-4AE4-8F2D-E7B01F7EC78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84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E74F1-3B5F-4AE4-8F2D-E7B01F7EC7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063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E74F1-3B5F-4AE4-8F2D-E7B01F7EC78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60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3E74F1-3B5F-4AE4-8F2D-E7B01F7EC78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83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Master" Target="../slideMasters/slideMaster1.xml" /><Relationship Id="rId4" Type="http://schemas.openxmlformats.org/officeDocument/2006/relationships/image" Target="../media/image4.png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3.xml" 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3.xml" 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 /><Relationship Id="rId2" Type="http://schemas.openxmlformats.org/officeDocument/2006/relationships/tags" Target="../tags/tag6.xml" /><Relationship Id="rId1" Type="http://schemas.openxmlformats.org/officeDocument/2006/relationships/vmlDrawing" Target="../drawings/vmlDrawing5.vml" /><Relationship Id="rId6" Type="http://schemas.openxmlformats.org/officeDocument/2006/relationships/image" Target="../media/image5.png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5.bin" 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 /><Relationship Id="rId7" Type="http://schemas.openxmlformats.org/officeDocument/2006/relationships/image" Target="../media/image3.png" /><Relationship Id="rId2" Type="http://schemas.openxmlformats.org/officeDocument/2006/relationships/tags" Target="../tags/tag8.xml" /><Relationship Id="rId1" Type="http://schemas.openxmlformats.org/officeDocument/2006/relationships/vmlDrawing" Target="../drawings/vmlDrawing7.vml" /><Relationship Id="rId6" Type="http://schemas.openxmlformats.org/officeDocument/2006/relationships/image" Target="../media/image7.emf" /><Relationship Id="rId5" Type="http://schemas.openxmlformats.org/officeDocument/2006/relationships/oleObject" Target="../embeddings/oleObject7.bin" /><Relationship Id="rId4" Type="http://schemas.openxmlformats.org/officeDocument/2006/relationships/image" Target="../media/image11.jpg" 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4.xml" /><Relationship Id="rId4" Type="http://schemas.openxmlformats.org/officeDocument/2006/relationships/image" Target="../media/image13.jpg" 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 /><Relationship Id="rId2" Type="http://schemas.openxmlformats.org/officeDocument/2006/relationships/tags" Target="../tags/tag9.xml" /><Relationship Id="rId1" Type="http://schemas.openxmlformats.org/officeDocument/2006/relationships/vmlDrawing" Target="../drawings/vmlDrawing8.vml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8.bin" 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4.xml" 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 /><Relationship Id="rId2" Type="http://schemas.openxmlformats.org/officeDocument/2006/relationships/tags" Target="../tags/tag10.xml" /><Relationship Id="rId1" Type="http://schemas.openxmlformats.org/officeDocument/2006/relationships/vmlDrawing" Target="../drawings/vmlDrawing9.vml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9.bin" 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 /><Relationship Id="rId2" Type="http://schemas.openxmlformats.org/officeDocument/2006/relationships/tags" Target="../tags/tag11.xml" /><Relationship Id="rId1" Type="http://schemas.openxmlformats.org/officeDocument/2006/relationships/vmlDrawing" Target="../drawings/vmlDrawing10.vml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10.bin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4.xml" 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5.xml" 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 /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5.xml" 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 /><Relationship Id="rId2" Type="http://schemas.openxmlformats.org/officeDocument/2006/relationships/tags" Target="../tags/tag13.xml" /><Relationship Id="rId1" Type="http://schemas.openxmlformats.org/officeDocument/2006/relationships/vmlDrawing" Target="../drawings/vmlDrawing12.vml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12.bin" 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 /><Relationship Id="rId2" Type="http://schemas.openxmlformats.org/officeDocument/2006/relationships/tags" Target="../tags/tag14.xml" /><Relationship Id="rId1" Type="http://schemas.openxmlformats.org/officeDocument/2006/relationships/vmlDrawing" Target="../drawings/vmlDrawing13.vml" /><Relationship Id="rId6" Type="http://schemas.openxmlformats.org/officeDocument/2006/relationships/image" Target="../media/image14.png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13.bin" 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 /><Relationship Id="rId2" Type="http://schemas.openxmlformats.org/officeDocument/2006/relationships/tags" Target="../tags/tag15.xml" /><Relationship Id="rId1" Type="http://schemas.openxmlformats.org/officeDocument/2006/relationships/vmlDrawing" Target="../drawings/vmlDrawing14.vml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14.bin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5.xml" 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 /><Relationship Id="rId2" Type="http://schemas.openxmlformats.org/officeDocument/2006/relationships/tags" Target="../tags/tag16.xml" /><Relationship Id="rId1" Type="http://schemas.openxmlformats.org/officeDocument/2006/relationships/vmlDrawing" Target="../drawings/vmlDrawing15.vml" /><Relationship Id="rId5" Type="http://schemas.openxmlformats.org/officeDocument/2006/relationships/image" Target="../media/image15.emf" /><Relationship Id="rId4" Type="http://schemas.openxmlformats.org/officeDocument/2006/relationships/oleObject" Target="../embeddings/oleObject15.bin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8.jpg" /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2.xml" 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 /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2.xml" 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 /><Relationship Id="rId2" Type="http://schemas.openxmlformats.org/officeDocument/2006/relationships/tags" Target="../tags/tag4.xml" /><Relationship Id="rId1" Type="http://schemas.openxmlformats.org/officeDocument/2006/relationships/vmlDrawing" Target="../drawings/vmlDrawing3.vml" /><Relationship Id="rId6" Type="http://schemas.openxmlformats.org/officeDocument/2006/relationships/image" Target="../media/image5.png" /><Relationship Id="rId5" Type="http://schemas.openxmlformats.org/officeDocument/2006/relationships/image" Target="../media/image7.emf" /><Relationship Id="rId4" Type="http://schemas.openxmlformats.org/officeDocument/2006/relationships/oleObject" Target="../embeddings/oleObject3.bin" 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8.jpg" /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1 (Люди)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E2A29ED-B1EC-406D-BD7B-417762BEEB8A}"/>
              </a:ext>
            </a:extLst>
          </p:cNvPr>
          <p:cNvCxnSpPr>
            <a:cxnSpLocks/>
          </p:cNvCxnSpPr>
          <p:nvPr userDrawn="1"/>
        </p:nvCxnSpPr>
        <p:spPr>
          <a:xfrm>
            <a:off x="876300" y="3084188"/>
            <a:ext cx="0" cy="208800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43A5A-F750-41F7-8A3F-3BA327316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91159"/>
            <a:ext cx="1786193" cy="10969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988BE-A586-48E1-80A4-2D3664D421CA}"/>
              </a:ext>
            </a:extLst>
          </p:cNvPr>
          <p:cNvSpPr txBox="1"/>
          <p:nvPr userDrawn="1"/>
        </p:nvSpPr>
        <p:spPr>
          <a:xfrm>
            <a:off x="876300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3B6DFB2-6D5A-4313-B430-F62B64B42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319" y="5784529"/>
            <a:ext cx="3865563" cy="1797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26.06.2020 Roboto Light 10 pt.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5C9D5DA-5F79-43F7-A2A6-35508C4DC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319" y="3084189"/>
            <a:ext cx="4321675" cy="1244811"/>
          </a:xfrm>
          <a:prstGeom prst="rect">
            <a:avLst/>
          </a:prstGeom>
        </p:spPr>
        <p:txBody>
          <a:bodyPr lIns="270000" tIns="0" rIns="0" bIns="0" anchor="t">
            <a:noAutofit/>
          </a:bodyPr>
          <a:lstStyle>
            <a:lvl1pPr marL="0">
              <a:spcBef>
                <a:spcPts val="0"/>
              </a:spcBef>
              <a:defRPr sz="280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ru-RU" dirty="0"/>
              <a:t>Заголовок </a:t>
            </a:r>
            <a:br>
              <a:rPr lang="en-US" dirty="0"/>
            </a:br>
            <a:r>
              <a:rPr lang="ru-RU" dirty="0"/>
              <a:t>презентации</a:t>
            </a:r>
            <a:br>
              <a:rPr lang="en-US" dirty="0"/>
            </a:br>
            <a:r>
              <a:rPr lang="en-US" dirty="0"/>
              <a:t>Roboto Slab 28 pt.</a:t>
            </a:r>
            <a:br>
              <a:rPr lang="ru-RU" dirty="0"/>
            </a:br>
            <a:br>
              <a:rPr lang="en-US" dirty="0"/>
            </a:br>
            <a:endParaRPr lang="ru-RU" dirty="0"/>
          </a:p>
        </p:txBody>
      </p:sp>
      <p:sp>
        <p:nvSpPr>
          <p:cNvPr id="11" name="Подзаголовок 14">
            <a:extLst>
              <a:ext uri="{FF2B5EF4-FFF2-40B4-BE49-F238E27FC236}">
                <a16:creationId xmlns:a16="http://schemas.microsoft.com/office/drawing/2014/main" id="{F1AB5429-2C9E-4A13-8429-B229D671B38B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74319" y="4509000"/>
            <a:ext cx="4321676" cy="279400"/>
          </a:xfrm>
          <a:ln>
            <a:noFill/>
          </a:ln>
        </p:spPr>
        <p:txBody>
          <a:bodyPr lIns="270000" tIns="0" rIns="0" bIns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</a:t>
            </a:r>
            <a:r>
              <a:rPr lang="en-US" dirty="0"/>
              <a:t>Roboto Light </a:t>
            </a:r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pt.</a:t>
            </a:r>
            <a:endParaRPr lang="ru-RU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5F562-A370-40E1-B334-574ADABB2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3503"/>
          <a:stretch/>
        </p:blipFill>
        <p:spPr>
          <a:xfrm>
            <a:off x="5303912" y="0"/>
            <a:ext cx="6888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51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 (Слайд с текстом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39C41F0-2FF2-41BE-B210-A2AE40FC9251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E1C9A9-3211-4022-8E87-0877D9E46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F9BCB613-72F6-46D8-823E-0DB2A7A2CA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299" y="1628775"/>
            <a:ext cx="10620376" cy="4140200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 </a:t>
            </a:r>
            <a:r>
              <a:rPr lang="en-US" dirty="0"/>
              <a:t>Roboto Light 18 pt.</a:t>
            </a:r>
            <a:endParaRPr lang="ru-RU" dirty="0"/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10ABC979-07F0-418F-91C4-949FF5649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17.07.2020</a:t>
            </a:r>
          </a:p>
        </p:txBody>
      </p:sp>
      <p:sp>
        <p:nvSpPr>
          <p:cNvPr id="11" name="Нижний колонтитул 8">
            <a:extLst>
              <a:ext uri="{FF2B5EF4-FFF2-40B4-BE49-F238E27FC236}">
                <a16:creationId xmlns:a16="http://schemas.microsoft.com/office/drawing/2014/main" id="{9D2601CE-7DCC-491F-9DAD-C6451AC37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Создание презентации в фирменном стиле АО «АК Алтыналмас»</a:t>
            </a:r>
            <a:endParaRPr lang="ru-RU" dirty="0"/>
          </a:p>
        </p:txBody>
      </p:sp>
      <p:sp>
        <p:nvSpPr>
          <p:cNvPr id="12" name="Номер слайда 9">
            <a:extLst>
              <a:ext uri="{FF2B5EF4-FFF2-40B4-BE49-F238E27FC236}">
                <a16:creationId xmlns:a16="http://schemas.microsoft.com/office/drawing/2014/main" id="{D5705453-2697-4556-9D14-A8C2D71A1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0353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ц презентации (реквизиты)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1B6BFE-C29F-4EFE-A1BB-67B8A0395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BBF22-2ED3-42CE-9914-47CFFB687643}"/>
              </a:ext>
            </a:extLst>
          </p:cNvPr>
          <p:cNvSpPr txBox="1"/>
          <p:nvPr userDrawn="1"/>
        </p:nvSpPr>
        <p:spPr>
          <a:xfrm>
            <a:off x="876300" y="5218721"/>
            <a:ext cx="3239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АО « АК Алтыналмас»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1C769-7FED-40B6-B7C1-C1D9E2ADFC2B}"/>
              </a:ext>
            </a:extLst>
          </p:cNvPr>
          <p:cNvSpPr txBox="1"/>
          <p:nvPr userDrawn="1"/>
        </p:nvSpPr>
        <p:spPr>
          <a:xfrm>
            <a:off x="7536612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3392663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3314439-AB45-40EF-8250-6BADC61E86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5178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3314439-AB45-40EF-8250-6BADC61E8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Заголовок 2">
            <a:extLst>
              <a:ext uri="{FF2B5EF4-FFF2-40B4-BE49-F238E27FC236}">
                <a16:creationId xmlns:a16="http://schemas.microsoft.com/office/drawing/2014/main" id="{8864D953-D8FD-4849-9783-B5CBBBF41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cxnSp>
        <p:nvCxnSpPr>
          <p:cNvPr id="43" name="Прямая соединительная линия 16">
            <a:extLst>
              <a:ext uri="{FF2B5EF4-FFF2-40B4-BE49-F238E27FC236}">
                <a16:creationId xmlns:a16="http://schemas.microsoft.com/office/drawing/2014/main" id="{AF6D4767-71FD-42C1-A1FC-F9886FF8E58E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14">
            <a:extLst>
              <a:ext uri="{FF2B5EF4-FFF2-40B4-BE49-F238E27FC236}">
                <a16:creationId xmlns:a16="http://schemas.microsoft.com/office/drawing/2014/main" id="{293EE022-FB63-4311-9CF7-525768FD23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45" name="Номер слайда 9">
            <a:extLst>
              <a:ext uri="{FF2B5EF4-FFF2-40B4-BE49-F238E27FC236}">
                <a16:creationId xmlns:a16="http://schemas.microsoft.com/office/drawing/2014/main" id="{488EC6A2-1F01-484E-B8E3-989B1D1F0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8616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2 (Шахтеры)"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9552F30-52FF-4396-B36F-DB6110925C5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893065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69" name="think-cell Slide" r:id="rId5" imgW="592" imgH="595" progId="TCLayout.ActiveDocument.1">
                  <p:embed/>
                </p:oleObj>
              </mc:Choice>
              <mc:Fallback>
                <p:oleObj name="think-cell Slide" r:id="rId5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9552F30-52FF-4396-B36F-DB6110925C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E2A29ED-B1EC-406D-BD7B-417762BEEB8A}"/>
              </a:ext>
            </a:extLst>
          </p:cNvPr>
          <p:cNvCxnSpPr>
            <a:cxnSpLocks/>
          </p:cNvCxnSpPr>
          <p:nvPr userDrawn="1"/>
        </p:nvCxnSpPr>
        <p:spPr>
          <a:xfrm>
            <a:off x="550382" y="2502504"/>
            <a:ext cx="0" cy="170421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43A5A-F750-41F7-8A3F-3BA327316AB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91159"/>
            <a:ext cx="1786193" cy="10969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988BE-A586-48E1-80A4-2D3664D421CA}"/>
              </a:ext>
            </a:extLst>
          </p:cNvPr>
          <p:cNvSpPr txBox="1"/>
          <p:nvPr userDrawn="1"/>
        </p:nvSpPr>
        <p:spPr>
          <a:xfrm>
            <a:off x="876300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3B6DFB2-6D5A-4313-B430-F62B64B42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319" y="5784529"/>
            <a:ext cx="3865563" cy="1797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26.06.2020 Roboto Light 10 pt.</a:t>
            </a:r>
            <a:endParaRPr lang="ru-RU" dirty="0"/>
          </a:p>
        </p:txBody>
      </p:sp>
      <p:sp>
        <p:nvSpPr>
          <p:cNvPr id="11" name="Подзаголовок 14">
            <a:extLst>
              <a:ext uri="{FF2B5EF4-FFF2-40B4-BE49-F238E27FC236}">
                <a16:creationId xmlns:a16="http://schemas.microsoft.com/office/drawing/2014/main" id="{F1AB5429-2C9E-4A13-8429-B229D671B38B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74319" y="4509000"/>
            <a:ext cx="4321676" cy="279400"/>
          </a:xfrm>
          <a:ln>
            <a:noFill/>
          </a:ln>
        </p:spPr>
        <p:txBody>
          <a:bodyPr lIns="270000" tIns="0" rIns="0" bIns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</a:t>
            </a:r>
            <a:r>
              <a:rPr lang="en-US" dirty="0"/>
              <a:t>Roboto Light </a:t>
            </a:r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pt.</a:t>
            </a:r>
            <a:endParaRPr lang="ru-RU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25B3A15-B6F9-4505-B4C7-D53AABBD02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2681874"/>
            <a:ext cx="4807446" cy="1329595"/>
          </a:xfrm>
        </p:spPr>
        <p:txBody>
          <a:bodyPr vert="horz" wrap="square" anchor="t">
            <a:spAutoFit/>
          </a:bodyPr>
          <a:lstStyle>
            <a:lvl1pPr algn="l"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0852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929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B3BFAE-065B-4572-BEA1-94D59439027A}"/>
              </a:ext>
            </a:extLst>
          </p:cNvPr>
          <p:cNvSpPr/>
          <p:nvPr userDrawn="1"/>
        </p:nvSpPr>
        <p:spPr>
          <a:xfrm>
            <a:off x="6147379" y="0"/>
            <a:ext cx="5912687" cy="6858000"/>
          </a:xfrm>
          <a:custGeom>
            <a:avLst/>
            <a:gdLst>
              <a:gd name="connsiteX0" fmla="*/ 1814311 w 5912687"/>
              <a:gd name="connsiteY0" fmla="*/ 0 h 6858000"/>
              <a:gd name="connsiteX1" fmla="*/ 5495249 w 5912687"/>
              <a:gd name="connsiteY1" fmla="*/ 0 h 6858000"/>
              <a:gd name="connsiteX2" fmla="*/ 5495249 w 5912687"/>
              <a:gd name="connsiteY2" fmla="*/ 1 h 6858000"/>
              <a:gd name="connsiteX3" fmla="*/ 5912687 w 5912687"/>
              <a:gd name="connsiteY3" fmla="*/ 1 h 6858000"/>
              <a:gd name="connsiteX4" fmla="*/ 5912687 w 5912687"/>
              <a:gd name="connsiteY4" fmla="*/ 6858000 h 6858000"/>
              <a:gd name="connsiteX5" fmla="*/ 3680938 w 5912687"/>
              <a:gd name="connsiteY5" fmla="*/ 6858000 h 6858000"/>
              <a:gd name="connsiteX6" fmla="*/ 2406829 w 5912687"/>
              <a:gd name="connsiteY6" fmla="*/ 6858000 h 6858000"/>
              <a:gd name="connsiteX7" fmla="*/ 0 w 5912687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12687" h="6858000">
                <a:moveTo>
                  <a:pt x="1814311" y="0"/>
                </a:moveTo>
                <a:lnTo>
                  <a:pt x="5495249" y="0"/>
                </a:lnTo>
                <a:lnTo>
                  <a:pt x="5495249" y="1"/>
                </a:lnTo>
                <a:lnTo>
                  <a:pt x="5912687" y="1"/>
                </a:lnTo>
                <a:lnTo>
                  <a:pt x="5912687" y="6858000"/>
                </a:lnTo>
                <a:lnTo>
                  <a:pt x="3680938" y="6858000"/>
                </a:lnTo>
                <a:lnTo>
                  <a:pt x="240682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rgbClr val="D1B885"/>
              </a:gs>
              <a:gs pos="100000">
                <a:srgbClr val="AB907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8" name="Picture 7" descr="A picture containing person, outdoor, person&#10;&#10;Description automatically generated">
            <a:extLst>
              <a:ext uri="{FF2B5EF4-FFF2-40B4-BE49-F238E27FC236}">
                <a16:creationId xmlns:a16="http://schemas.microsoft.com/office/drawing/2014/main" id="{7C731766-7F6B-4D60-BB36-90D3E5F819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5" r="21018"/>
          <a:stretch/>
        </p:blipFill>
        <p:spPr>
          <a:xfrm>
            <a:off x="6294689" y="-1"/>
            <a:ext cx="5912687" cy="6857998"/>
          </a:xfrm>
          <a:custGeom>
            <a:avLst/>
            <a:gdLst>
              <a:gd name="connsiteX0" fmla="*/ 1814311 w 5912687"/>
              <a:gd name="connsiteY0" fmla="*/ 0 h 6857998"/>
              <a:gd name="connsiteX1" fmla="*/ 5912687 w 5912687"/>
              <a:gd name="connsiteY1" fmla="*/ 0 h 6857998"/>
              <a:gd name="connsiteX2" fmla="*/ 5912687 w 5912687"/>
              <a:gd name="connsiteY2" fmla="*/ 6857998 h 6857998"/>
              <a:gd name="connsiteX3" fmla="*/ 3680938 w 5912687"/>
              <a:gd name="connsiteY3" fmla="*/ 6857998 h 6857998"/>
              <a:gd name="connsiteX4" fmla="*/ 2406829 w 5912687"/>
              <a:gd name="connsiteY4" fmla="*/ 6857998 h 6857998"/>
              <a:gd name="connsiteX5" fmla="*/ 0 w 5912687"/>
              <a:gd name="connsiteY5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12687" h="6857998">
                <a:moveTo>
                  <a:pt x="1814311" y="0"/>
                </a:moveTo>
                <a:lnTo>
                  <a:pt x="5912687" y="0"/>
                </a:lnTo>
                <a:lnTo>
                  <a:pt x="5912687" y="6857998"/>
                </a:lnTo>
                <a:lnTo>
                  <a:pt x="3680938" y="6857998"/>
                </a:lnTo>
                <a:lnTo>
                  <a:pt x="2406829" y="6857998"/>
                </a:lnTo>
                <a:lnTo>
                  <a:pt x="0" y="6857998"/>
                </a:lnTo>
                <a:close/>
              </a:path>
            </a:pathLst>
          </a:custGeom>
        </p:spPr>
      </p:pic>
      <p:sp>
        <p:nvSpPr>
          <p:cNvPr id="10" name="Parallelogram 9">
            <a:extLst>
              <a:ext uri="{FF2B5EF4-FFF2-40B4-BE49-F238E27FC236}">
                <a16:creationId xmlns:a16="http://schemas.microsoft.com/office/drawing/2014/main" id="{BD41F30E-94ED-48A5-B939-A5B3D6039B66}"/>
              </a:ext>
            </a:extLst>
          </p:cNvPr>
          <p:cNvSpPr/>
          <p:nvPr userDrawn="1"/>
        </p:nvSpPr>
        <p:spPr>
          <a:xfrm rot="10800000">
            <a:off x="10032873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B1B368F-8BA5-4B32-814B-378B4099F9C1}"/>
              </a:ext>
            </a:extLst>
          </p:cNvPr>
          <p:cNvSpPr/>
          <p:nvPr userDrawn="1"/>
        </p:nvSpPr>
        <p:spPr>
          <a:xfrm rot="10800000">
            <a:off x="10404389" y="0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EDCD7315-BEEB-4664-9476-F52DAFA51989}"/>
              </a:ext>
            </a:extLst>
          </p:cNvPr>
          <p:cNvSpPr/>
          <p:nvPr userDrawn="1"/>
        </p:nvSpPr>
        <p:spPr>
          <a:xfrm>
            <a:off x="11110696" y="2604951"/>
            <a:ext cx="2371601" cy="4253049"/>
          </a:xfrm>
          <a:prstGeom prst="parallelogram">
            <a:avLst>
              <a:gd name="adj" fmla="val 42841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83000">
                <a:schemeClr val="bg1">
                  <a:alpha val="0"/>
                </a:schemeClr>
              </a:gs>
            </a:gsLst>
            <a:lin ang="16200000" scaled="0"/>
          </a:gra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E0FFCD-55FF-4EE2-890A-A4B5CCC488EB}"/>
              </a:ext>
            </a:extLst>
          </p:cNvPr>
          <p:cNvGrpSpPr/>
          <p:nvPr userDrawn="1"/>
        </p:nvGrpSpPr>
        <p:grpSpPr>
          <a:xfrm>
            <a:off x="5705121" y="1191251"/>
            <a:ext cx="3159915" cy="5666750"/>
            <a:chOff x="6569748" y="3109229"/>
            <a:chExt cx="2090404" cy="3748771"/>
          </a:xfrm>
        </p:grpSpPr>
        <p:sp>
          <p:nvSpPr>
            <p:cNvPr id="14" name="Parallelogram 13">
              <a:extLst>
                <a:ext uri="{FF2B5EF4-FFF2-40B4-BE49-F238E27FC236}">
                  <a16:creationId xmlns:a16="http://schemas.microsoft.com/office/drawing/2014/main" id="{44DF0794-5BC2-43A2-BC9C-8B17BC69FBE3}"/>
                </a:ext>
              </a:extLst>
            </p:cNvPr>
            <p:cNvSpPr/>
            <p:nvPr/>
          </p:nvSpPr>
          <p:spPr>
            <a:xfrm>
              <a:off x="6569748" y="3109229"/>
              <a:ext cx="2090404" cy="3748771"/>
            </a:xfrm>
            <a:prstGeom prst="parallelogram">
              <a:avLst>
                <a:gd name="adj" fmla="val 47948"/>
              </a:avLst>
            </a:prstGeom>
            <a:gradFill>
              <a:gsLst>
                <a:gs pos="0">
                  <a:schemeClr val="accent2">
                    <a:alpha val="40000"/>
                  </a:schemeClr>
                </a:gs>
                <a:gs pos="8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5" name="Parallelogram 14">
              <a:extLst>
                <a:ext uri="{FF2B5EF4-FFF2-40B4-BE49-F238E27FC236}">
                  <a16:creationId xmlns:a16="http://schemas.microsoft.com/office/drawing/2014/main" id="{ACD98E7F-E360-4A1A-BDCA-EAEEF12A7E48}"/>
                </a:ext>
              </a:extLst>
            </p:cNvPr>
            <p:cNvSpPr/>
            <p:nvPr/>
          </p:nvSpPr>
          <p:spPr>
            <a:xfrm>
              <a:off x="7135552" y="4772921"/>
              <a:ext cx="1162689" cy="2085079"/>
            </a:xfrm>
            <a:prstGeom prst="parallelogram">
              <a:avLst>
                <a:gd name="adj" fmla="val 47750"/>
              </a:avLst>
            </a:prstGeom>
            <a:gradFill>
              <a:gsLst>
                <a:gs pos="0">
                  <a:schemeClr val="accent2">
                    <a:alpha val="20000"/>
                  </a:schemeClr>
                </a:gs>
                <a:gs pos="63000">
                  <a:schemeClr val="accent2">
                    <a:alpha val="0"/>
                  </a:schemeClr>
                </a:gs>
              </a:gsLst>
              <a:lin ang="16200000" scaled="0"/>
            </a:gra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25732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D80F9AE-48EA-4D59-A362-2F98102A6F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7796469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3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D80F9AE-48EA-4D59-A362-2F98102A6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E8334DA-8524-427F-A0F5-56F67C9FD86B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Корпоративная презентация, октябрь 2021 год</a:t>
            </a:r>
          </a:p>
        </p:txBody>
      </p:sp>
    </p:spTree>
    <p:extLst>
      <p:ext uri="{BB962C8B-B14F-4D97-AF65-F5344CB8AC3E}">
        <p14:creationId xmlns:p14="http://schemas.microsoft.com/office/powerpoint/2010/main" val="1830123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ание в 3 строки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951E3A73-CDF1-49CC-8087-AE838170CAFB}"/>
              </a:ext>
            </a:extLst>
          </p:cNvPr>
          <p:cNvCxnSpPr>
            <a:cxnSpLocks/>
          </p:cNvCxnSpPr>
          <p:nvPr userDrawn="1"/>
        </p:nvCxnSpPr>
        <p:spPr>
          <a:xfrm>
            <a:off x="876300" y="549275"/>
            <a:ext cx="0" cy="57594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2B625D1-85C7-4305-A41B-D9738832716E}"/>
              </a:ext>
            </a:extLst>
          </p:cNvPr>
          <p:cNvSpPr txBox="1"/>
          <p:nvPr userDrawn="1"/>
        </p:nvSpPr>
        <p:spPr>
          <a:xfrm rot="16200000">
            <a:off x="-3057557" y="3213556"/>
            <a:ext cx="68580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D5E2656F-3C11-45FE-B439-CB97D263AE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079" y="1933464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3F409BD0-3FC2-4D71-9621-A7ACC552CA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6" name="Текст 9">
            <a:extLst>
              <a:ext uri="{FF2B5EF4-FFF2-40B4-BE49-F238E27FC236}">
                <a16:creationId xmlns:a16="http://schemas.microsoft.com/office/drawing/2014/main" id="{8F8861F6-4CCA-44C8-8F96-BABE59A2B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0A7D8480-E77E-4940-822E-B955F976E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2C56831-30AD-46C7-A81A-600219A96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505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5FEB20AE-8FA5-4CE9-9664-4E02EFF02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97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95CA5CFD-54D0-4CBC-A987-2D10DF0F7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id="{A95F729F-1FED-4615-BA1E-1F08DB65E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9D6DE908-F35C-4494-9C01-7EC040EE5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6" name="Текст 9">
            <a:extLst>
              <a:ext uri="{FF2B5EF4-FFF2-40B4-BE49-F238E27FC236}">
                <a16:creationId xmlns:a16="http://schemas.microsoft.com/office/drawing/2014/main" id="{11446DD1-1893-4198-A062-822774AFB9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72EDA79A-221E-4BBD-BFBF-DBF5F5610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505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id="{D1325FFF-1D66-4E63-8689-79808D70A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497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B6E0453A-2FED-4FB6-8C65-8BEE7F27B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42" name="Текст 9">
            <a:extLst>
              <a:ext uri="{FF2B5EF4-FFF2-40B4-BE49-F238E27FC236}">
                <a16:creationId xmlns:a16="http://schemas.microsoft.com/office/drawing/2014/main" id="{7193C7AA-23B1-4355-B4CE-44057B926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5A50B02F-0804-48B7-AB32-0ABD785DB0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9">
            <a:extLst>
              <a:ext uri="{FF2B5EF4-FFF2-40B4-BE49-F238E27FC236}">
                <a16:creationId xmlns:a16="http://schemas.microsoft.com/office/drawing/2014/main" id="{C3CCF4A5-FD30-4F9D-A82B-8A7CAF430E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7" name="Текст 9">
            <a:extLst>
              <a:ext uri="{FF2B5EF4-FFF2-40B4-BE49-F238E27FC236}">
                <a16:creationId xmlns:a16="http://schemas.microsoft.com/office/drawing/2014/main" id="{CC93227C-F061-4073-A3C8-FDD6CAF3C4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505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C98A4F5B-D505-4283-B9A9-F9F2AF9E53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497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50" name="Дата 7">
            <a:extLst>
              <a:ext uri="{FF2B5EF4-FFF2-40B4-BE49-F238E27FC236}">
                <a16:creationId xmlns:a16="http://schemas.microsoft.com/office/drawing/2014/main" id="{21D2AD8B-9FD6-4632-9FA5-260936FC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/>
              <a:t>17.07.2020</a:t>
            </a:r>
          </a:p>
        </p:txBody>
      </p:sp>
      <p:sp>
        <p:nvSpPr>
          <p:cNvPr id="52" name="Нижний колонтитул 8">
            <a:extLst>
              <a:ext uri="{FF2B5EF4-FFF2-40B4-BE49-F238E27FC236}">
                <a16:creationId xmlns:a16="http://schemas.microsoft.com/office/drawing/2014/main" id="{EBCE710B-D93D-4FF9-B8D7-B8EF9798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Создание презентации в фирменном стиле АО «АК Алтыналмас»</a:t>
            </a:r>
          </a:p>
        </p:txBody>
      </p:sp>
      <p:sp>
        <p:nvSpPr>
          <p:cNvPr id="53" name="Номер слайда 9">
            <a:extLst>
              <a:ext uri="{FF2B5EF4-FFF2-40B4-BE49-F238E27FC236}">
                <a16:creationId xmlns:a16="http://schemas.microsoft.com/office/drawing/2014/main" id="{07F789DF-4FA1-4276-953B-87B4140D5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2151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5910FEA-04F6-4E5D-92D3-A56EF7DA92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142360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5910FEA-04F6-4E5D-92D3-A56EF7DA92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F23BD0-994C-4589-9E5F-B77F045AEBB6}"/>
              </a:ext>
            </a:extLst>
          </p:cNvPr>
          <p:cNvSpPr txBox="1"/>
          <p:nvPr userDrawn="1"/>
        </p:nvSpPr>
        <p:spPr>
          <a:xfrm rot="16200000">
            <a:off x="-2635190" y="3151372"/>
            <a:ext cx="5952310" cy="369332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4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7" name="Текст 9">
            <a:extLst>
              <a:ext uri="{FF2B5EF4-FFF2-40B4-BE49-F238E27FC236}">
                <a16:creationId xmlns:a16="http://schemas.microsoft.com/office/drawing/2014/main" id="{6C78D3F7-FBA3-4BF1-8087-B3B0EC4800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6079" y="1933464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8" name="Текст 9">
            <a:extLst>
              <a:ext uri="{FF2B5EF4-FFF2-40B4-BE49-F238E27FC236}">
                <a16:creationId xmlns:a16="http://schemas.microsoft.com/office/drawing/2014/main" id="{13BE411A-EACB-4FD5-B1E3-1AB5C3CED0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9" name="Текст 9">
            <a:extLst>
              <a:ext uri="{FF2B5EF4-FFF2-40B4-BE49-F238E27FC236}">
                <a16:creationId xmlns:a16="http://schemas.microsoft.com/office/drawing/2014/main" id="{1E9D0978-3903-4217-AF00-C8BC18AFF9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id="{8CE9A569-1EEA-4954-BF91-ECFB7C02866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id="{0C676896-FBB0-4CAE-BF76-694F12A6C5B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id="{8754C7A2-2B15-4831-B3F0-8DEF75F4DB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id="{F43F031E-546B-4097-8A51-69B2BA663A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15" name="Текст 9">
            <a:extLst>
              <a:ext uri="{FF2B5EF4-FFF2-40B4-BE49-F238E27FC236}">
                <a16:creationId xmlns:a16="http://schemas.microsoft.com/office/drawing/2014/main" id="{2C5C625D-9F3E-4DA3-B963-572675EB14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6" name="Текст 9">
            <a:extLst>
              <a:ext uri="{FF2B5EF4-FFF2-40B4-BE49-F238E27FC236}">
                <a16:creationId xmlns:a16="http://schemas.microsoft.com/office/drawing/2014/main" id="{8FD24F14-30BE-4F89-9855-6C48C14EBF9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17" name="Текст 9">
            <a:extLst>
              <a:ext uri="{FF2B5EF4-FFF2-40B4-BE49-F238E27FC236}">
                <a16:creationId xmlns:a16="http://schemas.microsoft.com/office/drawing/2014/main" id="{1BF8A1F8-A4E3-4C45-AE00-34B6EAB3978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18" name="Текст 9">
            <a:extLst>
              <a:ext uri="{FF2B5EF4-FFF2-40B4-BE49-F238E27FC236}">
                <a16:creationId xmlns:a16="http://schemas.microsoft.com/office/drawing/2014/main" id="{2E26B31D-9A93-447C-9D46-AE5F455FD6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19" name="Текст 9">
            <a:extLst>
              <a:ext uri="{FF2B5EF4-FFF2-40B4-BE49-F238E27FC236}">
                <a16:creationId xmlns:a16="http://schemas.microsoft.com/office/drawing/2014/main" id="{5FD50B27-679C-4F4C-83EE-B72452C75F5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7921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6C63576-1C38-4DF9-855F-D9B3DA2115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447329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1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6C63576-1C38-4DF9-855F-D9B3DA2115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A816DC-B3B2-4730-9300-4F4CECCBB6E9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Корпоративная презентация, октябрь 2021 год</a:t>
            </a:r>
          </a:p>
        </p:txBody>
      </p:sp>
      <p:cxnSp>
        <p:nvCxnSpPr>
          <p:cNvPr id="10" name="Straight Connector 8">
            <a:extLst>
              <a:ext uri="{FF2B5EF4-FFF2-40B4-BE49-F238E27FC236}">
                <a16:creationId xmlns:a16="http://schemas.microsoft.com/office/drawing/2014/main" id="{53E3E6D5-517B-4AC2-9BA3-02E3D80E6CB1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946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 (Слайд с текстом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39C41F0-2FF2-41BE-B210-A2AE40FC9251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E1C9A9-3211-4022-8E87-0877D9E46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F9BCB613-72F6-46D8-823E-0DB2A7A2CA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299" y="1628775"/>
            <a:ext cx="10620376" cy="4140200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 </a:t>
            </a:r>
            <a:r>
              <a:rPr lang="en-US" dirty="0"/>
              <a:t>Roboto Light 18 pt.</a:t>
            </a:r>
            <a:endParaRPr lang="ru-RU" dirty="0"/>
          </a:p>
        </p:txBody>
      </p:sp>
      <p:sp>
        <p:nvSpPr>
          <p:cNvPr id="12" name="Номер слайда 9">
            <a:extLst>
              <a:ext uri="{FF2B5EF4-FFF2-40B4-BE49-F238E27FC236}">
                <a16:creationId xmlns:a16="http://schemas.microsoft.com/office/drawing/2014/main" id="{D5705453-2697-4556-9D14-A8C2D71A1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32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одержание в 3 строки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625D1-85C7-4305-A41B-D9738832716E}"/>
              </a:ext>
            </a:extLst>
          </p:cNvPr>
          <p:cNvSpPr txBox="1"/>
          <p:nvPr userDrawn="1"/>
        </p:nvSpPr>
        <p:spPr>
          <a:xfrm rot="16200000">
            <a:off x="-3057557" y="3213556"/>
            <a:ext cx="6858003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j-lt"/>
              </a:rPr>
              <a:t>Содержание</a:t>
            </a:r>
          </a:p>
        </p:txBody>
      </p:sp>
      <p:sp>
        <p:nvSpPr>
          <p:cNvPr id="23" name="Текст 9">
            <a:extLst>
              <a:ext uri="{FF2B5EF4-FFF2-40B4-BE49-F238E27FC236}">
                <a16:creationId xmlns:a16="http://schemas.microsoft.com/office/drawing/2014/main" id="{D5E2656F-3C11-45FE-B439-CB97D263AE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87487" y="1933464"/>
            <a:ext cx="808591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1</a:t>
            </a:r>
          </a:p>
        </p:txBody>
      </p:sp>
      <p:sp>
        <p:nvSpPr>
          <p:cNvPr id="24" name="Текст 9">
            <a:extLst>
              <a:ext uri="{FF2B5EF4-FFF2-40B4-BE49-F238E27FC236}">
                <a16:creationId xmlns:a16="http://schemas.microsoft.com/office/drawing/2014/main" id="{3F409BD0-3FC2-4D71-9621-A7ACC552CA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56000" y="1989000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6" name="Текст 9">
            <a:extLst>
              <a:ext uri="{FF2B5EF4-FFF2-40B4-BE49-F238E27FC236}">
                <a16:creationId xmlns:a16="http://schemas.microsoft.com/office/drawing/2014/main" id="{8F8861F6-4CCA-44C8-8F96-BABE59A2B7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979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  <a:endParaRPr lang="ru-RU" dirty="0"/>
          </a:p>
        </p:txBody>
      </p:sp>
      <p:sp>
        <p:nvSpPr>
          <p:cNvPr id="27" name="Текст 9">
            <a:extLst>
              <a:ext uri="{FF2B5EF4-FFF2-40B4-BE49-F238E27FC236}">
                <a16:creationId xmlns:a16="http://schemas.microsoft.com/office/drawing/2014/main" id="{0A7D8480-E77E-4940-822E-B955F976E68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971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29" name="Текст 9">
            <a:extLst>
              <a:ext uri="{FF2B5EF4-FFF2-40B4-BE49-F238E27FC236}">
                <a16:creationId xmlns:a16="http://schemas.microsoft.com/office/drawing/2014/main" id="{22C56831-30AD-46C7-A81A-600219A969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575051" y="1927769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  <a:endParaRPr lang="ru-RU" dirty="0"/>
          </a:p>
        </p:txBody>
      </p:sp>
      <p:sp>
        <p:nvSpPr>
          <p:cNvPr id="30" name="Текст 9">
            <a:extLst>
              <a:ext uri="{FF2B5EF4-FFF2-40B4-BE49-F238E27FC236}">
                <a16:creationId xmlns:a16="http://schemas.microsoft.com/office/drawing/2014/main" id="{5FEB20AE-8FA5-4CE9-9664-4E02EFF02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754972" y="1983305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2" name="Текст 9">
            <a:extLst>
              <a:ext uri="{FF2B5EF4-FFF2-40B4-BE49-F238E27FC236}">
                <a16:creationId xmlns:a16="http://schemas.microsoft.com/office/drawing/2014/main" id="{95CA5CFD-54D0-4CBC-A987-2D10DF0F74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76079" y="3286197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4</a:t>
            </a:r>
          </a:p>
        </p:txBody>
      </p:sp>
      <p:sp>
        <p:nvSpPr>
          <p:cNvPr id="33" name="Текст 9">
            <a:extLst>
              <a:ext uri="{FF2B5EF4-FFF2-40B4-BE49-F238E27FC236}">
                <a16:creationId xmlns:a16="http://schemas.microsoft.com/office/drawing/2014/main" id="{A95F729F-1FED-4615-BA1E-1F08DB65EF9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56000" y="3341733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5" name="Текст 9">
            <a:extLst>
              <a:ext uri="{FF2B5EF4-FFF2-40B4-BE49-F238E27FC236}">
                <a16:creationId xmlns:a16="http://schemas.microsoft.com/office/drawing/2014/main" id="{9D6DE908-F35C-4494-9C01-7EC040EE574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0979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05</a:t>
            </a:r>
          </a:p>
        </p:txBody>
      </p:sp>
      <p:sp>
        <p:nvSpPr>
          <p:cNvPr id="36" name="Текст 9">
            <a:extLst>
              <a:ext uri="{FF2B5EF4-FFF2-40B4-BE49-F238E27FC236}">
                <a16:creationId xmlns:a16="http://schemas.microsoft.com/office/drawing/2014/main" id="{11446DD1-1893-4198-A062-822774AFB95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8971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38" name="Текст 9">
            <a:extLst>
              <a:ext uri="{FF2B5EF4-FFF2-40B4-BE49-F238E27FC236}">
                <a16:creationId xmlns:a16="http://schemas.microsoft.com/office/drawing/2014/main" id="{72EDA79A-221E-4BBD-BFBF-DBF5F5610A3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75051" y="3280502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06</a:t>
            </a:r>
          </a:p>
        </p:txBody>
      </p:sp>
      <p:sp>
        <p:nvSpPr>
          <p:cNvPr id="39" name="Текст 9">
            <a:extLst>
              <a:ext uri="{FF2B5EF4-FFF2-40B4-BE49-F238E27FC236}">
                <a16:creationId xmlns:a16="http://schemas.microsoft.com/office/drawing/2014/main" id="{D1325FFF-1D66-4E63-8689-79808D70A8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754972" y="3336038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1" name="Текст 9">
            <a:extLst>
              <a:ext uri="{FF2B5EF4-FFF2-40B4-BE49-F238E27FC236}">
                <a16:creationId xmlns:a16="http://schemas.microsoft.com/office/drawing/2014/main" id="{B6E0453A-2FED-4FB6-8C65-8BEE7F27BA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676079" y="4601733"/>
            <a:ext cx="719999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</a:t>
            </a:r>
            <a:r>
              <a:rPr lang="ru-RU" dirty="0"/>
              <a:t>7</a:t>
            </a:r>
          </a:p>
        </p:txBody>
      </p:sp>
      <p:sp>
        <p:nvSpPr>
          <p:cNvPr id="42" name="Текст 9">
            <a:extLst>
              <a:ext uri="{FF2B5EF4-FFF2-40B4-BE49-F238E27FC236}">
                <a16:creationId xmlns:a16="http://schemas.microsoft.com/office/drawing/2014/main" id="{7193C7AA-23B1-4355-B4CE-44057B926F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856000" y="4657269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4" name="Текст 9">
            <a:extLst>
              <a:ext uri="{FF2B5EF4-FFF2-40B4-BE49-F238E27FC236}">
                <a16:creationId xmlns:a16="http://schemas.microsoft.com/office/drawing/2014/main" id="{5A50B02F-0804-48B7-AB32-0ABD785DB0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0979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08</a:t>
            </a:r>
          </a:p>
        </p:txBody>
      </p:sp>
      <p:sp>
        <p:nvSpPr>
          <p:cNvPr id="45" name="Текст 9">
            <a:extLst>
              <a:ext uri="{FF2B5EF4-FFF2-40B4-BE49-F238E27FC236}">
                <a16:creationId xmlns:a16="http://schemas.microsoft.com/office/drawing/2014/main" id="{C3CCF4A5-FD30-4F9D-A82B-8A7CAF430EE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8971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47" name="Текст 9">
            <a:extLst>
              <a:ext uri="{FF2B5EF4-FFF2-40B4-BE49-F238E27FC236}">
                <a16:creationId xmlns:a16="http://schemas.microsoft.com/office/drawing/2014/main" id="{CC93227C-F061-4073-A3C8-FDD6CAF3C4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575051" y="4596038"/>
            <a:ext cx="720000" cy="719862"/>
          </a:xfrm>
        </p:spPr>
        <p:txBody>
          <a:bodyPr lIns="0" tIns="0" rIns="0" bIns="0">
            <a:normAutofit/>
          </a:bodyPr>
          <a:lstStyle>
            <a:lvl1pPr marL="0" indent="0" algn="r">
              <a:buNone/>
              <a:defRPr sz="4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09</a:t>
            </a:r>
          </a:p>
        </p:txBody>
      </p:sp>
      <p:sp>
        <p:nvSpPr>
          <p:cNvPr id="48" name="Текст 9">
            <a:extLst>
              <a:ext uri="{FF2B5EF4-FFF2-40B4-BE49-F238E27FC236}">
                <a16:creationId xmlns:a16="http://schemas.microsoft.com/office/drawing/2014/main" id="{C98A4F5B-D505-4283-B9A9-F9F2AF9E53A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754972" y="4651574"/>
            <a:ext cx="1574153" cy="647432"/>
          </a:xfr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  <a:p>
            <a:pPr lvl="0"/>
            <a:r>
              <a:rPr lang="ru-RU" dirty="0"/>
              <a:t>темы слайда</a:t>
            </a:r>
          </a:p>
          <a:p>
            <a:pPr lvl="0"/>
            <a:r>
              <a:rPr lang="en-US" dirty="0"/>
              <a:t>Roboto Light 12 pt.</a:t>
            </a:r>
            <a:endParaRPr lang="ru-RU" dirty="0"/>
          </a:p>
        </p:txBody>
      </p:sp>
      <p:sp>
        <p:nvSpPr>
          <p:cNvPr id="50" name="Дата 7">
            <a:extLst>
              <a:ext uri="{FF2B5EF4-FFF2-40B4-BE49-F238E27FC236}">
                <a16:creationId xmlns:a16="http://schemas.microsoft.com/office/drawing/2014/main" id="{21D2AD8B-9FD6-4632-9FA5-260936FCC6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/>
              <a:t>17.07.2020</a:t>
            </a:r>
          </a:p>
        </p:txBody>
      </p:sp>
      <p:sp>
        <p:nvSpPr>
          <p:cNvPr id="52" name="Нижний колонтитул 8">
            <a:extLst>
              <a:ext uri="{FF2B5EF4-FFF2-40B4-BE49-F238E27FC236}">
                <a16:creationId xmlns:a16="http://schemas.microsoft.com/office/drawing/2014/main" id="{EBCE710B-D93D-4FF9-B8D7-B8EF979830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Создание презентации в фирменном стиле АО «АК Алтыналмас»</a:t>
            </a:r>
          </a:p>
        </p:txBody>
      </p:sp>
      <p:sp>
        <p:nvSpPr>
          <p:cNvPr id="53" name="Номер слайда 9">
            <a:extLst>
              <a:ext uri="{FF2B5EF4-FFF2-40B4-BE49-F238E27FC236}">
                <a16:creationId xmlns:a16="http://schemas.microsoft.com/office/drawing/2014/main" id="{07F789DF-4FA1-4276-953B-87B4140D5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310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25908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2182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3C0FD-4C86-4642-B3A4-633782EE95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2163" y="3056927"/>
            <a:ext cx="6121400" cy="1661993"/>
          </a:xfrm>
        </p:spPr>
        <p:txBody>
          <a:bodyPr wrap="square" anchor="t">
            <a:sp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FB5B40-E872-4F36-95A2-688B5509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2163" y="5103095"/>
            <a:ext cx="6121400" cy="332399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ru-RU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EE2ADCD-CAA5-4E91-9523-1FCE129A9D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2163" y="1030288"/>
            <a:ext cx="1746250" cy="1070693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2252CD-BE6B-4009-836C-676F190EE92C}"/>
              </a:ext>
            </a:extLst>
          </p:cNvPr>
          <p:cNvCxnSpPr>
            <a:cxnSpLocks/>
          </p:cNvCxnSpPr>
          <p:nvPr userDrawn="1"/>
        </p:nvCxnSpPr>
        <p:spPr>
          <a:xfrm>
            <a:off x="550863" y="2870200"/>
            <a:ext cx="0" cy="19800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5503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D80F9AE-48EA-4D59-A362-2F98102A6F8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89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D80F9AE-48EA-4D59-A362-2F98102A6F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6E8334DA-8524-427F-A0F5-56F67C9FD86B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Корпоративная презентация, сентябрь 2021 год</a:t>
            </a:r>
          </a:p>
        </p:txBody>
      </p:sp>
    </p:spTree>
    <p:extLst>
      <p:ext uri="{BB962C8B-B14F-4D97-AF65-F5344CB8AC3E}">
        <p14:creationId xmlns:p14="http://schemas.microsoft.com/office/powerpoint/2010/main" val="22157929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gradFill>
          <a:gsLst>
            <a:gs pos="0">
              <a:srgbClr val="0E5285"/>
            </a:gs>
            <a:gs pos="100000">
              <a:srgbClr val="16356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5910FEA-04F6-4E5D-92D3-A56EF7DA923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3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5910FEA-04F6-4E5D-92D3-A56EF7DA92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A picture containing blue&#10;&#10;Description automatically generated">
            <a:extLst>
              <a:ext uri="{FF2B5EF4-FFF2-40B4-BE49-F238E27FC236}">
                <a16:creationId xmlns:a16="http://schemas.microsoft.com/office/drawing/2014/main" id="{2594C2F4-6929-40D4-83D6-525206B1C9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5" t="2877"/>
          <a:stretch/>
        </p:blipFill>
        <p:spPr>
          <a:xfrm flipH="1">
            <a:off x="4215264" y="0"/>
            <a:ext cx="797673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249299"/>
          </a:xfrm>
        </p:spPr>
        <p:txBody>
          <a:bodyPr vert="horz"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35E36A-31E4-4133-AF51-BBA07D59FC58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0447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76C63576-1C38-4DF9-855F-D9B3DA21156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"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76C63576-1C38-4DF9-855F-D9B3DA2115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2C10C55-59CA-4A74-9BDD-6D06A9993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349244"/>
            <a:ext cx="10155238" cy="498598"/>
          </a:xfrm>
        </p:spPr>
        <p:txBody>
          <a:bodyPr vert="horz"/>
          <a:lstStyle>
            <a:lvl1pPr>
              <a:defRPr sz="1800"/>
            </a:lvl1pPr>
          </a:lstStyle>
          <a:p>
            <a:r>
              <a:rPr lang="ru-RU" dirty="0"/>
              <a:t>Заголовок</a:t>
            </a:r>
            <a:br>
              <a:rPr lang="ru-RU" dirty="0"/>
            </a:br>
            <a:r>
              <a:rPr lang="ru-RU" dirty="0"/>
              <a:t>вторая строчка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A7357-3776-434A-84A5-60358A1FC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CC02F-A862-48A2-AB8A-E15E0A5B05D7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2EDA67-C8D9-43DB-B040-73AF17F964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4986" y="6331063"/>
            <a:ext cx="10698163" cy="123111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sz="800" dirty="0"/>
              <a:t>Примечание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69C1348-EC01-4AF6-98A9-31BAE30AA1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0863" y="130425"/>
            <a:ext cx="10155238" cy="166199"/>
          </a:xfrm>
        </p:spPr>
        <p:txBody>
          <a:bodyPr/>
          <a:lstStyle>
            <a:lvl1pPr marL="0" indent="0">
              <a:buNone/>
              <a:defRPr sz="1200" b="1" cap="all" baseline="0">
                <a:solidFill>
                  <a:schemeClr val="accent2"/>
                </a:solidFill>
              </a:defRPr>
            </a:lvl1pPr>
            <a:lvl2pPr marL="144000" indent="0">
              <a:buNone/>
              <a:defRPr/>
            </a:lvl2pPr>
            <a:lvl3pPr marL="288000" indent="0">
              <a:buNone/>
              <a:defRPr/>
            </a:lvl3pPr>
            <a:lvl4pPr marL="432000" indent="0">
              <a:buNone/>
              <a:defRPr/>
            </a:lvl4pPr>
            <a:lvl5pPr marL="576000" indent="0">
              <a:buNone/>
              <a:defRPr/>
            </a:lvl5pPr>
          </a:lstStyle>
          <a:p>
            <a:pPr lvl="0"/>
            <a:r>
              <a:rPr lang="ru-RU" dirty="0"/>
              <a:t>РАЗДЕЛ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BCACD4-5857-44F5-B0B4-24993EAA7378}"/>
              </a:ext>
            </a:extLst>
          </p:cNvPr>
          <p:cNvCxnSpPr>
            <a:cxnSpLocks/>
          </p:cNvCxnSpPr>
          <p:nvPr userDrawn="1"/>
        </p:nvCxnSpPr>
        <p:spPr>
          <a:xfrm>
            <a:off x="363538" y="6350"/>
            <a:ext cx="0" cy="10109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77A816DC-B3B2-4730-9300-4F4CECCBB6E9}"/>
              </a:ext>
            </a:extLst>
          </p:cNvPr>
          <p:cNvSpPr txBox="1">
            <a:spLocks/>
          </p:cNvSpPr>
          <p:nvPr userDrawn="1"/>
        </p:nvSpPr>
        <p:spPr>
          <a:xfrm>
            <a:off x="550863" y="6560673"/>
            <a:ext cx="6121400" cy="1384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>
                <a:solidFill>
                  <a:schemeClr val="accent1"/>
                </a:solidFill>
              </a:rPr>
              <a:t>Корпоративная презентация, сентябрь 2021 год</a:t>
            </a:r>
          </a:p>
        </p:txBody>
      </p:sp>
    </p:spTree>
    <p:extLst>
      <p:ext uri="{BB962C8B-B14F-4D97-AF65-F5344CB8AC3E}">
        <p14:creationId xmlns:p14="http://schemas.microsoft.com/office/powerpoint/2010/main" val="9276865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ец презентации (реквизиты)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58BBF22-2ED3-42CE-9914-47CFFB687643}"/>
              </a:ext>
            </a:extLst>
          </p:cNvPr>
          <p:cNvSpPr txBox="1"/>
          <p:nvPr userDrawn="1"/>
        </p:nvSpPr>
        <p:spPr>
          <a:xfrm>
            <a:off x="876300" y="5218721"/>
            <a:ext cx="3239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АО ' АК </a:t>
            </a:r>
            <a:r>
              <a:rPr lang="ru-RU" sz="1200" dirty="0" err="1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Алтыналмас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'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1293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5545248A-3A17-46BB-88F6-97E51812C20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1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5545248A-3A17-46BB-88F6-97E51812C20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Номер слайда 9">
            <a:extLst>
              <a:ext uri="{FF2B5EF4-FFF2-40B4-BE49-F238E27FC236}">
                <a16:creationId xmlns:a16="http://schemas.microsoft.com/office/drawing/2014/main" id="{5909EEA3-488E-4AB7-BB6D-4A7CB5FC5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3" name="Заголовок 2">
            <a:extLst>
              <a:ext uri="{FF2B5EF4-FFF2-40B4-BE49-F238E27FC236}">
                <a16:creationId xmlns:a16="http://schemas.microsoft.com/office/drawing/2014/main" id="{854BA02F-9D88-4FF9-AAEB-1102BFC1E55E}"/>
              </a:ext>
            </a:extLst>
          </p:cNvPr>
          <p:cNvSpPr txBox="1">
            <a:spLocks/>
          </p:cNvSpPr>
          <p:nvPr userDrawn="1"/>
        </p:nvSpPr>
        <p:spPr>
          <a:xfrm>
            <a:off x="880236" y="549275"/>
            <a:ext cx="8565516" cy="7091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100" dirty="0">
              <a:latin typeface="Roboto Slab" pitchFamily="2" charset="0"/>
              <a:ea typeface="Roboto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497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 (Слайд списки 2 колонки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39C41F0-2FF2-41BE-B210-A2AE40FC9251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E1C9A9-3211-4022-8E87-0877D9E46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A4BE102E-2EA0-45B5-827F-2B3129A8CE5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299" y="1628775"/>
            <a:ext cx="5219691" cy="4140200"/>
          </a:xfrm>
        </p:spPr>
        <p:txBody>
          <a:bodyPr lIns="0" tIns="0" rIns="0" bIns="0">
            <a:normAutofit/>
          </a:bodyPr>
          <a:lstStyle>
            <a:lvl1pPr marL="180975" indent="-180975">
              <a:buClr>
                <a:schemeClr val="bg2"/>
              </a:buClr>
              <a:buFont typeface="Arial" panose="020B0604020202020204" pitchFamily="34" charset="0"/>
              <a:buChar char="•"/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 </a:t>
            </a:r>
            <a:r>
              <a:rPr lang="en-US" dirty="0"/>
              <a:t>Roboto Light 18 pt.</a:t>
            </a:r>
            <a:endParaRPr lang="ru-RU" dirty="0"/>
          </a:p>
          <a:p>
            <a:pPr lvl="0"/>
            <a:endParaRPr lang="ru-RU" dirty="0"/>
          </a:p>
          <a:p>
            <a:pPr lvl="0"/>
            <a:endParaRPr lang="en-US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id="{994618F0-35A8-40A4-8AA0-C14D8280B96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6984" y="1628775"/>
            <a:ext cx="5219691" cy="4140200"/>
          </a:xfrm>
        </p:spPr>
        <p:txBody>
          <a:bodyPr lIns="0" tIns="0" rIns="0" bIns="0">
            <a:normAutofit/>
          </a:bodyPr>
          <a:lstStyle>
            <a:lvl1pPr marL="266700" indent="-266700">
              <a:buClr>
                <a:schemeClr val="tx2"/>
              </a:buClr>
              <a:buFont typeface="+mj-lt"/>
              <a:buAutoNum type="arabicPeriod"/>
              <a:defRPr sz="1800"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 </a:t>
            </a:r>
            <a:r>
              <a:rPr lang="en-US" dirty="0"/>
              <a:t>Roboto Light 18 pt.</a:t>
            </a:r>
            <a:endParaRPr lang="ru-RU" dirty="0"/>
          </a:p>
          <a:p>
            <a:pPr lvl="0"/>
            <a:endParaRPr lang="ru-RU" dirty="0"/>
          </a:p>
          <a:p>
            <a:pPr lvl="0"/>
            <a:endParaRPr lang="en-US" dirty="0"/>
          </a:p>
        </p:txBody>
      </p:sp>
      <p:sp>
        <p:nvSpPr>
          <p:cNvPr id="13" name="Номер слайда 9">
            <a:extLst>
              <a:ext uri="{FF2B5EF4-FFF2-40B4-BE49-F238E27FC236}">
                <a16:creationId xmlns:a16="http://schemas.microsoft.com/office/drawing/2014/main" id="{8517428E-0865-4E88-A3D3-8A1FD9DEEE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966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ц презентации (реквизиты)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1B6BFE-C29F-4EFE-A1BB-67B8A0395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BBF22-2ED3-42CE-9914-47CFFB687643}"/>
              </a:ext>
            </a:extLst>
          </p:cNvPr>
          <p:cNvSpPr txBox="1"/>
          <p:nvPr userDrawn="1"/>
        </p:nvSpPr>
        <p:spPr>
          <a:xfrm>
            <a:off x="876300" y="5218721"/>
            <a:ext cx="3239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АО « АК Алтыналмас»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1C769-7FED-40B6-B7C1-C1D9E2ADFC2B}"/>
              </a:ext>
            </a:extLst>
          </p:cNvPr>
          <p:cNvSpPr txBox="1"/>
          <p:nvPr userDrawn="1"/>
        </p:nvSpPr>
        <p:spPr>
          <a:xfrm>
            <a:off x="7536612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935907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1 (Плавление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E2A29ED-B1EC-406D-BD7B-417762BEEB8A}"/>
              </a:ext>
            </a:extLst>
          </p:cNvPr>
          <p:cNvCxnSpPr>
            <a:cxnSpLocks/>
          </p:cNvCxnSpPr>
          <p:nvPr userDrawn="1"/>
        </p:nvCxnSpPr>
        <p:spPr>
          <a:xfrm>
            <a:off x="876300" y="3084189"/>
            <a:ext cx="0" cy="170421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43A5A-F750-41F7-8A3F-3BA327316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91159"/>
            <a:ext cx="1786193" cy="10969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988BE-A586-48E1-80A4-2D3664D421CA}"/>
              </a:ext>
            </a:extLst>
          </p:cNvPr>
          <p:cNvSpPr txBox="1"/>
          <p:nvPr userDrawn="1"/>
        </p:nvSpPr>
        <p:spPr>
          <a:xfrm>
            <a:off x="876300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3B6DFB2-6D5A-4313-B430-F62B64B42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319" y="5784529"/>
            <a:ext cx="3865563" cy="1797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26.06.2020 Roboto Light 10 pt.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5C9D5DA-5F79-43F7-A2A6-35508C4DC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319" y="3084189"/>
            <a:ext cx="4321675" cy="1244811"/>
          </a:xfrm>
          <a:prstGeom prst="rect">
            <a:avLst/>
          </a:prstGeom>
        </p:spPr>
        <p:txBody>
          <a:bodyPr lIns="270000" tIns="0" rIns="0" bIns="0" anchor="t">
            <a:noAutofit/>
          </a:bodyPr>
          <a:lstStyle>
            <a:lvl1pPr marL="0">
              <a:spcBef>
                <a:spcPts val="0"/>
              </a:spcBef>
              <a:defRPr sz="280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ru-RU" dirty="0"/>
              <a:t>Заголовок </a:t>
            </a:r>
            <a:br>
              <a:rPr lang="en-US" dirty="0"/>
            </a:br>
            <a:r>
              <a:rPr lang="ru-RU" dirty="0"/>
              <a:t>презентации</a:t>
            </a:r>
            <a:br>
              <a:rPr lang="en-US" dirty="0"/>
            </a:br>
            <a:r>
              <a:rPr lang="en-US" dirty="0"/>
              <a:t>Roboto Slab 28 pt.</a:t>
            </a:r>
            <a:br>
              <a:rPr lang="ru-RU" dirty="0"/>
            </a:br>
            <a:br>
              <a:rPr lang="en-US" dirty="0"/>
            </a:br>
            <a:endParaRPr lang="ru-RU" dirty="0"/>
          </a:p>
        </p:txBody>
      </p:sp>
      <p:sp>
        <p:nvSpPr>
          <p:cNvPr id="11" name="Подзаголовок 14">
            <a:extLst>
              <a:ext uri="{FF2B5EF4-FFF2-40B4-BE49-F238E27FC236}">
                <a16:creationId xmlns:a16="http://schemas.microsoft.com/office/drawing/2014/main" id="{F1AB5429-2C9E-4A13-8429-B229D671B38B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74319" y="4509000"/>
            <a:ext cx="4321676" cy="279400"/>
          </a:xfrm>
          <a:ln>
            <a:noFill/>
          </a:ln>
        </p:spPr>
        <p:txBody>
          <a:bodyPr lIns="270000" tIns="0" rIns="0" bIns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</a:t>
            </a:r>
            <a:r>
              <a:rPr lang="en-US" dirty="0"/>
              <a:t>Roboto Light </a:t>
            </a:r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pt.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252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елый фон (Слайд с текстом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139C41F0-2FF2-41BE-B210-A2AE40FC9251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38A8AD1-0632-41EB-B795-0BCB4D9CE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7E1C9A9-3211-4022-8E87-0877D9E46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id="{F9BCB613-72F6-46D8-823E-0DB2A7A2CA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6299" y="1628775"/>
            <a:ext cx="10620376" cy="4140200"/>
          </a:xfrm>
        </p:spPr>
        <p:txBody>
          <a:bodyPr lIns="0" tIns="0" rIns="0" bIns="0">
            <a:normAutofit/>
          </a:bodyPr>
          <a:lstStyle>
            <a:lvl1pPr marL="0" indent="0">
              <a:buClr>
                <a:schemeClr val="bg2"/>
              </a:buClr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+mn-lt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</a:lstStyle>
          <a:p>
            <a:pPr lvl="0"/>
            <a:r>
              <a:rPr lang="ru-RU" dirty="0"/>
              <a:t>Образец текста </a:t>
            </a:r>
            <a:r>
              <a:rPr lang="en-US" dirty="0"/>
              <a:t>Roboto Light 18 pt.</a:t>
            </a:r>
            <a:endParaRPr lang="ru-RU" dirty="0"/>
          </a:p>
        </p:txBody>
      </p:sp>
      <p:sp>
        <p:nvSpPr>
          <p:cNvPr id="10" name="Дата 7">
            <a:extLst>
              <a:ext uri="{FF2B5EF4-FFF2-40B4-BE49-F238E27FC236}">
                <a16:creationId xmlns:a16="http://schemas.microsoft.com/office/drawing/2014/main" id="{10ABC979-07F0-418F-91C4-949FF56495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28235" y="6396436"/>
            <a:ext cx="70776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17.07.2020</a:t>
            </a:r>
          </a:p>
        </p:txBody>
      </p:sp>
      <p:sp>
        <p:nvSpPr>
          <p:cNvPr id="11" name="Нижний колонтитул 8">
            <a:extLst>
              <a:ext uri="{FF2B5EF4-FFF2-40B4-BE49-F238E27FC236}">
                <a16:creationId xmlns:a16="http://schemas.microsoft.com/office/drawing/2014/main" id="{9D2601CE-7DCC-491F-9DAD-C6451AC37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56000" y="6396435"/>
            <a:ext cx="48722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/>
              <a:t>Создание презентации в фирменном стиле АО «АК Алтыналмас»</a:t>
            </a:r>
            <a:endParaRPr lang="ru-RU" dirty="0"/>
          </a:p>
        </p:txBody>
      </p:sp>
      <p:sp>
        <p:nvSpPr>
          <p:cNvPr id="12" name="Номер слайда 9">
            <a:extLst>
              <a:ext uri="{FF2B5EF4-FFF2-40B4-BE49-F238E27FC236}">
                <a16:creationId xmlns:a16="http://schemas.microsoft.com/office/drawing/2014/main" id="{D5705453-2697-4556-9D14-A8C2D71A1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57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ец презентации (реквизиты)"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1B6BFE-C29F-4EFE-A1BB-67B8A03952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BBF22-2ED3-42CE-9914-47CFFB687643}"/>
              </a:ext>
            </a:extLst>
          </p:cNvPr>
          <p:cNvSpPr txBox="1"/>
          <p:nvPr userDrawn="1"/>
        </p:nvSpPr>
        <p:spPr>
          <a:xfrm>
            <a:off x="876300" y="5218721"/>
            <a:ext cx="32397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АО « АК Алтыналмас»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r>
              <a:rPr lang="ru-RU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r>
              <a:rPr lang="en-US" sz="12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lang="ru-RU" sz="12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1C769-7FED-40B6-B7C1-C1D9E2ADFC2B}"/>
              </a:ext>
            </a:extLst>
          </p:cNvPr>
          <p:cNvSpPr txBox="1"/>
          <p:nvPr userDrawn="1"/>
        </p:nvSpPr>
        <p:spPr>
          <a:xfrm>
            <a:off x="7536612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r"/>
            <a:r>
              <a:rPr lang="ru-RU" sz="1000" dirty="0">
                <a:solidFill>
                  <a:schemeClr val="bg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</p:spTree>
    <p:extLst>
      <p:ext uri="{BB962C8B-B14F-4D97-AF65-F5344CB8AC3E}">
        <p14:creationId xmlns:p14="http://schemas.microsoft.com/office/powerpoint/2010/main" val="19208371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3314439-AB45-40EF-8250-6BADC61E86A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66681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3314439-AB45-40EF-8250-6BADC61E86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Заголовок 2">
            <a:extLst>
              <a:ext uri="{FF2B5EF4-FFF2-40B4-BE49-F238E27FC236}">
                <a16:creationId xmlns:a16="http://schemas.microsoft.com/office/drawing/2014/main" id="{8864D953-D8FD-4849-9783-B5CBBBF417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6301" y="549275"/>
            <a:ext cx="5939700" cy="7091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dirty="0"/>
              <a:t>Образец заголовка. Заполняется</a:t>
            </a:r>
            <a:br>
              <a:rPr lang="ru-RU" dirty="0"/>
            </a:br>
            <a:r>
              <a:rPr lang="ru-RU" dirty="0"/>
              <a:t>в 2 строки </a:t>
            </a:r>
            <a:r>
              <a:rPr lang="en-US" dirty="0"/>
              <a:t>Roboto Slab 21 pt.</a:t>
            </a:r>
            <a:endParaRPr lang="ru-RU" dirty="0"/>
          </a:p>
        </p:txBody>
      </p:sp>
      <p:cxnSp>
        <p:nvCxnSpPr>
          <p:cNvPr id="43" name="Прямая соединительная линия 16">
            <a:extLst>
              <a:ext uri="{FF2B5EF4-FFF2-40B4-BE49-F238E27FC236}">
                <a16:creationId xmlns:a16="http://schemas.microsoft.com/office/drawing/2014/main" id="{AF6D4767-71FD-42C1-A1FC-F9886FF8E58E}"/>
              </a:ext>
            </a:extLst>
          </p:cNvPr>
          <p:cNvCxnSpPr>
            <a:cxnSpLocks/>
          </p:cNvCxnSpPr>
          <p:nvPr userDrawn="1"/>
        </p:nvCxnSpPr>
        <p:spPr>
          <a:xfrm>
            <a:off x="876000" y="549275"/>
            <a:ext cx="0" cy="709152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Рисунок 14">
            <a:extLst>
              <a:ext uri="{FF2B5EF4-FFF2-40B4-BE49-F238E27FC236}">
                <a16:creationId xmlns:a16="http://schemas.microsoft.com/office/drawing/2014/main" id="{293EE022-FB63-4311-9CF7-525768FD23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66" y="569015"/>
            <a:ext cx="1172451" cy="720000"/>
          </a:xfrm>
          <a:prstGeom prst="rect">
            <a:avLst/>
          </a:prstGeom>
        </p:spPr>
      </p:pic>
      <p:sp>
        <p:nvSpPr>
          <p:cNvPr id="45" name="Номер слайда 9">
            <a:extLst>
              <a:ext uri="{FF2B5EF4-FFF2-40B4-BE49-F238E27FC236}">
                <a16:creationId xmlns:a16="http://schemas.microsoft.com/office/drawing/2014/main" id="{488EC6A2-1F01-484E-B8E3-989B1D1F0C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ru-RU" dirty="0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2680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ложка1 (Плавление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CE2A29ED-B1EC-406D-BD7B-417762BEEB8A}"/>
              </a:ext>
            </a:extLst>
          </p:cNvPr>
          <p:cNvCxnSpPr>
            <a:cxnSpLocks/>
          </p:cNvCxnSpPr>
          <p:nvPr userDrawn="1"/>
        </p:nvCxnSpPr>
        <p:spPr>
          <a:xfrm>
            <a:off x="876300" y="3084189"/>
            <a:ext cx="0" cy="1704211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C43A5A-F750-41F7-8A3F-3BA327316A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991159"/>
            <a:ext cx="1786193" cy="10969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7988BE-A586-48E1-80A4-2D3664D421CA}"/>
              </a:ext>
            </a:extLst>
          </p:cNvPr>
          <p:cNvSpPr txBox="1"/>
          <p:nvPr userDrawn="1"/>
        </p:nvSpPr>
        <p:spPr>
          <a:xfrm>
            <a:off x="876300" y="6018940"/>
            <a:ext cx="396006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Любое использование данного материала без соглашения</a:t>
            </a:r>
          </a:p>
          <a:p>
            <a:pPr algn="l"/>
            <a:r>
              <a:rPr lang="ru-RU" sz="1000" dirty="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АО «АК Алтыналмас» строго запрещено</a:t>
            </a:r>
          </a:p>
        </p:txBody>
      </p:sp>
      <p:sp>
        <p:nvSpPr>
          <p:cNvPr id="27" name="Текст 26">
            <a:extLst>
              <a:ext uri="{FF2B5EF4-FFF2-40B4-BE49-F238E27FC236}">
                <a16:creationId xmlns:a16="http://schemas.microsoft.com/office/drawing/2014/main" id="{73B6DFB2-6D5A-4313-B430-F62B64B42D8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4319" y="5784529"/>
            <a:ext cx="3865563" cy="1797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000">
                <a:latin typeface="+mn-lt"/>
              </a:defRPr>
            </a:lvl1pPr>
          </a:lstStyle>
          <a:p>
            <a:pPr lvl="0"/>
            <a:r>
              <a:rPr lang="en-US" dirty="0"/>
              <a:t>26.06.2020 Roboto Light 10 pt.</a:t>
            </a:r>
            <a:endParaRPr lang="ru-RU" dirty="0"/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45C9D5DA-5F79-43F7-A2A6-35508C4DC9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4319" y="3084189"/>
            <a:ext cx="4321675" cy="1244811"/>
          </a:xfrm>
          <a:prstGeom prst="rect">
            <a:avLst/>
          </a:prstGeom>
        </p:spPr>
        <p:txBody>
          <a:bodyPr lIns="270000" tIns="0" rIns="0" bIns="0" anchor="t">
            <a:noAutofit/>
          </a:bodyPr>
          <a:lstStyle>
            <a:lvl1pPr marL="0">
              <a:spcBef>
                <a:spcPts val="0"/>
              </a:spcBef>
              <a:defRPr sz="2800">
                <a:solidFill>
                  <a:schemeClr val="tx2"/>
                </a:solidFill>
              </a:defRPr>
            </a:lvl1pPr>
          </a:lstStyle>
          <a:p>
            <a:pPr marL="0" lvl="0"/>
            <a:r>
              <a:rPr lang="ru-RU" dirty="0"/>
              <a:t>Заголовок </a:t>
            </a:r>
            <a:br>
              <a:rPr lang="en-US" dirty="0"/>
            </a:br>
            <a:r>
              <a:rPr lang="ru-RU" dirty="0"/>
              <a:t>презентации</a:t>
            </a:r>
            <a:br>
              <a:rPr lang="en-US" dirty="0"/>
            </a:br>
            <a:r>
              <a:rPr lang="en-US" dirty="0"/>
              <a:t>Roboto Slab 28 pt.</a:t>
            </a:r>
            <a:br>
              <a:rPr lang="ru-RU" dirty="0"/>
            </a:br>
            <a:br>
              <a:rPr lang="en-US" dirty="0"/>
            </a:br>
            <a:endParaRPr lang="ru-RU" dirty="0"/>
          </a:p>
        </p:txBody>
      </p:sp>
      <p:sp>
        <p:nvSpPr>
          <p:cNvPr id="11" name="Подзаголовок 14">
            <a:extLst>
              <a:ext uri="{FF2B5EF4-FFF2-40B4-BE49-F238E27FC236}">
                <a16:creationId xmlns:a16="http://schemas.microsoft.com/office/drawing/2014/main" id="{F1AB5429-2C9E-4A13-8429-B229D671B38B}"/>
              </a:ext>
            </a:extLst>
          </p:cNvPr>
          <p:cNvSpPr>
            <a:spLocks noGrp="1"/>
          </p:cNvSpPr>
          <p:nvPr>
            <p:ph type="subTitle" idx="12" hasCustomPrompt="1"/>
          </p:nvPr>
        </p:nvSpPr>
        <p:spPr>
          <a:xfrm>
            <a:off x="874319" y="4509000"/>
            <a:ext cx="4321676" cy="279400"/>
          </a:xfrm>
          <a:ln>
            <a:noFill/>
          </a:ln>
        </p:spPr>
        <p:txBody>
          <a:bodyPr lIns="270000" tIns="0" rIns="0" bIns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dirty="0"/>
              <a:t>Подзаголовок </a:t>
            </a:r>
            <a:r>
              <a:rPr lang="en-US" dirty="0"/>
              <a:t>Roboto Light </a:t>
            </a:r>
            <a:r>
              <a:rPr lang="ru-RU" dirty="0"/>
              <a:t>1</a:t>
            </a:r>
            <a:r>
              <a:rPr lang="en-US" dirty="0"/>
              <a:t>8</a:t>
            </a:r>
            <a:r>
              <a:rPr lang="ru-RU" dirty="0"/>
              <a:t> </a:t>
            </a:r>
            <a:r>
              <a:rPr lang="en-US" dirty="0"/>
              <a:t>pt.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892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 /><Relationship Id="rId3" Type="http://schemas.openxmlformats.org/officeDocument/2006/relationships/slideLayout" Target="../slideLayouts/slideLayout3.xml" /><Relationship Id="rId7" Type="http://schemas.openxmlformats.org/officeDocument/2006/relationships/tags" Target="../tags/tag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vmlDrawing" Target="../drawings/vmlDrawing1.vml" /><Relationship Id="rId5" Type="http://schemas.openxmlformats.org/officeDocument/2006/relationships/theme" Target="../theme/theme1.xml" /><Relationship Id="rId4" Type="http://schemas.openxmlformats.org/officeDocument/2006/relationships/slideLayout" Target="../slideLayouts/slideLayout4.xml" /><Relationship Id="rId9" Type="http://schemas.openxmlformats.org/officeDocument/2006/relationships/image" Target="../media/image1.emf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 /><Relationship Id="rId3" Type="http://schemas.openxmlformats.org/officeDocument/2006/relationships/slideLayout" Target="../slideLayouts/slideLayout7.xml" /><Relationship Id="rId7" Type="http://schemas.openxmlformats.org/officeDocument/2006/relationships/tags" Target="../tags/tag3.xml" /><Relationship Id="rId2" Type="http://schemas.openxmlformats.org/officeDocument/2006/relationships/slideLayout" Target="../slideLayouts/slideLayout6.xml" /><Relationship Id="rId1" Type="http://schemas.openxmlformats.org/officeDocument/2006/relationships/slideLayout" Target="../slideLayouts/slideLayout5.xml" /><Relationship Id="rId6" Type="http://schemas.openxmlformats.org/officeDocument/2006/relationships/vmlDrawing" Target="../drawings/vmlDrawing2.vml" /><Relationship Id="rId5" Type="http://schemas.openxmlformats.org/officeDocument/2006/relationships/theme" Target="../theme/theme2.xml" /><Relationship Id="rId4" Type="http://schemas.openxmlformats.org/officeDocument/2006/relationships/slideLayout" Target="../slideLayouts/slideLayout8.xml" /><Relationship Id="rId9" Type="http://schemas.openxmlformats.org/officeDocument/2006/relationships/image" Target="../media/image7.emf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 /><Relationship Id="rId3" Type="http://schemas.openxmlformats.org/officeDocument/2006/relationships/slideLayout" Target="../slideLayouts/slideLayout11.xml" /><Relationship Id="rId7" Type="http://schemas.openxmlformats.org/officeDocument/2006/relationships/tags" Target="../tags/tag5.xml" /><Relationship Id="rId2" Type="http://schemas.openxmlformats.org/officeDocument/2006/relationships/slideLayout" Target="../slideLayouts/slideLayout10.xml" /><Relationship Id="rId1" Type="http://schemas.openxmlformats.org/officeDocument/2006/relationships/slideLayout" Target="../slideLayouts/slideLayout9.xml" /><Relationship Id="rId6" Type="http://schemas.openxmlformats.org/officeDocument/2006/relationships/vmlDrawing" Target="../drawings/vmlDrawing4.vml" /><Relationship Id="rId5" Type="http://schemas.openxmlformats.org/officeDocument/2006/relationships/theme" Target="../theme/theme3.xml" /><Relationship Id="rId4" Type="http://schemas.openxmlformats.org/officeDocument/2006/relationships/slideLayout" Target="../slideLayouts/slideLayout12.xml" /><Relationship Id="rId9" Type="http://schemas.openxmlformats.org/officeDocument/2006/relationships/image" Target="../media/image7.emf" 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 /><Relationship Id="rId13" Type="http://schemas.openxmlformats.org/officeDocument/2006/relationships/image" Target="../media/image7.emf" /><Relationship Id="rId3" Type="http://schemas.openxmlformats.org/officeDocument/2006/relationships/slideLayout" Target="../slideLayouts/slideLayout15.xml" /><Relationship Id="rId7" Type="http://schemas.openxmlformats.org/officeDocument/2006/relationships/slideLayout" Target="../slideLayouts/slideLayout19.xml" /><Relationship Id="rId12" Type="http://schemas.openxmlformats.org/officeDocument/2006/relationships/oleObject" Target="../embeddings/oleObject6.bin" /><Relationship Id="rId2" Type="http://schemas.openxmlformats.org/officeDocument/2006/relationships/slideLayout" Target="../slideLayouts/slideLayout14.xml" /><Relationship Id="rId1" Type="http://schemas.openxmlformats.org/officeDocument/2006/relationships/slideLayout" Target="../slideLayouts/slideLayout13.xml" /><Relationship Id="rId6" Type="http://schemas.openxmlformats.org/officeDocument/2006/relationships/slideLayout" Target="../slideLayouts/slideLayout18.xml" /><Relationship Id="rId11" Type="http://schemas.openxmlformats.org/officeDocument/2006/relationships/tags" Target="../tags/tag7.xml" /><Relationship Id="rId5" Type="http://schemas.openxmlformats.org/officeDocument/2006/relationships/slideLayout" Target="../slideLayouts/slideLayout17.xml" /><Relationship Id="rId15" Type="http://schemas.openxmlformats.org/officeDocument/2006/relationships/image" Target="../media/image10.svg" /><Relationship Id="rId10" Type="http://schemas.openxmlformats.org/officeDocument/2006/relationships/vmlDrawing" Target="../drawings/vmlDrawing6.vml" /><Relationship Id="rId4" Type="http://schemas.openxmlformats.org/officeDocument/2006/relationships/slideLayout" Target="../slideLayouts/slideLayout16.xml" /><Relationship Id="rId9" Type="http://schemas.openxmlformats.org/officeDocument/2006/relationships/theme" Target="../theme/theme4.xml" /><Relationship Id="rId14" Type="http://schemas.openxmlformats.org/officeDocument/2006/relationships/image" Target="../media/image9.png" 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 /><Relationship Id="rId13" Type="http://schemas.openxmlformats.org/officeDocument/2006/relationships/image" Target="../media/image9.png" /><Relationship Id="rId3" Type="http://schemas.openxmlformats.org/officeDocument/2006/relationships/slideLayout" Target="../slideLayouts/slideLayout23.xml" /><Relationship Id="rId7" Type="http://schemas.openxmlformats.org/officeDocument/2006/relationships/slideLayout" Target="../slideLayouts/slideLayout27.xml" /><Relationship Id="rId12" Type="http://schemas.openxmlformats.org/officeDocument/2006/relationships/image" Target="../media/image7.emf" /><Relationship Id="rId2" Type="http://schemas.openxmlformats.org/officeDocument/2006/relationships/slideLayout" Target="../slideLayouts/slideLayout22.xml" /><Relationship Id="rId1" Type="http://schemas.openxmlformats.org/officeDocument/2006/relationships/slideLayout" Target="../slideLayouts/slideLayout21.xml" /><Relationship Id="rId6" Type="http://schemas.openxmlformats.org/officeDocument/2006/relationships/slideLayout" Target="../slideLayouts/slideLayout26.xml" /><Relationship Id="rId11" Type="http://schemas.openxmlformats.org/officeDocument/2006/relationships/oleObject" Target="../embeddings/oleObject11.bin" /><Relationship Id="rId5" Type="http://schemas.openxmlformats.org/officeDocument/2006/relationships/slideLayout" Target="../slideLayouts/slideLayout25.xml" /><Relationship Id="rId10" Type="http://schemas.openxmlformats.org/officeDocument/2006/relationships/tags" Target="../tags/tag12.xml" /><Relationship Id="rId4" Type="http://schemas.openxmlformats.org/officeDocument/2006/relationships/slideLayout" Target="../slideLayouts/slideLayout24.xml" /><Relationship Id="rId9" Type="http://schemas.openxmlformats.org/officeDocument/2006/relationships/vmlDrawing" Target="../drawings/vmlDrawing11.vml" /><Relationship Id="rId14" Type="http://schemas.openxmlformats.org/officeDocument/2006/relationships/image" Target="../media/image10.svg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BB9C4E80-3ACC-4F3C-B79F-BA08C311B22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291890685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think-cell Slide" r:id="rId8" imgW="425" imgH="424" progId="TCLayout.ActiveDocument.1">
                  <p:embed/>
                </p:oleObj>
              </mc:Choice>
              <mc:Fallback>
                <p:oleObj name="think-cell Slide" r:id="rId8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BB9C4E80-3ACC-4F3C-B79F-BA08C311B22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549275"/>
            <a:ext cx="8800207" cy="709152"/>
          </a:xfrm>
          <a:prstGeom prst="rect">
            <a:avLst/>
          </a:prstGeom>
        </p:spPr>
        <p:txBody>
          <a:bodyPr vert="horz" lIns="180000" tIns="0" rIns="0" bIns="144000" anchor="t">
            <a:noAutofit/>
          </a:bodyPr>
          <a:lstStyle/>
          <a:p>
            <a:pPr marL="0"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Roboto Slab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300" y="1628775"/>
            <a:ext cx="88197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49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70" r:id="rId3"/>
    <p:sldLayoutId id="2147483655" r:id="rId4"/>
  </p:sldLayoutIdLst>
  <p:hf hdr="0"/>
  <p:txStyles>
    <p:titleStyle>
      <a:lvl1pPr algn="l" defTabSz="1067782" rtl="0" eaLnBrk="1" latinLnBrk="0" hangingPunct="1">
        <a:spcBef>
          <a:spcPct val="0"/>
        </a:spcBef>
        <a:buNone/>
        <a:defRPr lang="ru-RU" sz="2100" kern="1200" dirty="0">
          <a:solidFill>
            <a:schemeClr val="tx1"/>
          </a:solidFill>
          <a:latin typeface="Roboto Slab" pitchFamily="2" charset="0"/>
          <a:ea typeface="Roboto Slab" pitchFamily="2" charset="0"/>
          <a:cs typeface="Arial" panose="020B0604020202020204" pitchFamily="34" charset="0"/>
        </a:defRPr>
      </a:lvl1pPr>
    </p:titleStyle>
    <p:bodyStyle>
      <a:lvl1pPr marL="400420" indent="-400420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1pPr>
      <a:lvl2pPr marL="867573" indent="-333682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2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2pPr>
      <a:lvl3pPr marL="1334728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8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3pPr>
      <a:lvl4pPr marL="186862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4pPr>
      <a:lvl5pPr marL="240251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»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5pPr>
      <a:lvl6pPr marL="2936401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47029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00418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538076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33891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1067782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73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4pPr>
      <a:lvl5pPr marL="2135564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5pPr>
      <a:lvl6pPr marL="266945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6pPr>
      <a:lvl7pPr marL="320334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7pPr>
      <a:lvl8pPr marL="3737239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8pPr>
      <a:lvl9pPr marL="427113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orient="horz" pos="3974" userDrawn="1">
          <p15:clr>
            <a:srgbClr val="F26B43"/>
          </p15:clr>
        </p15:guide>
        <p15:guide id="6" pos="7242" userDrawn="1">
          <p15:clr>
            <a:srgbClr val="F26B43"/>
          </p15:clr>
        </p15:guide>
        <p15:guide id="7" orient="horz" pos="3634" userDrawn="1">
          <p15:clr>
            <a:srgbClr val="F26B43"/>
          </p15:clr>
        </p15:guide>
        <p15:guide id="8" orient="horz" pos="799" userDrawn="1">
          <p15:clr>
            <a:srgbClr val="F26B43"/>
          </p15:clr>
        </p15:guide>
        <p15:guide id="9" orient="horz" pos="102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1CF21CC-FF54-4B9A-80BD-2C970EFBB4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61537535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"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1CF21CC-FF54-4B9A-80BD-2C970EFBB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549275"/>
            <a:ext cx="8800207" cy="709152"/>
          </a:xfrm>
          <a:prstGeom prst="rect">
            <a:avLst/>
          </a:prstGeom>
        </p:spPr>
        <p:txBody>
          <a:bodyPr vert="horz" lIns="180000" tIns="0" rIns="0" bIns="144000" anchor="t">
            <a:noAutofit/>
          </a:bodyPr>
          <a:lstStyle/>
          <a:p>
            <a:pPr marL="0"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Roboto Slab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300" y="1628775"/>
            <a:ext cx="88197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40914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</p:sldLayoutIdLst>
  <p:hf hdr="0"/>
  <p:txStyles>
    <p:titleStyle>
      <a:lvl1pPr algn="l" defTabSz="1067782" rtl="0" eaLnBrk="1" latinLnBrk="0" hangingPunct="1">
        <a:spcBef>
          <a:spcPct val="0"/>
        </a:spcBef>
        <a:buNone/>
        <a:defRPr lang="ru-RU" sz="2100" kern="1200" dirty="0">
          <a:solidFill>
            <a:schemeClr val="tx1"/>
          </a:solidFill>
          <a:latin typeface="Roboto Slab" pitchFamily="2" charset="0"/>
          <a:ea typeface="Roboto Slab" pitchFamily="2" charset="0"/>
          <a:cs typeface="Arial" panose="020B0604020202020204" pitchFamily="34" charset="0"/>
        </a:defRPr>
      </a:lvl1pPr>
    </p:titleStyle>
    <p:bodyStyle>
      <a:lvl1pPr marL="400420" indent="-400420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1pPr>
      <a:lvl2pPr marL="867573" indent="-333682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2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2pPr>
      <a:lvl3pPr marL="1334728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8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3pPr>
      <a:lvl4pPr marL="186862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4pPr>
      <a:lvl5pPr marL="240251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»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5pPr>
      <a:lvl6pPr marL="2936401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47029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00418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538076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33891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1067782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73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4pPr>
      <a:lvl5pPr marL="2135564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5pPr>
      <a:lvl6pPr marL="266945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6pPr>
      <a:lvl7pPr marL="320334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7pPr>
      <a:lvl8pPr marL="3737239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8pPr>
      <a:lvl9pPr marL="427113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74">
          <p15:clr>
            <a:srgbClr val="F26B43"/>
          </p15:clr>
        </p15:guide>
        <p15:guide id="6" pos="7242">
          <p15:clr>
            <a:srgbClr val="F26B43"/>
          </p15:clr>
        </p15:guide>
        <p15:guide id="7" orient="horz" pos="3634">
          <p15:clr>
            <a:srgbClr val="F26B43"/>
          </p15:clr>
        </p15:guide>
        <p15:guide id="8" orient="horz" pos="799">
          <p15:clr>
            <a:srgbClr val="F26B43"/>
          </p15:clr>
        </p15:guide>
        <p15:guide id="9" orient="horz" pos="102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1CF21CC-FF54-4B9A-80BD-2C970EFBB4F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7"/>
            </p:custDataLst>
            <p:extLst>
              <p:ext uri="{D42A27DB-BD31-4B8C-83A1-F6EECF244321}">
                <p14:modId xmlns:p14="http://schemas.microsoft.com/office/powerpoint/2010/main" val="31371544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" name="think-cell Slide" r:id="rId8" imgW="395" imgH="396" progId="TCLayout.ActiveDocument.1">
                  <p:embed/>
                </p:oleObj>
              </mc:Choice>
              <mc:Fallback>
                <p:oleObj name="think-cell Slide" r:id="rId8" imgW="395" imgH="39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1CF21CC-FF54-4B9A-80BD-2C970EFBB4F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6300" y="549275"/>
            <a:ext cx="8800207" cy="709152"/>
          </a:xfrm>
          <a:prstGeom prst="rect">
            <a:avLst/>
          </a:prstGeom>
        </p:spPr>
        <p:txBody>
          <a:bodyPr vert="horz" lIns="180000" tIns="0" rIns="0" bIns="144000" anchor="t">
            <a:noAutofit/>
          </a:bodyPr>
          <a:lstStyle/>
          <a:p>
            <a:pPr marL="0" lvl="0"/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Шрифт </a:t>
            </a:r>
            <a:r>
              <a:rPr lang="en-US" dirty="0"/>
              <a:t>Roboto Slab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76300" y="1628775"/>
            <a:ext cx="8819700" cy="3744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9391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/>
  <p:txStyles>
    <p:titleStyle>
      <a:lvl1pPr algn="l" defTabSz="1067782" rtl="0" eaLnBrk="1" latinLnBrk="0" hangingPunct="1">
        <a:spcBef>
          <a:spcPct val="0"/>
        </a:spcBef>
        <a:buNone/>
        <a:defRPr lang="ru-RU" sz="2100" kern="1200" dirty="0">
          <a:solidFill>
            <a:schemeClr val="tx1"/>
          </a:solidFill>
          <a:latin typeface="Roboto Slab" pitchFamily="2" charset="0"/>
          <a:ea typeface="Roboto Slab" pitchFamily="2" charset="0"/>
          <a:cs typeface="Arial" panose="020B0604020202020204" pitchFamily="34" charset="0"/>
        </a:defRPr>
      </a:lvl1pPr>
    </p:titleStyle>
    <p:bodyStyle>
      <a:lvl1pPr marL="400420" indent="-400420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1pPr>
      <a:lvl2pPr marL="867573" indent="-333682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2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2pPr>
      <a:lvl3pPr marL="1334728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8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3pPr>
      <a:lvl4pPr marL="186862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–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4pPr>
      <a:lvl5pPr marL="2402510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»"/>
        <a:defRPr sz="1635" kern="1200">
          <a:solidFill>
            <a:schemeClr val="tx1"/>
          </a:solidFill>
          <a:latin typeface="Roboto"/>
          <a:ea typeface="+mn-ea"/>
          <a:cs typeface="Arial" panose="020B0604020202020204" pitchFamily="34" charset="0"/>
        </a:defRPr>
      </a:lvl5pPr>
      <a:lvl6pPr marL="2936401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6pPr>
      <a:lvl7pPr marL="347029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7pPr>
      <a:lvl8pPr marL="4004183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8pPr>
      <a:lvl9pPr marL="4538076" indent="-266946" algn="l" defTabSz="10677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1pPr>
      <a:lvl2pPr marL="533891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2pPr>
      <a:lvl3pPr marL="1067782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3pPr>
      <a:lvl4pPr marL="1601673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4pPr>
      <a:lvl5pPr marL="2135564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5pPr>
      <a:lvl6pPr marL="266945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6pPr>
      <a:lvl7pPr marL="3203347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7pPr>
      <a:lvl8pPr marL="3737239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8pPr>
      <a:lvl9pPr marL="4271130" algn="l" defTabSz="1067782" rtl="0" eaLnBrk="1" latinLnBrk="0" hangingPunct="1">
        <a:defRPr sz="21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52">
          <p15:clr>
            <a:srgbClr val="F26B43"/>
          </p15:clr>
        </p15:guide>
        <p15:guide id="3" orient="horz" pos="346">
          <p15:clr>
            <a:srgbClr val="F26B43"/>
          </p15:clr>
        </p15:guide>
        <p15:guide id="4" orient="horz" pos="3974">
          <p15:clr>
            <a:srgbClr val="F26B43"/>
          </p15:clr>
        </p15:guide>
        <p15:guide id="6" pos="7242">
          <p15:clr>
            <a:srgbClr val="F26B43"/>
          </p15:clr>
        </p15:guide>
        <p15:guide id="7" orient="horz" pos="3634">
          <p15:clr>
            <a:srgbClr val="F26B43"/>
          </p15:clr>
        </p15:guide>
        <p15:guide id="8" orient="horz" pos="799">
          <p15:clr>
            <a:srgbClr val="F26B43"/>
          </p15:clr>
        </p15:guide>
        <p15:guide id="9" orient="horz" pos="102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1"/>
            </p:custDataLst>
            <p:extLst>
              <p:ext uri="{D42A27DB-BD31-4B8C-83A1-F6EECF244321}">
                <p14:modId xmlns:p14="http://schemas.microsoft.com/office/powerpoint/2010/main" val="9305561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" name="think-cell Slide" r:id="rId12" imgW="592" imgH="595" progId="TCLayout.ActiveDocument.1">
                  <p:embed/>
                </p:oleObj>
              </mc:Choice>
              <mc:Fallback>
                <p:oleObj name="think-cell Slide" r:id="rId12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Примечание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3C2992-9542-486A-8B90-4AE42FA5D0D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992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3975">
          <p15:clr>
            <a:srgbClr val="F26B43"/>
          </p15:clr>
        </p15:guide>
        <p15:guide id="3" pos="73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2ECC7897-75DE-48D5-8E42-8B04884A0D1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0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5" name="think-cell Slide" r:id="rId11" imgW="592" imgH="595" progId="TCLayout.ActiveDocument.1">
                  <p:embed/>
                </p:oleObj>
              </mc:Choice>
              <mc:Fallback>
                <p:oleObj name="think-cell Slide" r:id="rId11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2ECC7897-75DE-48D5-8E42-8B04884A0D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476DBC-085A-40B5-A2A6-2A8A4D13A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49244"/>
            <a:ext cx="10155238" cy="24929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8486C-C8D2-4020-9B06-CE9686CB1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1825625"/>
            <a:ext cx="10802937" cy="7930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CA9DE-3F18-445D-9317-A40DE7713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51654" y="6346452"/>
            <a:ext cx="10580690" cy="107722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Примечание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B4B99-B399-406A-991E-7BA55FED3B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3150" y="6415802"/>
            <a:ext cx="419100" cy="246221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600">
                <a:solidFill>
                  <a:schemeClr val="accent1"/>
                </a:solidFill>
                <a:latin typeface="+mj-lt"/>
              </a:defRPr>
            </a:lvl1pPr>
          </a:lstStyle>
          <a:p>
            <a:fld id="{552CC02F-A862-48A2-AB8A-E15E0A5B05D7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3C2992-9542-486A-8B90-4AE42FA5D0D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80591" y="306576"/>
            <a:ext cx="771659" cy="473134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55DD308-DCBE-4F38-8C27-F693842C42AC}"/>
              </a:ext>
            </a:extLst>
          </p:cNvPr>
          <p:cNvCxnSpPr>
            <a:cxnSpLocks/>
          </p:cNvCxnSpPr>
          <p:nvPr userDrawn="1"/>
        </p:nvCxnSpPr>
        <p:spPr>
          <a:xfrm>
            <a:off x="363538" y="-6350"/>
            <a:ext cx="0" cy="655320"/>
          </a:xfrm>
          <a:prstGeom prst="line">
            <a:avLst/>
          </a:prstGeom>
          <a:ln w="158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84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4000" indent="-1440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PT Sans" panose="020B0503020203020204" pitchFamily="34" charset="-52"/>
        <a:buChar char="⁄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1440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85000"/>
          </a:schemeClr>
        </a:buClr>
        <a:buFont typeface="PT Sans" panose="020B0503020203020204" pitchFamily="34" charset="-52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20000" indent="-144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>
          <p15:clr>
            <a:srgbClr val="F26B43"/>
          </p15:clr>
        </p15:guide>
        <p15:guide id="2" orient="horz" pos="3975">
          <p15:clr>
            <a:srgbClr val="F26B43"/>
          </p15:clr>
        </p15:guide>
        <p15:guide id="3" pos="73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tags" Target="../tags/tag17.xml" /><Relationship Id="rId1" Type="http://schemas.openxmlformats.org/officeDocument/2006/relationships/vmlDrawing" Target="../drawings/vmlDrawing16.vml" /><Relationship Id="rId5" Type="http://schemas.openxmlformats.org/officeDocument/2006/relationships/image" Target="../media/image1.emf" /><Relationship Id="rId4" Type="http://schemas.openxmlformats.org/officeDocument/2006/relationships/oleObject" Target="../embeddings/oleObject16.bin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3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3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3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 /><Relationship Id="rId7" Type="http://schemas.openxmlformats.org/officeDocument/2006/relationships/image" Target="../media/image3.png" /><Relationship Id="rId2" Type="http://schemas.openxmlformats.org/officeDocument/2006/relationships/tags" Target="../tags/tag25.xml" /><Relationship Id="rId1" Type="http://schemas.openxmlformats.org/officeDocument/2006/relationships/vmlDrawing" Target="../drawings/vmlDrawing21.vml" /><Relationship Id="rId6" Type="http://schemas.openxmlformats.org/officeDocument/2006/relationships/image" Target="../media/image65.png" /><Relationship Id="rId5" Type="http://schemas.openxmlformats.org/officeDocument/2006/relationships/image" Target="../media/image15.emf" /><Relationship Id="rId4" Type="http://schemas.openxmlformats.org/officeDocument/2006/relationships/oleObject" Target="../embeddings/oleObject21.bin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 /><Relationship Id="rId2" Type="http://schemas.openxmlformats.org/officeDocument/2006/relationships/tags" Target="../tags/tag18.xml" /><Relationship Id="rId1" Type="http://schemas.openxmlformats.org/officeDocument/2006/relationships/vmlDrawing" Target="../drawings/vmlDrawing17.vml" /><Relationship Id="rId5" Type="http://schemas.openxmlformats.org/officeDocument/2006/relationships/image" Target="../media/image1.emf" /><Relationship Id="rId4" Type="http://schemas.openxmlformats.org/officeDocument/2006/relationships/oleObject" Target="../embeddings/oleObject17.bin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 /><Relationship Id="rId7" Type="http://schemas.openxmlformats.org/officeDocument/2006/relationships/image" Target="../media/image21.sv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8.xml" /><Relationship Id="rId6" Type="http://schemas.openxmlformats.org/officeDocument/2006/relationships/image" Target="../media/image20.png" /><Relationship Id="rId5" Type="http://schemas.openxmlformats.org/officeDocument/2006/relationships/image" Target="../media/image19.svg" /><Relationship Id="rId4" Type="http://schemas.openxmlformats.org/officeDocument/2006/relationships/image" Target="../media/image18.png" 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 /><Relationship Id="rId13" Type="http://schemas.openxmlformats.org/officeDocument/2006/relationships/image" Target="../media/image31.svg" /><Relationship Id="rId18" Type="http://schemas.openxmlformats.org/officeDocument/2006/relationships/image" Target="../media/image36.png" /><Relationship Id="rId3" Type="http://schemas.openxmlformats.org/officeDocument/2006/relationships/chart" Target="../charts/chart1.xml" /><Relationship Id="rId21" Type="http://schemas.openxmlformats.org/officeDocument/2006/relationships/image" Target="../media/image39.svg" /><Relationship Id="rId7" Type="http://schemas.openxmlformats.org/officeDocument/2006/relationships/image" Target="../media/image25.svg" /><Relationship Id="rId12" Type="http://schemas.openxmlformats.org/officeDocument/2006/relationships/image" Target="../media/image30.png" /><Relationship Id="rId17" Type="http://schemas.openxmlformats.org/officeDocument/2006/relationships/image" Target="../media/image35.svg" /><Relationship Id="rId2" Type="http://schemas.openxmlformats.org/officeDocument/2006/relationships/slideLayout" Target="../slideLayouts/slideLayout8.xml" /><Relationship Id="rId16" Type="http://schemas.openxmlformats.org/officeDocument/2006/relationships/image" Target="../media/image34.png" /><Relationship Id="rId20" Type="http://schemas.openxmlformats.org/officeDocument/2006/relationships/image" Target="../media/image38.png" /><Relationship Id="rId1" Type="http://schemas.openxmlformats.org/officeDocument/2006/relationships/tags" Target="../tags/tag19.xml" /><Relationship Id="rId6" Type="http://schemas.openxmlformats.org/officeDocument/2006/relationships/image" Target="../media/image24.png" /><Relationship Id="rId11" Type="http://schemas.openxmlformats.org/officeDocument/2006/relationships/image" Target="../media/image29.svg" /><Relationship Id="rId5" Type="http://schemas.openxmlformats.org/officeDocument/2006/relationships/image" Target="../media/image23.svg" /><Relationship Id="rId15" Type="http://schemas.openxmlformats.org/officeDocument/2006/relationships/image" Target="../media/image33.svg" /><Relationship Id="rId10" Type="http://schemas.openxmlformats.org/officeDocument/2006/relationships/image" Target="../media/image28.png" /><Relationship Id="rId19" Type="http://schemas.openxmlformats.org/officeDocument/2006/relationships/image" Target="../media/image37.svg" /><Relationship Id="rId4" Type="http://schemas.openxmlformats.org/officeDocument/2006/relationships/image" Target="../media/image22.png" /><Relationship Id="rId9" Type="http://schemas.openxmlformats.org/officeDocument/2006/relationships/image" Target="../media/image27.svg" /><Relationship Id="rId14" Type="http://schemas.openxmlformats.org/officeDocument/2006/relationships/image" Target="../media/image32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 /><Relationship Id="rId13" Type="http://schemas.openxmlformats.org/officeDocument/2006/relationships/image" Target="../media/image45.jpeg" /><Relationship Id="rId18" Type="http://schemas.openxmlformats.org/officeDocument/2006/relationships/image" Target="../media/image50.png" /><Relationship Id="rId26" Type="http://schemas.openxmlformats.org/officeDocument/2006/relationships/image" Target="../media/image58.png" /><Relationship Id="rId3" Type="http://schemas.openxmlformats.org/officeDocument/2006/relationships/tags" Target="../tags/tag21.xml" /><Relationship Id="rId21" Type="http://schemas.openxmlformats.org/officeDocument/2006/relationships/image" Target="../media/image53.png" /><Relationship Id="rId7" Type="http://schemas.openxmlformats.org/officeDocument/2006/relationships/image" Target="../media/image1.emf" /><Relationship Id="rId12" Type="http://schemas.openxmlformats.org/officeDocument/2006/relationships/image" Target="../media/image44.png" /><Relationship Id="rId17" Type="http://schemas.openxmlformats.org/officeDocument/2006/relationships/image" Target="../media/image49.png" /><Relationship Id="rId25" Type="http://schemas.openxmlformats.org/officeDocument/2006/relationships/image" Target="../media/image57.jpeg" /><Relationship Id="rId2" Type="http://schemas.openxmlformats.org/officeDocument/2006/relationships/tags" Target="../tags/tag20.xml" /><Relationship Id="rId16" Type="http://schemas.openxmlformats.org/officeDocument/2006/relationships/image" Target="../media/image48.jpeg" /><Relationship Id="rId20" Type="http://schemas.openxmlformats.org/officeDocument/2006/relationships/image" Target="../media/image52.png" /><Relationship Id="rId29" Type="http://schemas.openxmlformats.org/officeDocument/2006/relationships/image" Target="../media/image61.png" /><Relationship Id="rId1" Type="http://schemas.openxmlformats.org/officeDocument/2006/relationships/vmlDrawing" Target="../drawings/vmlDrawing18.vml" /><Relationship Id="rId6" Type="http://schemas.openxmlformats.org/officeDocument/2006/relationships/oleObject" Target="../embeddings/oleObject18.bin" /><Relationship Id="rId11" Type="http://schemas.openxmlformats.org/officeDocument/2006/relationships/image" Target="../media/image43.png" /><Relationship Id="rId24" Type="http://schemas.openxmlformats.org/officeDocument/2006/relationships/image" Target="../media/image56.png" /><Relationship Id="rId5" Type="http://schemas.openxmlformats.org/officeDocument/2006/relationships/slideLayout" Target="../slideLayouts/slideLayout12.xml" /><Relationship Id="rId15" Type="http://schemas.openxmlformats.org/officeDocument/2006/relationships/image" Target="../media/image47.png" /><Relationship Id="rId23" Type="http://schemas.openxmlformats.org/officeDocument/2006/relationships/image" Target="../media/image55.png" /><Relationship Id="rId28" Type="http://schemas.openxmlformats.org/officeDocument/2006/relationships/image" Target="../media/image60.png" /><Relationship Id="rId10" Type="http://schemas.openxmlformats.org/officeDocument/2006/relationships/image" Target="../media/image42.png" /><Relationship Id="rId19" Type="http://schemas.openxmlformats.org/officeDocument/2006/relationships/image" Target="../media/image51.png" /><Relationship Id="rId4" Type="http://schemas.openxmlformats.org/officeDocument/2006/relationships/tags" Target="../tags/tag22.xml" /><Relationship Id="rId9" Type="http://schemas.openxmlformats.org/officeDocument/2006/relationships/image" Target="../media/image41.jpeg" /><Relationship Id="rId14" Type="http://schemas.openxmlformats.org/officeDocument/2006/relationships/image" Target="../media/image46.png" /><Relationship Id="rId22" Type="http://schemas.openxmlformats.org/officeDocument/2006/relationships/image" Target="../media/image54.png" /><Relationship Id="rId27" Type="http://schemas.openxmlformats.org/officeDocument/2006/relationships/image" Target="../media/image59.jpeg" 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 /><Relationship Id="rId3" Type="http://schemas.openxmlformats.org/officeDocument/2006/relationships/slideLayout" Target="../slideLayouts/slideLayout12.xml" /><Relationship Id="rId7" Type="http://schemas.openxmlformats.org/officeDocument/2006/relationships/image" Target="../media/image21.svg" /><Relationship Id="rId2" Type="http://schemas.openxmlformats.org/officeDocument/2006/relationships/tags" Target="../tags/tag23.xml" /><Relationship Id="rId1" Type="http://schemas.openxmlformats.org/officeDocument/2006/relationships/vmlDrawing" Target="../drawings/vmlDrawing19.vml" /><Relationship Id="rId6" Type="http://schemas.openxmlformats.org/officeDocument/2006/relationships/image" Target="../media/image20.png" /><Relationship Id="rId11" Type="http://schemas.openxmlformats.org/officeDocument/2006/relationships/image" Target="../media/image64.svg" /><Relationship Id="rId5" Type="http://schemas.openxmlformats.org/officeDocument/2006/relationships/image" Target="../media/image1.emf" /><Relationship Id="rId10" Type="http://schemas.openxmlformats.org/officeDocument/2006/relationships/image" Target="../media/image63.png" /><Relationship Id="rId4" Type="http://schemas.openxmlformats.org/officeDocument/2006/relationships/oleObject" Target="../embeddings/oleObject19.bin" /><Relationship Id="rId9" Type="http://schemas.openxmlformats.org/officeDocument/2006/relationships/image" Target="../media/image62.sv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 /><Relationship Id="rId2" Type="http://schemas.openxmlformats.org/officeDocument/2006/relationships/tags" Target="../tags/tag24.xml" /><Relationship Id="rId1" Type="http://schemas.openxmlformats.org/officeDocument/2006/relationships/vmlDrawing" Target="../drawings/vmlDrawing20.vml" /><Relationship Id="rId5" Type="http://schemas.openxmlformats.org/officeDocument/2006/relationships/image" Target="../media/image1.emf" /><Relationship Id="rId4" Type="http://schemas.openxmlformats.org/officeDocument/2006/relationships/oleObject" Target="../embeddings/oleObject20.bin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1245426E-A47A-49BF-8F49-C973CC23C5A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74080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5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1245426E-A47A-49BF-8F49-C973CC23C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4F7F80F-F14A-445D-B794-FDDDB2F3B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996952"/>
            <a:ext cx="4824536" cy="1244811"/>
          </a:xfrm>
        </p:spPr>
        <p:txBody>
          <a:bodyPr vert="horz"/>
          <a:lstStyle/>
          <a:p>
            <a:r>
              <a:rPr lang="ru-RU" sz="2000" dirty="0"/>
              <a:t>Возможность использования ESG-рейтинга для определения </a:t>
            </a:r>
            <a:br>
              <a:rPr lang="ru-RU" sz="2000" dirty="0"/>
            </a:br>
            <a:r>
              <a:rPr lang="ru-RU" sz="2000" dirty="0"/>
              <a:t>и мониторинга контрактных обязательств недропользователей в ГМК</a:t>
            </a:r>
          </a:p>
        </p:txBody>
      </p:sp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4F34BF4E-FE67-4651-B8A2-F6560EE30C9F}"/>
              </a:ext>
            </a:extLst>
          </p:cNvPr>
          <p:cNvSpPr>
            <a:spLocks noGrp="1"/>
          </p:cNvSpPr>
          <p:nvPr>
            <p:ph type="subTitle" idx="12"/>
          </p:nvPr>
        </p:nvSpPr>
        <p:spPr>
          <a:xfrm>
            <a:off x="767408" y="4563322"/>
            <a:ext cx="4321676" cy="828192"/>
          </a:xfrm>
        </p:spPr>
        <p:txBody>
          <a:bodyPr lIns="270000" tIns="0" rIns="0" bIns="0" anchor="t">
            <a:noAutofit/>
          </a:bodyPr>
          <a:lstStyle/>
          <a:p>
            <a:pPr defTabSz="1067782">
              <a:spcBef>
                <a:spcPts val="0"/>
              </a:spcBef>
            </a:pPr>
            <a:r>
              <a:rPr lang="ru-RU" sz="1400" i="1" dirty="0">
                <a:solidFill>
                  <a:schemeClr val="tx2"/>
                </a:solidFill>
                <a:latin typeface="+mn-lt"/>
                <a:ea typeface="Roboto Slab" pitchFamily="2" charset="0"/>
                <a:cs typeface="Arial" panose="020B0604020202020204" pitchFamily="34" charset="0"/>
              </a:rPr>
              <a:t>Презентация для Второго форума золотопромышленников РК «</a:t>
            </a:r>
            <a:r>
              <a:rPr lang="ru-RU" sz="1400" i="1" dirty="0" err="1">
                <a:solidFill>
                  <a:schemeClr val="tx2"/>
                </a:solidFill>
                <a:latin typeface="+mn-lt"/>
                <a:ea typeface="Roboto Slab" pitchFamily="2" charset="0"/>
                <a:cs typeface="Arial" panose="020B0604020202020204" pitchFamily="34" charset="0"/>
              </a:rPr>
              <a:t>Драгметальная</a:t>
            </a:r>
            <a:r>
              <a:rPr lang="ru-RU" sz="1400" i="1" dirty="0">
                <a:solidFill>
                  <a:schemeClr val="tx2"/>
                </a:solidFill>
                <a:latin typeface="+mn-lt"/>
                <a:ea typeface="Roboto Slab" pitchFamily="2" charset="0"/>
                <a:cs typeface="Arial" panose="020B0604020202020204" pitchFamily="34" charset="0"/>
              </a:rPr>
              <a:t> отрасль страны: инвестиции в основы»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2AE99F48-7891-4BC5-AE2F-27C74B44D0D9}"/>
              </a:ext>
            </a:extLst>
          </p:cNvPr>
          <p:cNvSpPr txBox="1">
            <a:spLocks/>
          </p:cNvSpPr>
          <p:nvPr/>
        </p:nvSpPr>
        <p:spPr>
          <a:xfrm>
            <a:off x="876300" y="5520044"/>
            <a:ext cx="2601512" cy="2794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b">
            <a:noAutofit/>
          </a:bodyPr>
          <a:lstStyle>
            <a:lvl1pPr marL="0" marR="0" indent="0" algn="l" defTabSz="9143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867573" indent="-333682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2" kern="1200">
                <a:solidFill>
                  <a:schemeClr val="tx1"/>
                </a:solidFill>
                <a:latin typeface="Roboto"/>
                <a:ea typeface="+mn-ea"/>
                <a:cs typeface="Arial" panose="020B0604020202020204" pitchFamily="34" charset="0"/>
              </a:defRPr>
            </a:lvl2pPr>
            <a:lvl3pPr marL="1334728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68" kern="1200">
                <a:solidFill>
                  <a:schemeClr val="tx1"/>
                </a:solidFill>
                <a:latin typeface="Roboto"/>
                <a:ea typeface="+mn-ea"/>
                <a:cs typeface="Arial" panose="020B0604020202020204" pitchFamily="34" charset="0"/>
              </a:defRPr>
            </a:lvl3pPr>
            <a:lvl4pPr marL="1868620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35" kern="1200">
                <a:solidFill>
                  <a:schemeClr val="tx1"/>
                </a:solidFill>
                <a:latin typeface="Roboto"/>
                <a:ea typeface="+mn-ea"/>
                <a:cs typeface="Arial" panose="020B0604020202020204" pitchFamily="34" charset="0"/>
              </a:defRPr>
            </a:lvl4pPr>
            <a:lvl5pPr marL="2402510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35" kern="1200">
                <a:solidFill>
                  <a:schemeClr val="tx1"/>
                </a:solidFill>
                <a:latin typeface="Roboto"/>
                <a:ea typeface="+mn-ea"/>
                <a:cs typeface="Arial" panose="020B0604020202020204" pitchFamily="34" charset="0"/>
              </a:defRPr>
            </a:lvl5pPr>
            <a:lvl6pPr marL="2936401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0293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4183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38076" indent="-266946" algn="l" defTabSz="106778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solidFill>
                  <a:srgbClr val="D8BE88"/>
                </a:solidFill>
              </a:rPr>
              <a:t>20 октября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41055234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8820100" cy="709152"/>
          </a:xfrm>
        </p:spPr>
        <p:txBody>
          <a:bodyPr/>
          <a:lstStyle/>
          <a:p>
            <a:r>
              <a:rPr lang="ru-RU" sz="2000" dirty="0">
                <a:latin typeface="+mj-lt"/>
              </a:rPr>
              <a:t>Инициативы МИИР по повышению уровня местного содержания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2051709-44E2-449A-B80D-7EA44DC257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628" y="1636221"/>
            <a:ext cx="3276000" cy="34758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Товары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3" name="Rectangle 14">
            <a:extLst>
              <a:ext uri="{FF2B5EF4-FFF2-40B4-BE49-F238E27FC236}">
                <a16:creationId xmlns:a16="http://schemas.microsoft.com/office/drawing/2014/main" id="{FD6DD7F4-C79C-48D2-94CE-1BE1BFD1CF2A}"/>
              </a:ext>
            </a:extLst>
          </p:cNvPr>
          <p:cNvSpPr/>
          <p:nvPr/>
        </p:nvSpPr>
        <p:spPr>
          <a:xfrm>
            <a:off x="879628" y="1983806"/>
            <a:ext cx="3276000" cy="29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FE600"/>
              </a:buClr>
              <a:buSzPct val="70000"/>
            </a:pPr>
            <a:r>
              <a:rPr lang="ru-RU" sz="1200" dirty="0">
                <a:ea typeface="Calibri" panose="020F0502020204030204" pitchFamily="34" charset="0"/>
                <a:cs typeface="Arial" panose="020B0604020202020204" pitchFamily="34" charset="0"/>
              </a:rPr>
              <a:t>На сегодняшний день МИИР внедряет обязательства по приобретаемым ТРУ, путем подписания добровольного Соглашения о стимулировании предпринимательства Республики Казахстан. Данная мера направлена на закрепление обязательств недропользователей по приобретаемым ТРУ (в частности товарам) в виду того, что со вступлением РК в ВТО с 1 января 2021 года отменены требования по приобретаемым товарам.</a:t>
            </a:r>
            <a:endParaRPr lang="en-US" sz="1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C3490AB-A9F9-4643-808B-9C0448151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0114" y="1628775"/>
            <a:ext cx="3276000" cy="347585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Работы и услуги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DF70689-0544-4A5B-85CC-01DAF72AFB57}"/>
              </a:ext>
            </a:extLst>
          </p:cNvPr>
          <p:cNvSpPr/>
          <p:nvPr/>
        </p:nvSpPr>
        <p:spPr>
          <a:xfrm>
            <a:off x="4550114" y="1976360"/>
            <a:ext cx="3276000" cy="29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FE600"/>
              </a:buClr>
              <a:buSzPct val="70000"/>
            </a:pPr>
            <a:r>
              <a:rPr lang="ru-RU" sz="1200" dirty="0">
                <a:cs typeface="Arial" panose="020B0604020202020204" pitchFamily="34" charset="0"/>
              </a:rPr>
              <a:t>Доля местного содержания в работах и услугах  согласно пункту 2 статьи 28 Кодекса о недрах и недропользовании должна составлять не менее 50% от общего объема приобретаемых работ и услуг в течение календарного года. Такие обязательства, также предусмотрены в контрактах/лицензиях.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0BA9AB6-D497-419D-BC40-E97A4BE4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0600" y="1639686"/>
            <a:ext cx="3276000" cy="344119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Персонал</a:t>
            </a:r>
            <a:endParaRPr kumimoji="0" lang="en-US" sz="14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15" name="Rectangle 19">
            <a:extLst>
              <a:ext uri="{FF2B5EF4-FFF2-40B4-BE49-F238E27FC236}">
                <a16:creationId xmlns:a16="http://schemas.microsoft.com/office/drawing/2014/main" id="{F0305109-33AA-4466-BFDB-C5DFE4E2C496}"/>
              </a:ext>
            </a:extLst>
          </p:cNvPr>
          <p:cNvSpPr/>
          <p:nvPr/>
        </p:nvSpPr>
        <p:spPr>
          <a:xfrm>
            <a:off x="8220600" y="1983805"/>
            <a:ext cx="3276000" cy="29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rgbClr val="FFE600"/>
              </a:buClr>
              <a:buSzPct val="70000"/>
            </a:pPr>
            <a:r>
              <a:rPr lang="ru-RU" sz="1200" dirty="0">
                <a:cs typeface="Arial" panose="020B0604020202020204" pitchFamily="34" charset="0"/>
              </a:rPr>
              <a:t>На основании пункта 1 статьи 28 Кодекса о недрах и недропользовании недропользователи обязаны отдавать предпочтения казахстанским кадрам. При этом количество руководителей, менеджеров и специалистов, осуществляющих трудовую деятельность на территории Республики Казахстан в рамках корпоративного перевода в соответствии законодательству о занятости и миграции населения должно быть не более 50% от общей численности руководителей, менеджеров и специалистов по каждой соответствующей категории.</a:t>
            </a: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8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2" grpId="0" animBg="1"/>
      <p:bldP spid="14" grpId="0" animBg="1"/>
      <p:bldP spid="10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9324156" cy="709152"/>
          </a:xfrm>
        </p:spPr>
        <p:txBody>
          <a:bodyPr/>
          <a:lstStyle/>
          <a:p>
            <a:r>
              <a:rPr lang="ru-RU" sz="2000" dirty="0">
                <a:latin typeface="+mj-lt"/>
              </a:rPr>
              <a:t>Создание и использование </a:t>
            </a:r>
            <a:r>
              <a:rPr lang="ru-RU" sz="2000" dirty="0" err="1">
                <a:latin typeface="+mj-lt"/>
              </a:rPr>
              <a:t>скоринговой</a:t>
            </a:r>
            <a:r>
              <a:rPr lang="ru-RU" sz="2000" dirty="0">
                <a:latin typeface="+mj-lt"/>
              </a:rPr>
              <a:t> карты на основе </a:t>
            </a:r>
            <a:r>
              <a:rPr lang="en-US" sz="2000" dirty="0">
                <a:latin typeface="+mj-lt"/>
              </a:rPr>
              <a:t>ESG </a:t>
            </a:r>
            <a:r>
              <a:rPr lang="ru-RU" sz="2000" dirty="0">
                <a:latin typeface="+mj-lt"/>
              </a:rPr>
              <a:t>рейтингов как одно из возможных решений существующих вопросов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8" name="Rectangle 22">
            <a:extLst>
              <a:ext uri="{FF2B5EF4-FFF2-40B4-BE49-F238E27FC236}">
                <a16:creationId xmlns:a16="http://schemas.microsoft.com/office/drawing/2014/main" id="{01BC52BF-BA4C-48DE-95DE-8A46818C46AC}"/>
              </a:ext>
            </a:extLst>
          </p:cNvPr>
          <p:cNvSpPr/>
          <p:nvPr/>
        </p:nvSpPr>
        <p:spPr>
          <a:xfrm>
            <a:off x="876299" y="1616445"/>
            <a:ext cx="10620375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95000"/>
              </a:lnSpc>
              <a:spcBef>
                <a:spcPct val="0"/>
              </a:spcBef>
              <a:buClr>
                <a:srgbClr val="969696"/>
              </a:buClr>
              <a:tabLst>
                <a:tab pos="180975" algn="l"/>
              </a:tabLst>
              <a:defRPr/>
            </a:pPr>
            <a:r>
              <a:rPr lang="ru-RU" sz="1200" dirty="0">
                <a:cs typeface="Arial" panose="020B0604020202020204" pitchFamily="34" charset="0"/>
              </a:rPr>
              <a:t>В качестве одного из решений существующих вопросов можно использовать </a:t>
            </a:r>
            <a:r>
              <a:rPr lang="en-US" sz="1200" dirty="0">
                <a:cs typeface="Arial" panose="020B0604020202020204" pitchFamily="34" charset="0"/>
              </a:rPr>
              <a:t>ESG (Environmental, Social, Governance) </a:t>
            </a:r>
            <a:r>
              <a:rPr lang="ru-RU" sz="1200" dirty="0">
                <a:cs typeface="Arial" panose="020B0604020202020204" pitchFamily="34" charset="0"/>
              </a:rPr>
              <a:t>рейтинги от мировых рейтинговых агентств. Например, </a:t>
            </a:r>
            <a:r>
              <a:rPr lang="en-US" sz="1200" dirty="0">
                <a:cs typeface="Arial" panose="020B0604020202020204" pitchFamily="34" charset="0"/>
              </a:rPr>
              <a:t>Sustainalytics, MSCI, S&amp;P</a:t>
            </a:r>
            <a:r>
              <a:rPr lang="ru-RU" sz="1200" dirty="0">
                <a:cs typeface="Arial" panose="020B0604020202020204" pitchFamily="34" charset="0"/>
              </a:rPr>
              <a:t>.</a:t>
            </a:r>
          </a:p>
          <a:p>
            <a:pPr algn="just" fontAlgn="base">
              <a:lnSpc>
                <a:spcPct val="95000"/>
              </a:lnSpc>
              <a:spcBef>
                <a:spcPct val="0"/>
              </a:spcBef>
              <a:buClr>
                <a:srgbClr val="969696"/>
              </a:buClr>
              <a:tabLst>
                <a:tab pos="180975" algn="l"/>
              </a:tabLst>
              <a:defRPr/>
            </a:pPr>
            <a:r>
              <a:rPr lang="ru-RU" sz="1200" dirty="0">
                <a:cs typeface="Arial" panose="020B0604020202020204" pitchFamily="34" charset="0"/>
              </a:rPr>
              <a:t>Для этого предлагается рассмотреть следующий комплекс действий: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5AD046A5-B7B3-4587-A0A2-9A91FD94C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7513"/>
              </p:ext>
            </p:extLst>
          </p:nvPr>
        </p:nvGraphicFramePr>
        <p:xfrm>
          <a:off x="876300" y="2274915"/>
          <a:ext cx="10619699" cy="40031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9699">
                  <a:extLst>
                    <a:ext uri="{9D8B030D-6E8A-4147-A177-3AD203B41FA5}">
                      <a16:colId xmlns:a16="http://schemas.microsoft.com/office/drawing/2014/main" val="308451454"/>
                    </a:ext>
                  </a:extLst>
                </a:gridCol>
              </a:tblGrid>
              <a:tr h="1527208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buClr>
                          <a:srgbClr val="969696"/>
                        </a:buClr>
                        <a:tabLst>
                          <a:tab pos="180975" algn="l"/>
                        </a:tabLst>
                        <a:defRPr/>
                      </a:pPr>
                      <a:r>
                        <a:rPr lang="ru-RU" sz="1100" b="1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1. Разработка мер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стимулирования получения ESG-рейтингов горнодобывающими компаниями РК. 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изучение и анализ требований ключевых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-рейтингов;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разработка матрицы соответствия уровня рейтинга и условий контрактов на недропользование в части экологических и социальных вопросов, в т.ч., обучение специалистов, создание/поддержание рабочих мест у подрядчиков, НИОКР, т.е. </a:t>
                      </a:r>
                      <a:r>
                        <a:rPr lang="ru-RU" sz="1100" b="1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скоринговая</a:t>
                      </a:r>
                      <a:r>
                        <a:rPr lang="ru-RU" sz="11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карта исполнения компанией условий контракта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разработка методологии оценки интегрального показателя «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in-country value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» для недропользователей – с целью оценить полный вклад в экономику от их деятельности (прежде всего от местного содержания в закупках);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подготовка документа с единым подходом по определению условий контракта на недропользование, исходя из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рейтинга компании и показателя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in-country value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.2.</a:t>
                      </a:r>
                      <a:endParaRPr lang="en-US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2949723"/>
                  </a:ext>
                </a:extLst>
              </a:tr>
              <a:tr h="687043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buClr>
                          <a:srgbClr val="969696"/>
                        </a:buClr>
                        <a:tabLst>
                          <a:tab pos="180975" algn="l"/>
                        </a:tabLst>
                        <a:defRPr/>
                      </a:pPr>
                      <a:r>
                        <a:rPr lang="ru-RU" sz="1100" b="1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2. Применение методологии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получение компанией-недропользователем </a:t>
                      </a:r>
                      <a:r>
                        <a:rPr lang="ru-RU" sz="1100" b="0" i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одного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из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-рейтингов;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расчет показателя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in-country value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 для этой компании.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746177"/>
                  </a:ext>
                </a:extLst>
              </a:tr>
              <a:tr h="884333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buClr>
                          <a:srgbClr val="969696"/>
                        </a:buClr>
                        <a:tabLst>
                          <a:tab pos="180975" algn="l"/>
                        </a:tabLst>
                        <a:defRPr/>
                      </a:pPr>
                      <a:r>
                        <a:rPr lang="ru-RU" sz="1100" b="1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3. Анализ результатов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оценка полученного компанией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-рейтинга и значения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in-country value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привязка условий исполнения контракта к значению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ESG-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рейтинга и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in-country value;</a:t>
                      </a: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предоставление преференций для компаний, в зависимости от полученных результатов.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712737"/>
                  </a:ext>
                </a:extLst>
              </a:tr>
              <a:tr h="825240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95000"/>
                        </a:lnSpc>
                        <a:spcBef>
                          <a:spcPct val="0"/>
                        </a:spcBef>
                        <a:buClr>
                          <a:srgbClr val="969696"/>
                        </a:buClr>
                        <a:tabLst>
                          <a:tab pos="180975" algn="l"/>
                        </a:tabLst>
                        <a:defRPr/>
                      </a:pPr>
                      <a:r>
                        <a:rPr lang="ru-RU" sz="1100" b="1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4. Улучшение результатов</a:t>
                      </a:r>
                      <a:r>
                        <a:rPr lang="ru-RU" sz="1100" b="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: 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разработка и реализация компаниями планов по улучшению своего 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ESG-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рейтинга;</a:t>
                      </a:r>
                    </a:p>
                    <a:p>
                      <a:pPr marL="171450" indent="-171450" algn="just">
                        <a:spcBef>
                          <a:spcPts val="200"/>
                        </a:spcBef>
                        <a:spcAft>
                          <a:spcPts val="20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</a:pP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получение улучшенного рейтинга в следующем периоде, в результате чего со стороны государства могут быть предоставлены дополнительные преференции и налоговые льготы.</a:t>
                      </a:r>
                      <a:endParaRPr lang="en-US" sz="11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92084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19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8460059" cy="709152"/>
          </a:xfrm>
        </p:spPr>
        <p:txBody>
          <a:bodyPr/>
          <a:lstStyle/>
          <a:p>
            <a:r>
              <a:rPr lang="ru-RU" sz="2000" dirty="0">
                <a:latin typeface="+mj-lt"/>
              </a:rPr>
              <a:t>Возможный подход к методологии</a:t>
            </a:r>
            <a:br>
              <a:rPr lang="ru-RU" sz="2000" dirty="0">
                <a:latin typeface="+mj-lt"/>
              </a:rPr>
            </a:br>
            <a:r>
              <a:rPr lang="ru-RU" sz="2000" dirty="0">
                <a:latin typeface="+mj-lt"/>
              </a:rPr>
              <a:t>по мерам стимулирования недропользователей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12</a:t>
            </a:fld>
            <a:endParaRPr lang="ru-RU" dirty="0"/>
          </a:p>
        </p:txBody>
      </p:sp>
      <p:grpSp>
        <p:nvGrpSpPr>
          <p:cNvPr id="12" name="Group 32">
            <a:extLst>
              <a:ext uri="{FF2B5EF4-FFF2-40B4-BE49-F238E27FC236}">
                <a16:creationId xmlns:a16="http://schemas.microsoft.com/office/drawing/2014/main" id="{09D7A28B-574C-4AD3-B649-A5A9EB0F5FB9}"/>
              </a:ext>
            </a:extLst>
          </p:cNvPr>
          <p:cNvGrpSpPr/>
          <p:nvPr/>
        </p:nvGrpSpPr>
        <p:grpSpPr>
          <a:xfrm>
            <a:off x="1703513" y="3132163"/>
            <a:ext cx="1140313" cy="585577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13" name="Rectangle: Rounded Corners 33">
              <a:extLst>
                <a:ext uri="{FF2B5EF4-FFF2-40B4-BE49-F238E27FC236}">
                  <a16:creationId xmlns:a16="http://schemas.microsoft.com/office/drawing/2014/main" id="{F7072DDE-7C47-4AF7-B344-1696D197B4B3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5455CE20-F8AF-40C2-BC92-4FFA84986D1F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Получает «</a:t>
              </a:r>
              <a:r>
                <a:rPr lang="ru-RU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базовый» </a:t>
              </a:r>
              <a:r>
                <a:rPr lang="en-US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ESG</a:t>
              </a:r>
              <a:r>
                <a:rPr lang="ru-RU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 рейтинг</a:t>
              </a:r>
              <a:endParaRPr lang="en-US" sz="1100" kern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7" name="Rectangle 41">
            <a:extLst>
              <a:ext uri="{FF2B5EF4-FFF2-40B4-BE49-F238E27FC236}">
                <a16:creationId xmlns:a16="http://schemas.microsoft.com/office/drawing/2014/main" id="{C162965E-A45E-4721-ABD0-97F7135C89BC}"/>
              </a:ext>
            </a:extLst>
          </p:cNvPr>
          <p:cNvSpPr/>
          <p:nvPr/>
        </p:nvSpPr>
        <p:spPr>
          <a:xfrm>
            <a:off x="3287690" y="2563275"/>
            <a:ext cx="8208986" cy="12257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/>
            </a:solidFill>
            <a:prstDash val="dash"/>
          </a:ln>
        </p:spPr>
        <p:txBody>
          <a:bodyPr wrap="square">
            <a:noAutofit/>
          </a:bodyPr>
          <a:lstStyle/>
          <a:p>
            <a:pPr algn="just">
              <a:spcAft>
                <a:spcPts val="300"/>
              </a:spcAft>
              <a:buClr>
                <a:srgbClr val="FFE600"/>
              </a:buClr>
              <a:buSzPct val="70000"/>
            </a:pPr>
            <a:r>
              <a:rPr lang="ru-RU" sz="1000" dirty="0">
                <a:cs typeface="Arial" panose="020B0604020202020204" pitchFamily="34" charset="0"/>
              </a:rPr>
              <a:t>Вместо согласования и прописывания условий контрактных обязательств по социальным и экологическим вопросам, компания должна получить один из утвержденных министерством </a:t>
            </a:r>
            <a:r>
              <a:rPr lang="en-US" sz="1000" dirty="0">
                <a:cs typeface="Arial" panose="020B0604020202020204" pitchFamily="34" charset="0"/>
              </a:rPr>
              <a:t>ESG</a:t>
            </a:r>
            <a:r>
              <a:rPr lang="ru-RU" sz="1000" dirty="0">
                <a:cs typeface="Arial" panose="020B0604020202020204" pitchFamily="34" charset="0"/>
              </a:rPr>
              <a:t>-рейтингов от международных агентств. Если рейтинг получен, и он не ниже среднеотраслевого (или другого установленного министерством минимального уровня), то компания получает «базовые» преференции:</a:t>
            </a:r>
          </a:p>
          <a:p>
            <a:pPr marL="171450" indent="-171450" algn="just"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dirty="0">
                <a:cs typeface="Arial" panose="020B0604020202020204" pitchFamily="34" charset="0"/>
              </a:rPr>
              <a:t>например, по социальной части (</a:t>
            </a:r>
            <a:r>
              <a:rPr lang="en-US" sz="1000" dirty="0">
                <a:cs typeface="Arial" panose="020B0604020202020204" pitchFamily="34" charset="0"/>
              </a:rPr>
              <a:t>S </a:t>
            </a:r>
            <a:r>
              <a:rPr lang="ru-RU" sz="1000" dirty="0">
                <a:cs typeface="Arial" panose="020B0604020202020204" pitchFamily="34" charset="0"/>
              </a:rPr>
              <a:t>и </a:t>
            </a:r>
            <a:r>
              <a:rPr lang="en-US" sz="1000" dirty="0">
                <a:cs typeface="Arial" panose="020B0604020202020204" pitchFamily="34" charset="0"/>
              </a:rPr>
              <a:t>G)</a:t>
            </a:r>
            <a:r>
              <a:rPr lang="ru-RU" sz="1000" dirty="0">
                <a:cs typeface="Arial" panose="020B0604020202020204" pitchFamily="34" charset="0"/>
              </a:rPr>
              <a:t>, определенный процент (30%) от соц. расходов может тратить сама (но это целевые расходы на «социалку») и поставить эти расходы на налоговый вычет;</a:t>
            </a:r>
          </a:p>
          <a:p>
            <a:pPr marL="171450" indent="-171450" algn="just">
              <a:spcAft>
                <a:spcPts val="3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kern="0" dirty="0">
                <a:cs typeface="Arial" panose="020B0604020202020204" pitchFamily="34" charset="0"/>
              </a:rPr>
              <a:t>по экологической части (</a:t>
            </a:r>
            <a:r>
              <a:rPr lang="en-US" sz="1000" kern="0" dirty="0">
                <a:cs typeface="Arial" panose="020B0604020202020204" pitchFamily="34" charset="0"/>
              </a:rPr>
              <a:t>E)</a:t>
            </a:r>
            <a:r>
              <a:rPr lang="ru-RU" sz="1000" kern="0" dirty="0">
                <a:cs typeface="Arial" panose="020B0604020202020204" pitchFamily="34" charset="0"/>
              </a:rPr>
              <a:t> получает некоторые льготы по части экологических платежей.</a:t>
            </a:r>
            <a:endParaRPr lang="ru-RU" sz="1000" dirty="0">
              <a:cs typeface="Arial" panose="020B0604020202020204" pitchFamily="34" charset="0"/>
            </a:endParaRPr>
          </a:p>
        </p:txBody>
      </p:sp>
      <p:grpSp>
        <p:nvGrpSpPr>
          <p:cNvPr id="18" name="Group 43">
            <a:extLst>
              <a:ext uri="{FF2B5EF4-FFF2-40B4-BE49-F238E27FC236}">
                <a16:creationId xmlns:a16="http://schemas.microsoft.com/office/drawing/2014/main" id="{C0C3087C-E506-4E31-842D-6278814CEB5C}"/>
              </a:ext>
            </a:extLst>
          </p:cNvPr>
          <p:cNvGrpSpPr/>
          <p:nvPr/>
        </p:nvGrpSpPr>
        <p:grpSpPr>
          <a:xfrm>
            <a:off x="1703512" y="4110827"/>
            <a:ext cx="1140313" cy="585577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19" name="Rectangle: Rounded Corners 44">
              <a:extLst>
                <a:ext uri="{FF2B5EF4-FFF2-40B4-BE49-F238E27FC236}">
                  <a16:creationId xmlns:a16="http://schemas.microsoft.com/office/drawing/2014/main" id="{652F8294-8C09-4B42-8AC4-4292D11E1EAA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647D1188-1892-4324-8010-EFD0AB76AC0E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Р</a:t>
              </a:r>
              <a:r>
                <a:rPr lang="ru-RU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ассчитывает </a:t>
              </a:r>
              <a:r>
                <a:rPr lang="en-US" sz="1000" b="1" dirty="0">
                  <a:solidFill>
                    <a:schemeClr val="bg1"/>
                  </a:solidFill>
                  <a:cs typeface="Arial" panose="020B0604020202020204" pitchFamily="34" charset="0"/>
                </a:rPr>
                <a:t>in-country value </a:t>
              </a:r>
              <a:endParaRPr lang="en-US" sz="1100" kern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2" name="Rectangle 48">
            <a:extLst>
              <a:ext uri="{FF2B5EF4-FFF2-40B4-BE49-F238E27FC236}">
                <a16:creationId xmlns:a16="http://schemas.microsoft.com/office/drawing/2014/main" id="{038B8BBC-79B4-4D69-A5C3-D03FEF778C97}"/>
              </a:ext>
            </a:extLst>
          </p:cNvPr>
          <p:cNvSpPr/>
          <p:nvPr/>
        </p:nvSpPr>
        <p:spPr>
          <a:xfrm>
            <a:off x="3287689" y="3876553"/>
            <a:ext cx="8208986" cy="12257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/>
            </a:solidFill>
            <a:prstDash val="dash"/>
          </a:ln>
        </p:spPr>
        <p:txBody>
          <a:bodyPr wrap="square">
            <a:no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00" dirty="0">
                <a:cs typeface="Arial" panose="020B0604020202020204" pitchFamily="34" charset="0"/>
              </a:rPr>
              <a:t>В дополнение к «</a:t>
            </a:r>
            <a:r>
              <a:rPr lang="en-US" sz="1000" dirty="0">
                <a:cs typeface="Arial" panose="020B0604020202020204" pitchFamily="34" charset="0"/>
              </a:rPr>
              <a:t>S</a:t>
            </a:r>
            <a:r>
              <a:rPr lang="ru-RU" sz="1000" dirty="0">
                <a:cs typeface="Arial" panose="020B0604020202020204" pitchFamily="34" charset="0"/>
              </a:rPr>
              <a:t>» части компании рассчитывают интегральный показатель своего полного вклада в экономику (</a:t>
            </a:r>
            <a:r>
              <a:rPr lang="en-US" sz="1000" dirty="0">
                <a:cs typeface="Arial" panose="020B0604020202020204" pitchFamily="34" charset="0"/>
              </a:rPr>
              <a:t>in-country value</a:t>
            </a:r>
            <a:r>
              <a:rPr lang="ru-RU" sz="1000" dirty="0">
                <a:cs typeface="Arial" panose="020B0604020202020204" pitchFamily="34" charset="0"/>
              </a:rPr>
              <a:t>), составленный из совокупности </a:t>
            </a:r>
            <a:r>
              <a:rPr lang="en-US" sz="1000" dirty="0">
                <a:cs typeface="Arial" panose="020B0604020202020204" pitchFamily="34" charset="0"/>
              </a:rPr>
              <a:t>gross value added (GVA), total employment </a:t>
            </a:r>
            <a:r>
              <a:rPr lang="ru-RU" sz="1000" dirty="0">
                <a:cs typeface="Arial" panose="020B0604020202020204" pitchFamily="34" charset="0"/>
              </a:rPr>
              <a:t>и </a:t>
            </a:r>
            <a:r>
              <a:rPr lang="en-US" sz="1000" dirty="0">
                <a:cs typeface="Arial" panose="020B0604020202020204" pitchFamily="34" charset="0"/>
              </a:rPr>
              <a:t>total state tax revenues. </a:t>
            </a:r>
            <a:r>
              <a:rPr lang="ru-RU" sz="1000" dirty="0">
                <a:cs typeface="Arial" panose="020B0604020202020204" pitchFamily="34" charset="0"/>
              </a:rPr>
              <a:t>Может проводиться как расчет для компании в целом (т.е. какой полный вклад она оказывает в экономику страны), так и проводиться оценка социального эффекта от инвестиций в конкретные объекты социальной инфраструктуры или социальные/экологические проекты.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00" dirty="0">
                <a:cs typeface="Arial" panose="020B0604020202020204" pitchFamily="34" charset="0"/>
              </a:rPr>
              <a:t>Методология расчета </a:t>
            </a:r>
            <a:r>
              <a:rPr lang="en-US" sz="1000" dirty="0">
                <a:cs typeface="Arial" panose="020B0604020202020204" pitchFamily="34" charset="0"/>
              </a:rPr>
              <a:t>in-country value</a:t>
            </a:r>
            <a:r>
              <a:rPr lang="ru-RU" sz="1000" dirty="0">
                <a:cs typeface="Arial" panose="020B0604020202020204" pitchFamily="34" charset="0"/>
              </a:rPr>
              <a:t> может базироваться на общепринятой методике «межотраслевого баланса», а социального эффекта – на методике социального возврата на инвестиции </a:t>
            </a:r>
            <a:r>
              <a:rPr lang="en-US" sz="1000" dirty="0">
                <a:cs typeface="Arial" panose="020B0604020202020204" pitchFamily="34" charset="0"/>
              </a:rPr>
              <a:t>SROI (</a:t>
            </a:r>
            <a:r>
              <a:rPr lang="ru-RU" sz="1000" dirty="0">
                <a:cs typeface="Arial" panose="020B0604020202020204" pitchFamily="34" charset="0"/>
              </a:rPr>
              <a:t>или аналогичной).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00" dirty="0">
                <a:cs typeface="Arial" panose="020B0604020202020204" pitchFamily="34" charset="0"/>
              </a:rPr>
              <a:t>Наличие публичной отчетности по этим показателям дает доп. преференции, (напр., 50% от соц. расходов).</a:t>
            </a:r>
          </a:p>
        </p:txBody>
      </p:sp>
      <p:cxnSp>
        <p:nvCxnSpPr>
          <p:cNvPr id="23" name="Straight Connector 58">
            <a:extLst>
              <a:ext uri="{FF2B5EF4-FFF2-40B4-BE49-F238E27FC236}">
                <a16:creationId xmlns:a16="http://schemas.microsoft.com/office/drawing/2014/main" id="{213C8536-50D8-46CD-A279-7DD9E9038F45}"/>
              </a:ext>
            </a:extLst>
          </p:cNvPr>
          <p:cNvCxnSpPr>
            <a:cxnSpLocks/>
          </p:cNvCxnSpPr>
          <p:nvPr/>
        </p:nvCxnSpPr>
        <p:spPr>
          <a:xfrm>
            <a:off x="2845879" y="3410335"/>
            <a:ext cx="386080" cy="0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9">
            <a:extLst>
              <a:ext uri="{FF2B5EF4-FFF2-40B4-BE49-F238E27FC236}">
                <a16:creationId xmlns:a16="http://schemas.microsoft.com/office/drawing/2014/main" id="{862BD063-3E82-49B0-9F1F-5D33E284B8E1}"/>
              </a:ext>
            </a:extLst>
          </p:cNvPr>
          <p:cNvCxnSpPr>
            <a:cxnSpLocks/>
          </p:cNvCxnSpPr>
          <p:nvPr/>
        </p:nvCxnSpPr>
        <p:spPr>
          <a:xfrm>
            <a:off x="2845878" y="4400418"/>
            <a:ext cx="386080" cy="0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60">
            <a:extLst>
              <a:ext uri="{FF2B5EF4-FFF2-40B4-BE49-F238E27FC236}">
                <a16:creationId xmlns:a16="http://schemas.microsoft.com/office/drawing/2014/main" id="{5F3B7727-FD15-43E5-A784-E3AC00FCBCAF}"/>
              </a:ext>
            </a:extLst>
          </p:cNvPr>
          <p:cNvGrpSpPr/>
          <p:nvPr/>
        </p:nvGrpSpPr>
        <p:grpSpPr>
          <a:xfrm>
            <a:off x="1703512" y="5172681"/>
            <a:ext cx="1140313" cy="585577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26" name="Rectangle: Rounded Corners 61">
              <a:extLst>
                <a:ext uri="{FF2B5EF4-FFF2-40B4-BE49-F238E27FC236}">
                  <a16:creationId xmlns:a16="http://schemas.microsoft.com/office/drawing/2014/main" id="{68412B19-8F0F-46CF-8FDB-A128943D4601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Rectangle: Rounded Corners 4">
              <a:extLst>
                <a:ext uri="{FF2B5EF4-FFF2-40B4-BE49-F238E27FC236}">
                  <a16:creationId xmlns:a16="http://schemas.microsoft.com/office/drawing/2014/main" id="{C79BA75F-85D0-494C-9DF1-EF7A5822ABE1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Улучшает свой </a:t>
              </a:r>
              <a:r>
                <a:rPr lang="en-US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ESG </a:t>
              </a:r>
              <a:r>
                <a:rPr lang="ru-RU" sz="10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рейтинг </a:t>
              </a:r>
              <a:endParaRPr lang="en-US" sz="1100" kern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9" name="Rectangle 64">
            <a:extLst>
              <a:ext uri="{FF2B5EF4-FFF2-40B4-BE49-F238E27FC236}">
                <a16:creationId xmlns:a16="http://schemas.microsoft.com/office/drawing/2014/main" id="{88D496CC-1272-4E30-A521-301AEF4C2A59}"/>
              </a:ext>
            </a:extLst>
          </p:cNvPr>
          <p:cNvSpPr/>
          <p:nvPr/>
        </p:nvSpPr>
        <p:spPr>
          <a:xfrm>
            <a:off x="3287689" y="5189832"/>
            <a:ext cx="8208986" cy="100846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/>
            </a:solidFill>
            <a:prstDash val="dash"/>
          </a:ln>
        </p:spPr>
        <p:txBody>
          <a:bodyPr wrap="square">
            <a:noAutofit/>
          </a:bodyPr>
          <a:lstStyle/>
          <a:p>
            <a:pPr algn="just">
              <a:buClr>
                <a:srgbClr val="FFE600"/>
              </a:buClr>
              <a:buSzPct val="70000"/>
            </a:pPr>
            <a:r>
              <a:rPr lang="ru-RU" sz="1000" dirty="0">
                <a:cs typeface="Arial" panose="020B0604020202020204" pitchFamily="34" charset="0"/>
              </a:rPr>
              <a:t>Чтобы заинтересовать компании улучшать свой </a:t>
            </a:r>
            <a:r>
              <a:rPr lang="en-US" sz="1000" dirty="0">
                <a:cs typeface="Arial" panose="020B0604020202020204" pitchFamily="34" charset="0"/>
              </a:rPr>
              <a:t>ESG</a:t>
            </a:r>
            <a:r>
              <a:rPr lang="ru-RU" sz="1000" dirty="0">
                <a:cs typeface="Arial" panose="020B0604020202020204" pitchFamily="34" charset="0"/>
              </a:rPr>
              <a:t>-рейтинг можно предусмотреть дополнительные преференции в зависимости от уровня рейтинга. Например, если рейтинг компании будет на 25% выше среднеотраслевого, то возможные преференции включают: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dirty="0">
                <a:cs typeface="Arial" panose="020B0604020202020204" pitchFamily="34" charset="0"/>
              </a:rPr>
              <a:t>75%  от социальных/экологических расходов, компания может тратить самостоятельно (но это целевые расходы) и иметь возможность поставить эти расходы на налоговый вычет;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1000" kern="0" dirty="0">
                <a:cs typeface="Arial" panose="020B0604020202020204" pitchFamily="34" charset="0"/>
              </a:rPr>
              <a:t>компании будут предоставляться дополнительные бесплатные квоты на выбросы ПГ в рамках </a:t>
            </a:r>
            <a:r>
              <a:rPr lang="en-US" sz="1000" kern="0" dirty="0">
                <a:cs typeface="Arial" panose="020B0604020202020204" pitchFamily="34" charset="0"/>
              </a:rPr>
              <a:t>KZ-ETS</a:t>
            </a:r>
            <a:r>
              <a:rPr lang="ru-RU" sz="1000" kern="0" dirty="0">
                <a:cs typeface="Arial" panose="020B0604020202020204" pitchFamily="34" charset="0"/>
              </a:rPr>
              <a:t>.</a:t>
            </a:r>
            <a:endParaRPr lang="en-US" sz="1000" dirty="0">
              <a:cs typeface="Arial" panose="020B0604020202020204" pitchFamily="34" charset="0"/>
            </a:endParaRPr>
          </a:p>
        </p:txBody>
      </p:sp>
      <p:cxnSp>
        <p:nvCxnSpPr>
          <p:cNvPr id="30" name="Straight Connector 65">
            <a:extLst>
              <a:ext uri="{FF2B5EF4-FFF2-40B4-BE49-F238E27FC236}">
                <a16:creationId xmlns:a16="http://schemas.microsoft.com/office/drawing/2014/main" id="{3F8C9851-8883-4DCE-86E1-2B3EB075AA41}"/>
              </a:ext>
            </a:extLst>
          </p:cNvPr>
          <p:cNvCxnSpPr>
            <a:cxnSpLocks/>
          </p:cNvCxnSpPr>
          <p:nvPr/>
        </p:nvCxnSpPr>
        <p:spPr>
          <a:xfrm>
            <a:off x="2845878" y="5450853"/>
            <a:ext cx="386080" cy="0"/>
          </a:xfrm>
          <a:prstGeom prst="line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29">
            <a:extLst>
              <a:ext uri="{FF2B5EF4-FFF2-40B4-BE49-F238E27FC236}">
                <a16:creationId xmlns:a16="http://schemas.microsoft.com/office/drawing/2014/main" id="{12DC3135-1484-4FBE-BE2F-C0BF9B158E7D}"/>
              </a:ext>
            </a:extLst>
          </p:cNvPr>
          <p:cNvGrpSpPr/>
          <p:nvPr/>
        </p:nvGrpSpPr>
        <p:grpSpPr>
          <a:xfrm>
            <a:off x="1033008" y="2518136"/>
            <a:ext cx="1596036" cy="356081"/>
            <a:chOff x="4009" y="113260"/>
            <a:chExt cx="1243038" cy="745823"/>
          </a:xfrm>
        </p:grpSpPr>
        <p:sp>
          <p:nvSpPr>
            <p:cNvPr id="32" name="Rectangle: Rounded Corners 30">
              <a:extLst>
                <a:ext uri="{FF2B5EF4-FFF2-40B4-BE49-F238E27FC236}">
                  <a16:creationId xmlns:a16="http://schemas.microsoft.com/office/drawing/2014/main" id="{9816931C-DC52-42E4-9B05-99023C982286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Rectangle: Rounded Corners 4">
              <a:extLst>
                <a:ext uri="{FF2B5EF4-FFF2-40B4-BE49-F238E27FC236}">
                  <a16:creationId xmlns:a16="http://schemas.microsoft.com/office/drawing/2014/main" id="{4A722949-4A63-42A9-9E65-7B238DD44E04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kern="1200" dirty="0">
                  <a:solidFill>
                    <a:schemeClr val="bg1"/>
                  </a:solidFill>
                  <a:cs typeface="Arial" panose="020B0604020202020204" pitchFamily="34" charset="0"/>
                </a:rPr>
                <a:t>Недропользователь</a:t>
              </a:r>
              <a:endParaRPr lang="en-US" sz="1100" kern="1200" dirty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1D8C3F78-5A8A-4DF2-9B26-28F38C80F983}"/>
              </a:ext>
            </a:extLst>
          </p:cNvPr>
          <p:cNvSpPr txBox="1"/>
          <p:nvPr/>
        </p:nvSpPr>
        <p:spPr>
          <a:xfrm>
            <a:off x="876301" y="1585150"/>
            <a:ext cx="10619698" cy="8412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50" dirty="0">
                <a:cs typeface="Arial" panose="020B0604020202020204" pitchFamily="34" charset="0"/>
              </a:rPr>
              <a:t>Использование ESG-рейтингов при определении условий контрактов на недропользование (в части социальной и экологической составляющих) послужат структурированию и совершенствованию существующей практики.  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50" dirty="0">
                <a:cs typeface="Arial" panose="020B0604020202020204" pitchFamily="34" charset="0"/>
              </a:rPr>
              <a:t>Международные (независимые) рейтинговые агентства оценивают недропользователя и выдают ему </a:t>
            </a:r>
            <a:r>
              <a:rPr lang="en-US" sz="1050" dirty="0">
                <a:cs typeface="Arial" panose="020B0604020202020204" pitchFamily="34" charset="0"/>
              </a:rPr>
              <a:t>ESG-</a:t>
            </a:r>
            <a:r>
              <a:rPr lang="ru-RU" sz="1050" dirty="0">
                <a:cs typeface="Arial" panose="020B0604020202020204" pitchFamily="34" charset="0"/>
              </a:rPr>
              <a:t>рейтинг.</a:t>
            </a:r>
          </a:p>
          <a:p>
            <a:pPr algn="just">
              <a:spcBef>
                <a:spcPts val="200"/>
              </a:spcBef>
              <a:spcAft>
                <a:spcPts val="200"/>
              </a:spcAft>
              <a:buClr>
                <a:srgbClr val="FFE600"/>
              </a:buClr>
              <a:buSzPct val="70000"/>
            </a:pPr>
            <a:r>
              <a:rPr lang="ru-RU" sz="1050" dirty="0">
                <a:cs typeface="Arial" panose="020B0604020202020204" pitchFamily="34" charset="0"/>
              </a:rPr>
              <a:t>Методология оценки и расчета заранее прорабатывается и согласовывается профильным министерством.</a:t>
            </a:r>
          </a:p>
        </p:txBody>
      </p:sp>
      <p:cxnSp>
        <p:nvCxnSpPr>
          <p:cNvPr id="4" name="Connector: Elbow 3">
            <a:extLst>
              <a:ext uri="{FF2B5EF4-FFF2-40B4-BE49-F238E27FC236}">
                <a16:creationId xmlns:a16="http://schemas.microsoft.com/office/drawing/2014/main" id="{4475AAFD-3064-461C-B09D-319B0CEA0604}"/>
              </a:ext>
            </a:extLst>
          </p:cNvPr>
          <p:cNvCxnSpPr>
            <a:endCxn id="14" idx="1"/>
          </p:cNvCxnSpPr>
          <p:nvPr/>
        </p:nvCxnSpPr>
        <p:spPr>
          <a:xfrm rot="16200000" flipH="1">
            <a:off x="1258145" y="2959545"/>
            <a:ext cx="550734" cy="380079"/>
          </a:xfrm>
          <a:prstGeom prst="bentConnector2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D904EBAF-C8BE-4138-B26E-565145533703}"/>
              </a:ext>
            </a:extLst>
          </p:cNvPr>
          <p:cNvCxnSpPr>
            <a:cxnSpLocks/>
            <a:endCxn id="19" idx="1"/>
          </p:cNvCxnSpPr>
          <p:nvPr/>
        </p:nvCxnSpPr>
        <p:spPr>
          <a:xfrm rot="16200000" flipH="1">
            <a:off x="1026854" y="3726957"/>
            <a:ext cx="993279" cy="360038"/>
          </a:xfrm>
          <a:prstGeom prst="bentConnector2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21E1E908-9150-4B89-AC1E-C0649207C75C}"/>
              </a:ext>
            </a:extLst>
          </p:cNvPr>
          <p:cNvCxnSpPr>
            <a:cxnSpLocks/>
            <a:endCxn id="27" idx="1"/>
          </p:cNvCxnSpPr>
          <p:nvPr/>
        </p:nvCxnSpPr>
        <p:spPr>
          <a:xfrm rot="16200000" flipH="1">
            <a:off x="994009" y="4735927"/>
            <a:ext cx="1079005" cy="380079"/>
          </a:xfrm>
          <a:prstGeom prst="bentConnector2">
            <a:avLst/>
          </a:prstGeom>
          <a:ln w="15875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7559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8460059" cy="709152"/>
          </a:xfrm>
        </p:spPr>
        <p:txBody>
          <a:bodyPr/>
          <a:lstStyle/>
          <a:p>
            <a:r>
              <a:rPr lang="ru-RU" sz="2000" dirty="0">
                <a:latin typeface="+mj-lt"/>
              </a:rPr>
              <a:t>Выгоды от использования ESG рейтингов для определения контрактных обязательств компаний-недропользователей 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6" name="Rectangle 5">
            <a:extLst>
              <a:ext uri="{FF2B5EF4-FFF2-40B4-BE49-F238E27FC236}">
                <a16:creationId xmlns:a16="http://schemas.microsoft.com/office/drawing/2014/main" id="{286C68E1-6473-4975-8BB7-F6669A5540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1100" y="1556792"/>
            <a:ext cx="5225575" cy="490706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Преимущества для государства и местных сообществ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F4F9FAE1-2EFB-4DDC-B7C7-26E22E357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1556792"/>
            <a:ext cx="5184727" cy="490706"/>
          </a:xfrm>
          <a:prstGeom prst="rect">
            <a:avLst/>
          </a:prstGeom>
          <a:solidFill>
            <a:schemeClr val="tx2"/>
          </a:solidFill>
          <a:ln w="1270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Преимущества для компаний-недропользователей</a:t>
            </a:r>
            <a:endParaRPr kumimoji="0" lang="en-US" sz="16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8" name="Rectangle 10">
            <a:extLst>
              <a:ext uri="{FF2B5EF4-FFF2-40B4-BE49-F238E27FC236}">
                <a16:creationId xmlns:a16="http://schemas.microsoft.com/office/drawing/2014/main" id="{F042D1BD-FFC3-438E-9AD8-D0C1000BB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101500"/>
            <a:ext cx="5208069" cy="4158091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227013" indent="-227013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Компании получат возможности взять на вычет часть социальных и/или экологических расходов.</a:t>
            </a:r>
          </a:p>
          <a:p>
            <a:pPr marL="227013" indent="-227013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Появится возможность прослеживать на какие именно проекты по направляются расходы.</a:t>
            </a:r>
          </a:p>
          <a:p>
            <a:pPr marL="227013" indent="-227013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Более качественные и нужные социальные и экологические инвестиции позволят устанавливать доверительные отношения с представителями местных сообществ, тем самым улучшая «</a:t>
            </a:r>
            <a:r>
              <a:rPr lang="en-US" sz="1200" dirty="0">
                <a:cs typeface="Arial" panose="020B0604020202020204" pitchFamily="34" charset="0"/>
              </a:rPr>
              <a:t>social license to operate</a:t>
            </a:r>
            <a:r>
              <a:rPr lang="ru-RU" sz="1200" dirty="0">
                <a:cs typeface="Arial" panose="020B0604020202020204" pitchFamily="34" charset="0"/>
              </a:rPr>
              <a:t>»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ru-RU" sz="1200" dirty="0">
                <a:cs typeface="Arial" panose="020B0604020202020204" pitchFamily="34" charset="0"/>
              </a:rPr>
              <a:t>для компаний.</a:t>
            </a:r>
          </a:p>
          <a:p>
            <a:pPr marL="227013" indent="-227013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Получение и улучшение </a:t>
            </a:r>
            <a:r>
              <a:rPr lang="en-US" sz="1200" dirty="0">
                <a:cs typeface="Arial" panose="020B0604020202020204" pitchFamily="34" charset="0"/>
              </a:rPr>
              <a:t>ESG-</a:t>
            </a:r>
            <a:r>
              <a:rPr lang="ru-RU" sz="1200" dirty="0">
                <a:cs typeface="Arial" panose="020B0604020202020204" pitchFamily="34" charset="0"/>
              </a:rPr>
              <a:t>рейтингов позволит компаниям получить доступ к международным рынкам капитала (или облегчить его). Более того, без учета ESG факторов в стратегии, без получения ESG-рейтинга, без соответствующей ESG-отчетности, добывающим компаниям в недалеком будущем будет сложнее получать международное финансирование. К примеру, такие организации, как ЕБРР и МФК уже перестают финансировать уголь и нефть.</a:t>
            </a:r>
          </a:p>
          <a:p>
            <a:pPr marL="227013" indent="-227013" eaLnBrk="0" fontAlgn="base" hangingPunct="0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Упрощение административной и бюрократической работы.</a:t>
            </a:r>
          </a:p>
          <a:p>
            <a:pPr marL="227013" indent="-22701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FFE600"/>
              </a:buClr>
              <a:buSzPct val="70000"/>
              <a:buFont typeface="Arial" charset="0"/>
              <a:buChar char="►"/>
            </a:pP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39" name="Rectangle 10">
            <a:extLst>
              <a:ext uri="{FF2B5EF4-FFF2-40B4-BE49-F238E27FC236}">
                <a16:creationId xmlns:a16="http://schemas.microsoft.com/office/drawing/2014/main" id="{BFA1E020-D943-42CC-BD35-D296E11C7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8606" y="2101500"/>
            <a:ext cx="5208069" cy="4158091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/>
            <a:tailEnd/>
          </a:ln>
        </p:spPr>
        <p:txBody>
          <a:bodyPr wrap="square" lIns="45720" rIns="45720"/>
          <a:lstStyle/>
          <a:p>
            <a:pPr marL="227013" indent="-227013" eaLnBrk="0" fontAlgn="base" hangingPunct="0">
              <a:spcBef>
                <a:spcPts val="6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Единый и унифицированный подход к вопросам контрактных обязательств позволит сократить нагрузку на органы государственной власти. Что особенно актуально в свете программы оптимизации организационной структуры государственного аппарата по поручению Президента РК.</a:t>
            </a:r>
          </a:p>
          <a:p>
            <a:pPr marL="227013" indent="-227013" eaLnBrk="0" fontAlgn="base" hangingPunct="0">
              <a:spcBef>
                <a:spcPts val="6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Это один из способов дальнейшего развития отрасли, и ее стимулирования. Что может привести в дальнейшем к увеличению доходов государства.</a:t>
            </a:r>
          </a:p>
          <a:p>
            <a:pPr marL="227013" indent="-227013" eaLnBrk="0" fontAlgn="base" hangingPunct="0">
              <a:spcBef>
                <a:spcPts val="6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Решение социальных проблем через рост МСБ, расширение рабочих мест, обучение и переобучение людей, улучшение социальной обстановки в моногородах, снижение протестных настроений.</a:t>
            </a:r>
          </a:p>
          <a:p>
            <a:pPr marL="227013" indent="-227013" eaLnBrk="0" fontAlgn="base" hangingPunct="0">
              <a:spcBef>
                <a:spcPts val="6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Улучшение прозрачности процесса и, как следствие, привлечение новых иностранных компаний в отрасль.</a:t>
            </a:r>
          </a:p>
          <a:p>
            <a:pPr marL="227013" indent="-227013" eaLnBrk="0" fontAlgn="base" hangingPunct="0">
              <a:spcBef>
                <a:spcPts val="600"/>
              </a:spcBef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200" dirty="0">
                <a:cs typeface="Arial" panose="020B0604020202020204" pitchFamily="34" charset="0"/>
              </a:rPr>
              <a:t>Работа компаний с </a:t>
            </a:r>
            <a:r>
              <a:rPr lang="en-US" sz="1200" dirty="0">
                <a:cs typeface="Arial" panose="020B0604020202020204" pitchFamily="34" charset="0"/>
              </a:rPr>
              <a:t>ESG </a:t>
            </a:r>
            <a:r>
              <a:rPr lang="ru-RU" sz="1200" dirty="0">
                <a:cs typeface="Arial" panose="020B0604020202020204" pitchFamily="34" charset="0"/>
              </a:rPr>
              <a:t>факторами позволит оказать непосредственное позитивное влияние на обязательства РК в рамках Парижского соглашения об изменении климата.</a:t>
            </a:r>
          </a:p>
          <a:p>
            <a:pPr marL="227013" indent="-227013" eaLnBrk="0" fontAlgn="base" hangingPunct="0">
              <a:spcBef>
                <a:spcPts val="600"/>
              </a:spcBef>
              <a:buClr>
                <a:srgbClr val="FFE600"/>
              </a:buClr>
              <a:buSzPct val="70000"/>
              <a:buFont typeface="Arial" charset="0"/>
              <a:buChar char="►"/>
            </a:pPr>
            <a:endParaRPr lang="en-US" sz="1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Объект 14" hidden="1">
            <a:extLst>
              <a:ext uri="{FF2B5EF4-FFF2-40B4-BE49-F238E27FC236}">
                <a16:creationId xmlns:a16="http://schemas.microsoft.com/office/drawing/2014/main" id="{7CAE212C-3025-4CE1-929D-54782E27CEB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05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15" name="Объект 14" hidden="1">
                        <a:extLst>
                          <a:ext uri="{FF2B5EF4-FFF2-40B4-BE49-F238E27FC236}">
                            <a16:creationId xmlns:a16="http://schemas.microsoft.com/office/drawing/2014/main" id="{7CAE212C-3025-4CE1-929D-54782E27CE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C90C625-5222-403C-98E8-625B875A07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5556" y="0"/>
            <a:ext cx="7294259" cy="6858000"/>
          </a:xfrm>
          <a:prstGeom prst="rect">
            <a:avLst/>
          </a:prstGeom>
        </p:spPr>
      </p:pic>
      <p:sp>
        <p:nvSpPr>
          <p:cNvPr id="18" name="Right Triangle 10">
            <a:extLst>
              <a:ext uri="{FF2B5EF4-FFF2-40B4-BE49-F238E27FC236}">
                <a16:creationId xmlns:a16="http://schemas.microsoft.com/office/drawing/2014/main" id="{2266F485-3708-44DE-9951-3CD3DB705045}"/>
              </a:ext>
            </a:extLst>
          </p:cNvPr>
          <p:cNvSpPr/>
          <p:nvPr/>
        </p:nvSpPr>
        <p:spPr>
          <a:xfrm rot="10800000" flipH="1">
            <a:off x="4898293" y="0"/>
            <a:ext cx="1796248" cy="6858000"/>
          </a:xfrm>
          <a:prstGeom prst="rtTriangle">
            <a:avLst/>
          </a:prstGeom>
          <a:gradFill>
            <a:gsLst>
              <a:gs pos="0">
                <a:srgbClr val="163664"/>
              </a:gs>
              <a:gs pos="100000">
                <a:srgbClr val="0E528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9B8BDC-9677-4D80-AA0D-C4E7CD1E5308}"/>
              </a:ext>
            </a:extLst>
          </p:cNvPr>
          <p:cNvSpPr txBox="1"/>
          <p:nvPr/>
        </p:nvSpPr>
        <p:spPr>
          <a:xfrm>
            <a:off x="558127" y="2607393"/>
            <a:ext cx="51181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Благодарим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erif"/>
                <a:ea typeface="+mn-ea"/>
                <a:cs typeface="+mn-cs"/>
              </a:rPr>
              <a:t>за внимание!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4612692-1A4F-4DFB-984D-7920750A4290}"/>
              </a:ext>
            </a:extLst>
          </p:cNvPr>
          <p:cNvSpPr/>
          <p:nvPr/>
        </p:nvSpPr>
        <p:spPr>
          <a:xfrm>
            <a:off x="121920" y="2143760"/>
            <a:ext cx="428943" cy="2072640"/>
          </a:xfrm>
          <a:prstGeom prst="rect">
            <a:avLst/>
          </a:prstGeom>
          <a:gradFill>
            <a:gsLst>
              <a:gs pos="0">
                <a:srgbClr val="124E81"/>
              </a:gs>
              <a:gs pos="100000">
                <a:srgbClr val="14477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C0FAC1-C939-448B-889B-128A7EA16636}"/>
              </a:ext>
            </a:extLst>
          </p:cNvPr>
          <p:cNvSpPr txBox="1"/>
          <p:nvPr/>
        </p:nvSpPr>
        <p:spPr>
          <a:xfrm>
            <a:off x="550863" y="5109984"/>
            <a:ext cx="3015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АО ' АК Алтыналмас'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050013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A15X3C7),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Республика Казахстан,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г. Алматы, Площадь Республики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Тел: +7 (727) 350-02-00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E-mail: info@altynalmas.kz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Web site: www.altynalmas.kz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F14D4205-6AB2-44EF-8ED3-B17C0896D7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1" y="825584"/>
            <a:ext cx="2520551" cy="154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4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EACB730-F7B7-42E8-B8D4-7BF711F932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14475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EACB730-F7B7-42E8-B8D4-7BF711F93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07FFDB-8A60-41D0-9F4F-75161163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3212976"/>
            <a:ext cx="6121400" cy="1218795"/>
          </a:xfrm>
        </p:spPr>
        <p:txBody>
          <a:bodyPr vert="horz"/>
          <a:lstStyle/>
          <a:p>
            <a:r>
              <a:rPr lang="ru-RU" sz="4400" dirty="0"/>
              <a:t>Что такое ESG </a:t>
            </a:r>
            <a:br>
              <a:rPr lang="en-US" sz="4400" dirty="0"/>
            </a:br>
            <a:r>
              <a:rPr lang="ru-RU" sz="4400" dirty="0"/>
              <a:t>и как это работает?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000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4CCE2-36B5-440C-9E80-D73EE37A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9612187" cy="709152"/>
          </a:xfrm>
        </p:spPr>
        <p:txBody>
          <a:bodyPr/>
          <a:lstStyle/>
          <a:p>
            <a:r>
              <a:rPr lang="ru-RU" sz="1800" dirty="0"/>
              <a:t>ESG – это три ключевых фактора социальной ответственности </a:t>
            </a:r>
            <a:br>
              <a:rPr lang="ru-RU" sz="1800" dirty="0"/>
            </a:br>
            <a:r>
              <a:rPr lang="ru-RU" sz="1800" dirty="0"/>
              <a:t>и устойчивости развития компании </a:t>
            </a:r>
          </a:p>
        </p:txBody>
      </p:sp>
      <p:sp>
        <p:nvSpPr>
          <p:cNvPr id="231" name="Номер слайда 2">
            <a:extLst>
              <a:ext uri="{FF2B5EF4-FFF2-40B4-BE49-F238E27FC236}">
                <a16:creationId xmlns:a16="http://schemas.microsoft.com/office/drawing/2014/main" id="{D7199C30-1369-4E49-955F-03C1C22C8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D9BE87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///</a:t>
            </a:r>
            <a:fld id="{E4155954-0437-4069-B176-B530A0FF4BDD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B0D24C7-B5EC-44C5-84AC-0F1175C0CE0E}"/>
              </a:ext>
            </a:extLst>
          </p:cNvPr>
          <p:cNvGrpSpPr/>
          <p:nvPr/>
        </p:nvGrpSpPr>
        <p:grpSpPr>
          <a:xfrm>
            <a:off x="8224749" y="4312089"/>
            <a:ext cx="2558332" cy="2192291"/>
            <a:chOff x="7543271" y="4312089"/>
            <a:chExt cx="2558332" cy="2192291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6BEA7505-A226-4CC0-A528-1F2C5101FDA2}"/>
                </a:ext>
              </a:extLst>
            </p:cNvPr>
            <p:cNvSpPr txBox="1"/>
            <p:nvPr/>
          </p:nvSpPr>
          <p:spPr>
            <a:xfrm>
              <a:off x="7759295" y="4312089"/>
              <a:ext cx="16562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Налоговая политика</a:t>
              </a:r>
            </a:p>
          </p:txBody>
        </p:sp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96B70DC4-6573-4029-BF0E-9616094794CC}"/>
                </a:ext>
              </a:extLst>
            </p:cNvPr>
            <p:cNvSpPr/>
            <p:nvPr/>
          </p:nvSpPr>
          <p:spPr>
            <a:xfrm>
              <a:off x="7543271" y="4363903"/>
              <a:ext cx="216024" cy="179361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0422BF7F-6FAF-4020-BE91-9BFE1F69D749}"/>
                </a:ext>
              </a:extLst>
            </p:cNvPr>
            <p:cNvSpPr txBox="1"/>
            <p:nvPr/>
          </p:nvSpPr>
          <p:spPr>
            <a:xfrm>
              <a:off x="7759295" y="5249638"/>
              <a:ext cx="226055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Политическое лоббирование</a:t>
              </a:r>
            </a:p>
          </p:txBody>
        </p:sp>
        <p:sp>
          <p:nvSpPr>
            <p:cNvPr id="159" name="Прямоугольник 158">
              <a:extLst>
                <a:ext uri="{FF2B5EF4-FFF2-40B4-BE49-F238E27FC236}">
                  <a16:creationId xmlns:a16="http://schemas.microsoft.com/office/drawing/2014/main" id="{B3625C1E-3D56-4D4D-82D1-E2BCD35D59F3}"/>
                </a:ext>
              </a:extLst>
            </p:cNvPr>
            <p:cNvSpPr/>
            <p:nvPr/>
          </p:nvSpPr>
          <p:spPr>
            <a:xfrm>
              <a:off x="7543271" y="5301452"/>
              <a:ext cx="216024" cy="179361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3C96E443-FFA6-4112-9E09-BF6B007758EB}"/>
                </a:ext>
              </a:extLst>
            </p:cNvPr>
            <p:cNvSpPr txBox="1"/>
            <p:nvPr/>
          </p:nvSpPr>
          <p:spPr>
            <a:xfrm>
              <a:off x="7759295" y="5656303"/>
              <a:ext cx="2268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Коррупция и взяточничество</a:t>
              </a:r>
            </a:p>
          </p:txBody>
        </p:sp>
        <p:sp>
          <p:nvSpPr>
            <p:cNvPr id="160" name="Прямоугольник 159">
              <a:extLst>
                <a:ext uri="{FF2B5EF4-FFF2-40B4-BE49-F238E27FC236}">
                  <a16:creationId xmlns:a16="http://schemas.microsoft.com/office/drawing/2014/main" id="{54C9E42D-3F12-4C93-BB66-7499ECCF8520}"/>
                </a:ext>
              </a:extLst>
            </p:cNvPr>
            <p:cNvSpPr/>
            <p:nvPr/>
          </p:nvSpPr>
          <p:spPr>
            <a:xfrm>
              <a:off x="7543271" y="5720510"/>
              <a:ext cx="216024" cy="179361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DCCE3D0D-E8F3-41CC-8550-4EAE71CD056B}"/>
                </a:ext>
              </a:extLst>
            </p:cNvPr>
            <p:cNvSpPr txBox="1"/>
            <p:nvPr/>
          </p:nvSpPr>
          <p:spPr>
            <a:xfrm>
              <a:off x="7759295" y="6042715"/>
              <a:ext cx="23423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Структура и социокультурное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разнообразие СД</a:t>
              </a:r>
            </a:p>
          </p:txBody>
        </p:sp>
        <p:sp>
          <p:nvSpPr>
            <p:cNvPr id="161" name="Прямоугольник 160">
              <a:extLst>
                <a:ext uri="{FF2B5EF4-FFF2-40B4-BE49-F238E27FC236}">
                  <a16:creationId xmlns:a16="http://schemas.microsoft.com/office/drawing/2014/main" id="{27178F3C-C08E-42F5-897F-C731C126AE78}"/>
                </a:ext>
              </a:extLst>
            </p:cNvPr>
            <p:cNvSpPr/>
            <p:nvPr/>
          </p:nvSpPr>
          <p:spPr>
            <a:xfrm>
              <a:off x="7543271" y="6093310"/>
              <a:ext cx="216024" cy="179361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8AD18F73-C576-4B64-ADFE-C29A9CE1FB9D}"/>
                </a:ext>
              </a:extLst>
            </p:cNvPr>
            <p:cNvSpPr txBox="1"/>
            <p:nvPr/>
          </p:nvSpPr>
          <p:spPr>
            <a:xfrm>
              <a:off x="7759295" y="4679032"/>
              <a:ext cx="18133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Вознаграждение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руководящего состава</a:t>
              </a:r>
            </a:p>
          </p:txBody>
        </p:sp>
        <p:sp>
          <p:nvSpPr>
            <p:cNvPr id="164" name="Прямоугольник 163">
              <a:extLst>
                <a:ext uri="{FF2B5EF4-FFF2-40B4-BE49-F238E27FC236}">
                  <a16:creationId xmlns:a16="http://schemas.microsoft.com/office/drawing/2014/main" id="{3C73D015-A6D9-4589-AAC5-488AC3A29E43}"/>
                </a:ext>
              </a:extLst>
            </p:cNvPr>
            <p:cNvSpPr/>
            <p:nvPr/>
          </p:nvSpPr>
          <p:spPr>
            <a:xfrm>
              <a:off x="7543271" y="4757488"/>
              <a:ext cx="216024" cy="179361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C3E13DE7-0F92-41AD-BEDE-850885DD75D1}"/>
              </a:ext>
            </a:extLst>
          </p:cNvPr>
          <p:cNvGrpSpPr/>
          <p:nvPr/>
        </p:nvGrpSpPr>
        <p:grpSpPr>
          <a:xfrm>
            <a:off x="8224749" y="1556792"/>
            <a:ext cx="2647010" cy="2549088"/>
            <a:chOff x="8224749" y="1556792"/>
            <a:chExt cx="2647010" cy="2549088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E815E5C-7E7C-4BA5-9CD6-7D30B58E758C}"/>
                </a:ext>
              </a:extLst>
            </p:cNvPr>
            <p:cNvSpPr/>
            <p:nvPr/>
          </p:nvSpPr>
          <p:spPr>
            <a:xfrm>
              <a:off x="8224749" y="1998040"/>
              <a:ext cx="2588400" cy="1565777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EA03081-C710-49A0-B17A-F0B58B5DFB40}"/>
                </a:ext>
              </a:extLst>
            </p:cNvPr>
            <p:cNvSpPr/>
            <p:nvPr/>
          </p:nvSpPr>
          <p:spPr>
            <a:xfrm>
              <a:off x="8224749" y="3601880"/>
              <a:ext cx="2588400" cy="504000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КОРПОРАТИВНОЕ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УПРАВЛЕНИЕ</a:t>
              </a:r>
              <a:endPara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F64E7B5-EF37-4C17-AA99-26D632A29C6C}"/>
                </a:ext>
              </a:extLst>
            </p:cNvPr>
            <p:cNvSpPr/>
            <p:nvPr/>
          </p:nvSpPr>
          <p:spPr>
            <a:xfrm>
              <a:off x="8224749" y="1556792"/>
              <a:ext cx="2588400" cy="403183"/>
            </a:xfrm>
            <a:prstGeom prst="rect">
              <a:avLst/>
            </a:prstGeom>
            <a:solidFill>
              <a:srgbClr val="75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GOVERNANCE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9201F15-3DC7-4868-A403-BA7113DF4EF3}"/>
                </a:ext>
              </a:extLst>
            </p:cNvPr>
            <p:cNvSpPr txBox="1"/>
            <p:nvPr/>
          </p:nvSpPr>
          <p:spPr>
            <a:xfrm>
              <a:off x="9630584" y="1733627"/>
              <a:ext cx="1241175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G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3B0D11B-BE00-4932-8B17-358F54D9C3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437864" y="1901928"/>
              <a:ext cx="1612548" cy="1612548"/>
            </a:xfrm>
            <a:prstGeom prst="rect">
              <a:avLst/>
            </a:prstGeom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F20D43-D1EA-4E18-B63A-74ACDB779A66}"/>
              </a:ext>
            </a:extLst>
          </p:cNvPr>
          <p:cNvSpPr/>
          <p:nvPr/>
        </p:nvSpPr>
        <p:spPr>
          <a:xfrm>
            <a:off x="4546780" y="1998040"/>
            <a:ext cx="2588400" cy="1565777"/>
          </a:xfrm>
          <a:prstGeom prst="rect">
            <a:avLst/>
          </a:prstGeom>
          <a:solidFill>
            <a:srgbClr val="CDB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5290159B-60EC-43E3-B480-4555E65FAA8B}"/>
              </a:ext>
            </a:extLst>
          </p:cNvPr>
          <p:cNvGrpSpPr/>
          <p:nvPr/>
        </p:nvGrpSpPr>
        <p:grpSpPr>
          <a:xfrm>
            <a:off x="4558335" y="4312089"/>
            <a:ext cx="2505433" cy="2029375"/>
            <a:chOff x="4113680" y="4312089"/>
            <a:chExt cx="2505433" cy="2029375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11C1DB1-F349-4E98-90DC-09CA67473935}"/>
                </a:ext>
              </a:extLst>
            </p:cNvPr>
            <p:cNvSpPr txBox="1"/>
            <p:nvPr/>
          </p:nvSpPr>
          <p:spPr>
            <a:xfrm>
              <a:off x="4329704" y="4312089"/>
              <a:ext cx="228940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Трудовые взаимоотношения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и социокультурное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разнообразие </a:t>
              </a: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AE2F0287-010C-442B-A497-525CA0427D16}"/>
                </a:ext>
              </a:extLst>
            </p:cNvPr>
            <p:cNvSpPr/>
            <p:nvPr/>
          </p:nvSpPr>
          <p:spPr>
            <a:xfrm>
              <a:off x="4113680" y="4363903"/>
              <a:ext cx="216024" cy="179361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D231E970-1480-437D-A51C-966A1DCF3BEA}"/>
                </a:ext>
              </a:extLst>
            </p:cNvPr>
            <p:cNvSpPr txBox="1"/>
            <p:nvPr/>
          </p:nvSpPr>
          <p:spPr>
            <a:xfrm>
              <a:off x="4329704" y="5043096"/>
              <a:ext cx="1228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Условия труда</a:t>
              </a:r>
            </a:p>
          </p:txBody>
        </p:sp>
        <p:sp>
          <p:nvSpPr>
            <p:cNvPr id="103" name="Прямоугольник 102">
              <a:extLst>
                <a:ext uri="{FF2B5EF4-FFF2-40B4-BE49-F238E27FC236}">
                  <a16:creationId xmlns:a16="http://schemas.microsoft.com/office/drawing/2014/main" id="{A4E29158-E9BE-494C-BA2E-B6E354A37330}"/>
                </a:ext>
              </a:extLst>
            </p:cNvPr>
            <p:cNvSpPr/>
            <p:nvPr/>
          </p:nvSpPr>
          <p:spPr>
            <a:xfrm>
              <a:off x="4113680" y="5094910"/>
              <a:ext cx="216024" cy="179361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C08296A-C347-47F5-8C3F-99779B83B248}"/>
                </a:ext>
              </a:extLst>
            </p:cNvPr>
            <p:cNvSpPr txBox="1"/>
            <p:nvPr/>
          </p:nvSpPr>
          <p:spPr>
            <a:xfrm>
              <a:off x="4329704" y="5376303"/>
              <a:ext cx="17299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Местные сообщества</a:t>
              </a:r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C289FBBF-BE3E-40DE-976E-29838E3BFB47}"/>
                </a:ext>
              </a:extLst>
            </p:cNvPr>
            <p:cNvSpPr/>
            <p:nvPr/>
          </p:nvSpPr>
          <p:spPr>
            <a:xfrm>
              <a:off x="4113680" y="5440510"/>
              <a:ext cx="216024" cy="179361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D30F1A8-60DF-419A-82BA-587ED724BF93}"/>
                </a:ext>
              </a:extLst>
            </p:cNvPr>
            <p:cNvSpPr txBox="1"/>
            <p:nvPr/>
          </p:nvSpPr>
          <p:spPr>
            <a:xfrm>
              <a:off x="4329704" y="5714876"/>
              <a:ext cx="20152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Здоровье и безопасность</a:t>
              </a: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EAEF231C-A875-46DD-AC16-48A12E1A6E3A}"/>
                </a:ext>
              </a:extLst>
            </p:cNvPr>
            <p:cNvSpPr/>
            <p:nvPr/>
          </p:nvSpPr>
          <p:spPr>
            <a:xfrm>
              <a:off x="4113680" y="5784719"/>
              <a:ext cx="216024" cy="179361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EA48DBD-5DE2-4F06-BEB2-598EB9A9653D}"/>
                </a:ext>
              </a:extLst>
            </p:cNvPr>
            <p:cNvSpPr txBox="1"/>
            <p:nvPr/>
          </p:nvSpPr>
          <p:spPr>
            <a:xfrm>
              <a:off x="4329704" y="6064465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Конфликты</a:t>
              </a: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2B7C2B2B-AF92-4204-B893-84C172ED4FAD}"/>
                </a:ext>
              </a:extLst>
            </p:cNvPr>
            <p:cNvSpPr/>
            <p:nvPr/>
          </p:nvSpPr>
          <p:spPr>
            <a:xfrm>
              <a:off x="4113680" y="6123872"/>
              <a:ext cx="216024" cy="179361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67104C28-1E05-4CA2-81F5-B7E80C310456}"/>
              </a:ext>
            </a:extLst>
          </p:cNvPr>
          <p:cNvGrpSpPr/>
          <p:nvPr/>
        </p:nvGrpSpPr>
        <p:grpSpPr>
          <a:xfrm>
            <a:off x="4546780" y="1556792"/>
            <a:ext cx="2599955" cy="2511566"/>
            <a:chOff x="4546780" y="1556792"/>
            <a:chExt cx="2599955" cy="251156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96753756-C0EC-4A6C-AEC8-942C863B1A23}"/>
                </a:ext>
              </a:extLst>
            </p:cNvPr>
            <p:cNvSpPr/>
            <p:nvPr/>
          </p:nvSpPr>
          <p:spPr>
            <a:xfrm>
              <a:off x="4546780" y="1556792"/>
              <a:ext cx="2588400" cy="403183"/>
            </a:xfrm>
            <a:prstGeom prst="rect">
              <a:avLst/>
            </a:prstGeom>
            <a:solidFill>
              <a:srgbClr val="CDB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SOCIAL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2ED02DA-762C-47DB-8146-39B4F4387E32}"/>
                </a:ext>
              </a:extLst>
            </p:cNvPr>
            <p:cNvSpPr txBox="1"/>
            <p:nvPr/>
          </p:nvSpPr>
          <p:spPr>
            <a:xfrm>
              <a:off x="6054109" y="1758383"/>
              <a:ext cx="1090363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S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99DAC88-2B4A-4660-A383-5F2FDBF78337}"/>
                </a:ext>
              </a:extLst>
            </p:cNvPr>
            <p:cNvSpPr txBox="1"/>
            <p:nvPr/>
          </p:nvSpPr>
          <p:spPr>
            <a:xfrm>
              <a:off x="4558335" y="3630096"/>
              <a:ext cx="2588400" cy="438262"/>
            </a:xfrm>
            <a:prstGeom prst="rect">
              <a:avLst/>
            </a:prstGeom>
            <a:solidFill>
              <a:srgbClr val="CDB900"/>
            </a:solidFill>
          </p:spPr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СОЦИАЛЬНАЯ ОТВЕТСТВЕННОСТЬ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C486AE95-896D-4248-A617-D62D64FDE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865149" y="1980034"/>
              <a:ext cx="1452304" cy="1452304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6FBFB71B-18F8-4B30-B95B-EE38DEB88110}"/>
              </a:ext>
            </a:extLst>
          </p:cNvPr>
          <p:cNvGrpSpPr/>
          <p:nvPr/>
        </p:nvGrpSpPr>
        <p:grpSpPr>
          <a:xfrm>
            <a:off x="1028063" y="4312089"/>
            <a:ext cx="2032547" cy="1635603"/>
            <a:chOff x="1023679" y="4312089"/>
            <a:chExt cx="2032547" cy="1635603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038C373-4D3E-4A98-B754-7E401738B449}"/>
                </a:ext>
              </a:extLst>
            </p:cNvPr>
            <p:cNvSpPr txBox="1"/>
            <p:nvPr/>
          </p:nvSpPr>
          <p:spPr>
            <a:xfrm>
              <a:off x="1239703" y="4312089"/>
              <a:ext cx="18165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Отходы и загрязнение </a:t>
              </a:r>
            </a:p>
          </p:txBody>
        </p:sp>
        <p:sp>
          <p:nvSpPr>
            <p:cNvPr id="92" name="Прямоугольник 91">
              <a:extLst>
                <a:ext uri="{FF2B5EF4-FFF2-40B4-BE49-F238E27FC236}">
                  <a16:creationId xmlns:a16="http://schemas.microsoft.com/office/drawing/2014/main" id="{A11DD995-A2ED-4098-BE52-AA136B798DE4}"/>
                </a:ext>
              </a:extLst>
            </p:cNvPr>
            <p:cNvSpPr/>
            <p:nvPr/>
          </p:nvSpPr>
          <p:spPr>
            <a:xfrm>
              <a:off x="1023679" y="4363903"/>
              <a:ext cx="216024" cy="179361"/>
            </a:xfrm>
            <a:prstGeom prst="rect">
              <a:avLst/>
            </a:prstGeom>
            <a:solidFill>
              <a:srgbClr val="57C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654C3EA-D8A0-4FC1-9BB4-37104D8CC7DA}"/>
                </a:ext>
              </a:extLst>
            </p:cNvPr>
            <p:cNvSpPr txBox="1"/>
            <p:nvPr/>
          </p:nvSpPr>
          <p:spPr>
            <a:xfrm>
              <a:off x="1239703" y="4638896"/>
              <a:ext cx="168026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Истощение ресурсов</a:t>
              </a:r>
            </a:p>
          </p:txBody>
        </p:sp>
        <p:sp>
          <p:nvSpPr>
            <p:cNvPr id="93" name="Прямоугольник 92">
              <a:extLst>
                <a:ext uri="{FF2B5EF4-FFF2-40B4-BE49-F238E27FC236}">
                  <a16:creationId xmlns:a16="http://schemas.microsoft.com/office/drawing/2014/main" id="{F511BF20-2EF6-4E18-B62D-2C7964BE7499}"/>
                </a:ext>
              </a:extLst>
            </p:cNvPr>
            <p:cNvSpPr/>
            <p:nvPr/>
          </p:nvSpPr>
          <p:spPr>
            <a:xfrm>
              <a:off x="1023679" y="4690710"/>
              <a:ext cx="216024" cy="179361"/>
            </a:xfrm>
            <a:prstGeom prst="rect">
              <a:avLst/>
            </a:prstGeom>
            <a:solidFill>
              <a:srgbClr val="57C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2996047-85D4-42FD-BB5D-358FE0D70585}"/>
                </a:ext>
              </a:extLst>
            </p:cNvPr>
            <p:cNvSpPr txBox="1"/>
            <p:nvPr/>
          </p:nvSpPr>
          <p:spPr>
            <a:xfrm>
              <a:off x="1239703" y="4941873"/>
              <a:ext cx="1624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Изменение климата</a:t>
              </a:r>
            </a:p>
          </p:txBody>
        </p:sp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CB12C7DD-E952-4B52-BFC7-0B1BB9E45479}"/>
                </a:ext>
              </a:extLst>
            </p:cNvPr>
            <p:cNvSpPr/>
            <p:nvPr/>
          </p:nvSpPr>
          <p:spPr>
            <a:xfrm>
              <a:off x="1023679" y="5006080"/>
              <a:ext cx="216024" cy="179361"/>
            </a:xfrm>
            <a:prstGeom prst="rect">
              <a:avLst/>
            </a:prstGeom>
            <a:solidFill>
              <a:srgbClr val="57C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7A03A4F7-F5C5-4360-AAEE-3B6B8FF880F5}"/>
                </a:ext>
              </a:extLst>
            </p:cNvPr>
            <p:cNvSpPr txBox="1"/>
            <p:nvPr/>
          </p:nvSpPr>
          <p:spPr>
            <a:xfrm>
              <a:off x="1239703" y="5283934"/>
              <a:ext cx="12554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Вырубка лесов</a:t>
              </a: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85777768-88B8-46E5-A2E2-DD3B392B669B}"/>
                </a:ext>
              </a:extLst>
            </p:cNvPr>
            <p:cNvSpPr/>
            <p:nvPr/>
          </p:nvSpPr>
          <p:spPr>
            <a:xfrm>
              <a:off x="1023679" y="5334529"/>
              <a:ext cx="216024" cy="179361"/>
            </a:xfrm>
            <a:prstGeom prst="rect">
              <a:avLst/>
            </a:prstGeom>
            <a:solidFill>
              <a:srgbClr val="57C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D90400B-FE8D-4B4A-B072-ADCB06AFE857}"/>
                </a:ext>
              </a:extLst>
            </p:cNvPr>
            <p:cNvSpPr txBox="1"/>
            <p:nvPr/>
          </p:nvSpPr>
          <p:spPr>
            <a:xfrm>
              <a:off x="1239703" y="5670693"/>
              <a:ext cx="1213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Выбросы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CO2</a:t>
              </a:r>
              <a:endPara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7F8425DB-C4A3-4454-A66A-73067812D544}"/>
                </a:ext>
              </a:extLst>
            </p:cNvPr>
            <p:cNvSpPr/>
            <p:nvPr/>
          </p:nvSpPr>
          <p:spPr>
            <a:xfrm>
              <a:off x="1023679" y="5730100"/>
              <a:ext cx="216024" cy="179361"/>
            </a:xfrm>
            <a:prstGeom prst="rect">
              <a:avLst/>
            </a:prstGeom>
            <a:solidFill>
              <a:srgbClr val="57C95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CEF9719-28FC-4564-B9F2-D912BE510C20}"/>
              </a:ext>
            </a:extLst>
          </p:cNvPr>
          <p:cNvGrpSpPr/>
          <p:nvPr/>
        </p:nvGrpSpPr>
        <p:grpSpPr>
          <a:xfrm>
            <a:off x="1028062" y="1556792"/>
            <a:ext cx="2588495" cy="2549089"/>
            <a:chOff x="1028062" y="1556792"/>
            <a:chExt cx="2588495" cy="254908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0D8456A9-A3A3-4F8C-8A2B-EE536EF10709}"/>
                </a:ext>
              </a:extLst>
            </p:cNvPr>
            <p:cNvSpPr/>
            <p:nvPr/>
          </p:nvSpPr>
          <p:spPr>
            <a:xfrm>
              <a:off x="1028063" y="1998040"/>
              <a:ext cx="2588494" cy="1565777"/>
            </a:xfrm>
            <a:prstGeom prst="rect">
              <a:avLst/>
            </a:prstGeom>
            <a:solidFill>
              <a:srgbClr val="00D6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74EB4D46-3725-493E-95A7-2D9C29997060}"/>
                </a:ext>
              </a:extLst>
            </p:cNvPr>
            <p:cNvSpPr/>
            <p:nvPr/>
          </p:nvSpPr>
          <p:spPr>
            <a:xfrm>
              <a:off x="1028063" y="3601881"/>
              <a:ext cx="2588492" cy="504000"/>
            </a:xfrm>
            <a:prstGeom prst="rect">
              <a:avLst/>
            </a:prstGeom>
            <a:solidFill>
              <a:srgbClr val="00D6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ОКРУЖАЮЩАЯ 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СРЕДА</a:t>
              </a:r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EBA13A02-A3D5-42FB-8143-A51CA016C6E7}"/>
                </a:ext>
              </a:extLst>
            </p:cNvPr>
            <p:cNvSpPr/>
            <p:nvPr/>
          </p:nvSpPr>
          <p:spPr>
            <a:xfrm>
              <a:off x="1028062" y="1556792"/>
              <a:ext cx="2588493" cy="403183"/>
            </a:xfrm>
            <a:prstGeom prst="rect">
              <a:avLst/>
            </a:prstGeom>
            <a:solidFill>
              <a:srgbClr val="00D66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ENVIRONMENTAL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F09019-318F-4AE1-A8E0-817662B36E1D}"/>
                </a:ext>
              </a:extLst>
            </p:cNvPr>
            <p:cNvSpPr txBox="1"/>
            <p:nvPr/>
          </p:nvSpPr>
          <p:spPr>
            <a:xfrm>
              <a:off x="2200991" y="1758383"/>
              <a:ext cx="1133644" cy="18774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E</a:t>
              </a:r>
              <a:endParaRPr kumimoji="0" lang="ru-RU" sz="1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2D8264FB-02EF-4DFA-875F-A50374C7B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362403" y="2204955"/>
              <a:ext cx="1118403" cy="11184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75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24CCE2-36B5-440C-9E80-D73EE37A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9612187" cy="709152"/>
          </a:xfrm>
        </p:spPr>
        <p:txBody>
          <a:bodyPr vert="horz" lIns="180000" tIns="0" rIns="0" bIns="144000" anchor="t">
            <a:noAutofit/>
          </a:bodyPr>
          <a:lstStyle/>
          <a:p>
            <a:r>
              <a:rPr lang="ru-RU" sz="1800" dirty="0"/>
              <a:t>Все стейкхолдеры заинтересованы во внедрении принципов </a:t>
            </a:r>
            <a:r>
              <a:rPr lang="en-US" sz="1800" dirty="0"/>
              <a:t>ESG</a:t>
            </a:r>
            <a:endParaRPr lang="ru-RU" sz="1800" dirty="0"/>
          </a:p>
        </p:txBody>
      </p:sp>
      <p:sp>
        <p:nvSpPr>
          <p:cNvPr id="231" name="Номер слайда 2">
            <a:extLst>
              <a:ext uri="{FF2B5EF4-FFF2-40B4-BE49-F238E27FC236}">
                <a16:creationId xmlns:a16="http://schemas.microsoft.com/office/drawing/2014/main" id="{D7199C30-1369-4E49-955F-03C1C22C8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D9BE87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///</a:t>
            </a:r>
            <a:fld id="{E4155954-0437-4069-B176-B530A0FF4BDD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aphicFrame>
        <p:nvGraphicFramePr>
          <p:cNvPr id="154" name="Chart 3">
            <a:extLst>
              <a:ext uri="{FF2B5EF4-FFF2-40B4-BE49-F238E27FC236}">
                <a16:creationId xmlns:a16="http://schemas.microsoft.com/office/drawing/2014/main" id="{6B46EFC5-CC5B-4FC1-939A-BDA2ACC5ABBB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27626731"/>
              </p:ext>
            </p:extLst>
          </p:nvPr>
        </p:nvGraphicFramePr>
        <p:xfrm>
          <a:off x="4371975" y="2092836"/>
          <a:ext cx="3127375" cy="3127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5" name="Овал 168">
            <a:extLst>
              <a:ext uri="{FF2B5EF4-FFF2-40B4-BE49-F238E27FC236}">
                <a16:creationId xmlns:a16="http://schemas.microsoft.com/office/drawing/2014/main" id="{9377E457-3013-455A-BCC2-E1266B6C54BB}"/>
              </a:ext>
            </a:extLst>
          </p:cNvPr>
          <p:cNvSpPr/>
          <p:nvPr/>
        </p:nvSpPr>
        <p:spPr>
          <a:xfrm>
            <a:off x="6919913" y="3796224"/>
            <a:ext cx="709613" cy="7096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6" name="Рисунок 8">
            <a:extLst>
              <a:ext uri="{FF2B5EF4-FFF2-40B4-BE49-F238E27FC236}">
                <a16:creationId xmlns:a16="http://schemas.microsoft.com/office/drawing/2014/main" id="{9E25DD18-165C-4809-AB6B-1EB32632A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08813" y="3854961"/>
            <a:ext cx="531813" cy="531813"/>
          </a:xfrm>
          <a:prstGeom prst="rect">
            <a:avLst/>
          </a:prstGeom>
        </p:spPr>
      </p:pic>
      <p:sp>
        <p:nvSpPr>
          <p:cNvPr id="157" name="Овал 170">
            <a:extLst>
              <a:ext uri="{FF2B5EF4-FFF2-40B4-BE49-F238E27FC236}">
                <a16:creationId xmlns:a16="http://schemas.microsoft.com/office/drawing/2014/main" id="{60EB631D-5254-48A7-9431-8D53F357874C}"/>
              </a:ext>
            </a:extLst>
          </p:cNvPr>
          <p:cNvSpPr/>
          <p:nvPr/>
        </p:nvSpPr>
        <p:spPr>
          <a:xfrm>
            <a:off x="6178550" y="4602674"/>
            <a:ext cx="709613" cy="7080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58" name="Рисунок 11">
            <a:extLst>
              <a:ext uri="{FF2B5EF4-FFF2-40B4-BE49-F238E27FC236}">
                <a16:creationId xmlns:a16="http://schemas.microsoft.com/office/drawing/2014/main" id="{D05C6BC8-D459-44A7-96B2-3DDBFBF1D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6272213" y="4650300"/>
            <a:ext cx="541338" cy="540127"/>
          </a:xfrm>
          <a:prstGeom prst="rect">
            <a:avLst/>
          </a:prstGeom>
        </p:spPr>
      </p:pic>
      <p:sp>
        <p:nvSpPr>
          <p:cNvPr id="159" name="Овал 172">
            <a:extLst>
              <a:ext uri="{FF2B5EF4-FFF2-40B4-BE49-F238E27FC236}">
                <a16:creationId xmlns:a16="http://schemas.microsoft.com/office/drawing/2014/main" id="{BA9B03DB-0BBC-4AAE-9807-5D848F82F0F8}"/>
              </a:ext>
            </a:extLst>
          </p:cNvPr>
          <p:cNvSpPr/>
          <p:nvPr/>
        </p:nvSpPr>
        <p:spPr>
          <a:xfrm>
            <a:off x="4376738" y="2727836"/>
            <a:ext cx="709613" cy="7080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0" name="Рисунок 512">
            <a:extLst>
              <a:ext uri="{FF2B5EF4-FFF2-40B4-BE49-F238E27FC236}">
                <a16:creationId xmlns:a16="http://schemas.microsoft.com/office/drawing/2014/main" id="{0DAED81B-129A-408F-9DA6-3F51F7E87D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483100" y="2853250"/>
            <a:ext cx="465138" cy="464097"/>
          </a:xfrm>
          <a:prstGeom prst="rect">
            <a:avLst/>
          </a:prstGeom>
        </p:spPr>
      </p:pic>
      <p:sp>
        <p:nvSpPr>
          <p:cNvPr id="161" name="Овал 174">
            <a:extLst>
              <a:ext uri="{FF2B5EF4-FFF2-40B4-BE49-F238E27FC236}">
                <a16:creationId xmlns:a16="http://schemas.microsoft.com/office/drawing/2014/main" id="{12A6540E-CDC2-47B7-9018-03548A20B719}"/>
              </a:ext>
            </a:extLst>
          </p:cNvPr>
          <p:cNvSpPr/>
          <p:nvPr/>
        </p:nvSpPr>
        <p:spPr>
          <a:xfrm>
            <a:off x="4376738" y="3796224"/>
            <a:ext cx="709613" cy="7096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2" name="Рисунок 514">
            <a:extLst>
              <a:ext uri="{FF2B5EF4-FFF2-40B4-BE49-F238E27FC236}">
                <a16:creationId xmlns:a16="http://schemas.microsoft.com/office/drawing/2014/main" id="{5A985D41-A2C0-4E28-8A91-CF8BAE51C3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471988" y="4015299"/>
            <a:ext cx="531813" cy="300217"/>
          </a:xfrm>
          <a:prstGeom prst="rect">
            <a:avLst/>
          </a:prstGeom>
        </p:spPr>
      </p:pic>
      <p:sp>
        <p:nvSpPr>
          <p:cNvPr id="163" name="Овал 176">
            <a:extLst>
              <a:ext uri="{FF2B5EF4-FFF2-40B4-BE49-F238E27FC236}">
                <a16:creationId xmlns:a16="http://schemas.microsoft.com/office/drawing/2014/main" id="{139CA43C-5368-40B3-8A1C-E673590753FB}"/>
              </a:ext>
            </a:extLst>
          </p:cNvPr>
          <p:cNvSpPr/>
          <p:nvPr/>
        </p:nvSpPr>
        <p:spPr>
          <a:xfrm>
            <a:off x="5097463" y="2034099"/>
            <a:ext cx="709613" cy="7096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4" name="Рисунок 516">
            <a:extLst>
              <a:ext uri="{FF2B5EF4-FFF2-40B4-BE49-F238E27FC236}">
                <a16:creationId xmlns:a16="http://schemas.microsoft.com/office/drawing/2014/main" id="{EADEAE75-93D1-447E-8237-AB156F5E9C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08588" y="2092836"/>
            <a:ext cx="523875" cy="523875"/>
          </a:xfrm>
          <a:prstGeom prst="rect">
            <a:avLst/>
          </a:prstGeom>
        </p:spPr>
      </p:pic>
      <p:sp>
        <p:nvSpPr>
          <p:cNvPr id="165" name="Овал 177">
            <a:extLst>
              <a:ext uri="{FF2B5EF4-FFF2-40B4-BE49-F238E27FC236}">
                <a16:creationId xmlns:a16="http://schemas.microsoft.com/office/drawing/2014/main" id="{6DCCC890-A97D-4B04-8F40-969D44E1459C}"/>
              </a:ext>
            </a:extLst>
          </p:cNvPr>
          <p:cNvSpPr/>
          <p:nvPr/>
        </p:nvSpPr>
        <p:spPr>
          <a:xfrm>
            <a:off x="6900863" y="2727836"/>
            <a:ext cx="709613" cy="7096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D8BE88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6" name="Рисунок 518">
            <a:extLst>
              <a:ext uri="{FF2B5EF4-FFF2-40B4-BE49-F238E27FC236}">
                <a16:creationId xmlns:a16="http://schemas.microsoft.com/office/drawing/2014/main" id="{A89D6DB6-5385-4417-B891-E1DFF870F8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999288" y="2823086"/>
            <a:ext cx="504825" cy="504825"/>
          </a:xfrm>
          <a:prstGeom prst="rect">
            <a:avLst/>
          </a:prstGeom>
        </p:spPr>
      </p:pic>
      <p:sp>
        <p:nvSpPr>
          <p:cNvPr id="167" name="Овал 178">
            <a:extLst>
              <a:ext uri="{FF2B5EF4-FFF2-40B4-BE49-F238E27FC236}">
                <a16:creationId xmlns:a16="http://schemas.microsoft.com/office/drawing/2014/main" id="{749BF725-FC08-4540-A0B5-268ACF4E4C81}"/>
              </a:ext>
            </a:extLst>
          </p:cNvPr>
          <p:cNvSpPr/>
          <p:nvPr/>
        </p:nvSpPr>
        <p:spPr>
          <a:xfrm>
            <a:off x="5097463" y="4602674"/>
            <a:ext cx="709613" cy="708025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D8BE8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68" name="Рисунок 520">
            <a:extLst>
              <a:ext uri="{FF2B5EF4-FFF2-40B4-BE49-F238E27FC236}">
                <a16:creationId xmlns:a16="http://schemas.microsoft.com/office/drawing/2014/main" id="{C26EE16C-B56D-494C-909C-45EC5F17662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178425" y="4694749"/>
            <a:ext cx="536575" cy="535375"/>
          </a:xfrm>
          <a:prstGeom prst="rect">
            <a:avLst/>
          </a:prstGeom>
        </p:spPr>
      </p:pic>
      <p:grpSp>
        <p:nvGrpSpPr>
          <p:cNvPr id="169" name="Группа 546">
            <a:extLst>
              <a:ext uri="{FF2B5EF4-FFF2-40B4-BE49-F238E27FC236}">
                <a16:creationId xmlns:a16="http://schemas.microsoft.com/office/drawing/2014/main" id="{F2E7C8A8-5E16-4FD8-A753-D95A4150E2B7}"/>
              </a:ext>
            </a:extLst>
          </p:cNvPr>
          <p:cNvGrpSpPr/>
          <p:nvPr/>
        </p:nvGrpSpPr>
        <p:grpSpPr>
          <a:xfrm>
            <a:off x="5337175" y="3024699"/>
            <a:ext cx="1233488" cy="1231900"/>
            <a:chOff x="1466895" y="2260539"/>
            <a:chExt cx="1232357" cy="1232357"/>
          </a:xfrm>
        </p:grpSpPr>
        <p:sp>
          <p:nvSpPr>
            <p:cNvPr id="170" name="Овал 545">
              <a:extLst>
                <a:ext uri="{FF2B5EF4-FFF2-40B4-BE49-F238E27FC236}">
                  <a16:creationId xmlns:a16="http://schemas.microsoft.com/office/drawing/2014/main" id="{4AAF1725-65A2-45A4-8FB8-FA24FF8526AF}"/>
                </a:ext>
              </a:extLst>
            </p:cNvPr>
            <p:cNvSpPr/>
            <p:nvPr/>
          </p:nvSpPr>
          <p:spPr>
            <a:xfrm>
              <a:off x="1466895" y="2260539"/>
              <a:ext cx="1232357" cy="1232357"/>
            </a:xfrm>
            <a:prstGeom prst="ellipse">
              <a:avLst/>
            </a:prstGeom>
            <a:solidFill>
              <a:sysClr val="window" lastClr="FFFFFF"/>
            </a:solidFill>
            <a:ln w="38100" cap="flat" cmpd="sng" algn="ctr">
              <a:solidFill>
                <a:srgbClr val="9B7831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171" name="Рисунок 544">
              <a:extLst>
                <a:ext uri="{FF2B5EF4-FFF2-40B4-BE49-F238E27FC236}">
                  <a16:creationId xmlns:a16="http://schemas.microsoft.com/office/drawing/2014/main" id="{7008D438-DFBF-4CE6-8AA2-C12F0E3B7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1837174" y="2974758"/>
              <a:ext cx="420332" cy="420331"/>
            </a:xfrm>
            <a:prstGeom prst="rect">
              <a:avLst/>
            </a:prstGeom>
          </p:spPr>
        </p:pic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5B9C169C-9A4B-427D-82A4-D6336C68497B}"/>
                </a:ext>
              </a:extLst>
            </p:cNvPr>
            <p:cNvSpPr txBox="1"/>
            <p:nvPr/>
          </p:nvSpPr>
          <p:spPr>
            <a:xfrm>
              <a:off x="1484769" y="2444761"/>
              <a:ext cx="1196609" cy="5542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0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Компания с/в которой все хотят работать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3" name="Овал 532">
            <a:extLst>
              <a:ext uri="{FF2B5EF4-FFF2-40B4-BE49-F238E27FC236}">
                <a16:creationId xmlns:a16="http://schemas.microsoft.com/office/drawing/2014/main" id="{A0061936-B377-4ED7-9392-8F2BF3D8C1E3}"/>
              </a:ext>
            </a:extLst>
          </p:cNvPr>
          <p:cNvSpPr/>
          <p:nvPr/>
        </p:nvSpPr>
        <p:spPr>
          <a:xfrm>
            <a:off x="6178550" y="2034099"/>
            <a:ext cx="709613" cy="709613"/>
          </a:xfrm>
          <a:prstGeom prst="ellipse">
            <a:avLst/>
          </a:prstGeom>
          <a:solidFill>
            <a:sysClr val="window" lastClr="FFFFFF"/>
          </a:solidFill>
          <a:ln w="12700" cap="flat" cmpd="sng" algn="ctr">
            <a:solidFill>
              <a:srgbClr val="C49A4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74" name="Рисунок 550">
            <a:extLst>
              <a:ext uri="{FF2B5EF4-FFF2-40B4-BE49-F238E27FC236}">
                <a16:creationId xmlns:a16="http://schemas.microsoft.com/office/drawing/2014/main" id="{21FA3C44-7BFA-48BD-A1E0-07100FF6B7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64275" y="2065849"/>
            <a:ext cx="541338" cy="541338"/>
          </a:xfrm>
          <a:prstGeom prst="rect">
            <a:avLst/>
          </a:prstGeom>
        </p:spPr>
      </p:pic>
      <p:grpSp>
        <p:nvGrpSpPr>
          <p:cNvPr id="175" name="Group 89">
            <a:extLst>
              <a:ext uri="{FF2B5EF4-FFF2-40B4-BE49-F238E27FC236}">
                <a16:creationId xmlns:a16="http://schemas.microsoft.com/office/drawing/2014/main" id="{F436F503-B7F9-485D-9E69-FB38B819ADE1}"/>
              </a:ext>
            </a:extLst>
          </p:cNvPr>
          <p:cNvGrpSpPr/>
          <p:nvPr/>
        </p:nvGrpSpPr>
        <p:grpSpPr>
          <a:xfrm>
            <a:off x="8054975" y="4259140"/>
            <a:ext cx="2324100" cy="187325"/>
            <a:chOff x="7643813" y="3873500"/>
            <a:chExt cx="2324100" cy="187325"/>
          </a:xfrm>
        </p:grpSpPr>
        <p:sp>
          <p:nvSpPr>
            <p:cNvPr id="176" name="Rectangle 7">
              <a:extLst>
                <a:ext uri="{FF2B5EF4-FFF2-40B4-BE49-F238E27FC236}">
                  <a16:creationId xmlns:a16="http://schemas.microsoft.com/office/drawing/2014/main" id="{275A44C7-F205-4140-B315-A84F8B3CF531}"/>
                </a:ext>
              </a:extLst>
            </p:cNvPr>
            <p:cNvSpPr/>
            <p:nvPr/>
          </p:nvSpPr>
          <p:spPr>
            <a:xfrm>
              <a:off x="7643813" y="3873500"/>
              <a:ext cx="2324100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7" name="Rectangle 8">
              <a:extLst>
                <a:ext uri="{FF2B5EF4-FFF2-40B4-BE49-F238E27FC236}">
                  <a16:creationId xmlns:a16="http://schemas.microsoft.com/office/drawing/2014/main" id="{616E36AA-409A-4238-922E-52E63E1287E2}"/>
                </a:ext>
              </a:extLst>
            </p:cNvPr>
            <p:cNvSpPr/>
            <p:nvPr/>
          </p:nvSpPr>
          <p:spPr>
            <a:xfrm>
              <a:off x="9175750" y="3873500"/>
              <a:ext cx="792163" cy="187325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8" name="Rectangle 9">
              <a:extLst>
                <a:ext uri="{FF2B5EF4-FFF2-40B4-BE49-F238E27FC236}">
                  <a16:creationId xmlns:a16="http://schemas.microsoft.com/office/drawing/2014/main" id="{D09E38F7-3A59-4F36-87B6-8C3F5878A48B}"/>
                </a:ext>
              </a:extLst>
            </p:cNvPr>
            <p:cNvSpPr/>
            <p:nvPr/>
          </p:nvSpPr>
          <p:spPr>
            <a:xfrm>
              <a:off x="8383588" y="3873500"/>
              <a:ext cx="792163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79" name="Прямоугольник 552">
            <a:extLst>
              <a:ext uri="{FF2B5EF4-FFF2-40B4-BE49-F238E27FC236}">
                <a16:creationId xmlns:a16="http://schemas.microsoft.com/office/drawing/2014/main" id="{73C5130D-5335-46C5-9734-DA05FB9D31F8}"/>
              </a:ext>
            </a:extLst>
          </p:cNvPr>
          <p:cNvSpPr/>
          <p:nvPr/>
        </p:nvSpPr>
        <p:spPr>
          <a:xfrm>
            <a:off x="8010525" y="4463292"/>
            <a:ext cx="2913063" cy="55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Крупный налогоплательщик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Крупный работодатель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Макро-влияние крупной компании</a:t>
            </a:r>
            <a:endParaRPr lang="en-US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0" name="Прямоугольник 552">
            <a:extLst>
              <a:ext uri="{FF2B5EF4-FFF2-40B4-BE49-F238E27FC236}">
                <a16:creationId xmlns:a16="http://schemas.microsoft.com/office/drawing/2014/main" id="{E11E375F-D1BD-4806-932E-E31730D8EDE3}"/>
              </a:ext>
            </a:extLst>
          </p:cNvPr>
          <p:cNvSpPr/>
          <p:nvPr/>
        </p:nvSpPr>
        <p:spPr>
          <a:xfrm>
            <a:off x="7981950" y="3944815"/>
            <a:ext cx="1509713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Государство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81" name="Group 92">
            <a:extLst>
              <a:ext uri="{FF2B5EF4-FFF2-40B4-BE49-F238E27FC236}">
                <a16:creationId xmlns:a16="http://schemas.microsoft.com/office/drawing/2014/main" id="{7880FDC0-F2CC-4078-8E98-CEE4638FD784}"/>
              </a:ext>
            </a:extLst>
          </p:cNvPr>
          <p:cNvGrpSpPr/>
          <p:nvPr/>
        </p:nvGrpSpPr>
        <p:grpSpPr>
          <a:xfrm>
            <a:off x="8054975" y="5612324"/>
            <a:ext cx="2324100" cy="187325"/>
            <a:chOff x="6978644" y="5149850"/>
            <a:chExt cx="2324100" cy="187325"/>
          </a:xfrm>
        </p:grpSpPr>
        <p:sp>
          <p:nvSpPr>
            <p:cNvPr id="182" name="Rectangle 10">
              <a:extLst>
                <a:ext uri="{FF2B5EF4-FFF2-40B4-BE49-F238E27FC236}">
                  <a16:creationId xmlns:a16="http://schemas.microsoft.com/office/drawing/2014/main" id="{99C1332C-30BA-471D-9C40-22F9ED5DF7C5}"/>
                </a:ext>
              </a:extLst>
            </p:cNvPr>
            <p:cNvSpPr/>
            <p:nvPr/>
          </p:nvSpPr>
          <p:spPr>
            <a:xfrm>
              <a:off x="6978644" y="5149850"/>
              <a:ext cx="2324100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3" name="Rectangle 11">
              <a:extLst>
                <a:ext uri="{FF2B5EF4-FFF2-40B4-BE49-F238E27FC236}">
                  <a16:creationId xmlns:a16="http://schemas.microsoft.com/office/drawing/2014/main" id="{83A9F610-4995-495B-BC65-BE352FCC17B0}"/>
                </a:ext>
              </a:extLst>
            </p:cNvPr>
            <p:cNvSpPr/>
            <p:nvPr/>
          </p:nvSpPr>
          <p:spPr>
            <a:xfrm>
              <a:off x="8121644" y="5149850"/>
              <a:ext cx="1181100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84" name="Прямоугольник 554">
            <a:extLst>
              <a:ext uri="{FF2B5EF4-FFF2-40B4-BE49-F238E27FC236}">
                <a16:creationId xmlns:a16="http://schemas.microsoft.com/office/drawing/2014/main" id="{A18D6B83-6DB7-428A-AA0F-CB2C59F6C8BC}"/>
              </a:ext>
            </a:extLst>
          </p:cNvPr>
          <p:cNvSpPr/>
          <p:nvPr/>
        </p:nvSpPr>
        <p:spPr>
          <a:xfrm>
            <a:off x="7981950" y="5771074"/>
            <a:ext cx="4152900" cy="55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Сохранение окружающей среды в местах производства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Возможность трудоустройства в компании или ее подрядчиках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Социальные программы</a:t>
            </a:r>
          </a:p>
        </p:txBody>
      </p:sp>
      <p:sp>
        <p:nvSpPr>
          <p:cNvPr id="185" name="Прямоугольник 554">
            <a:extLst>
              <a:ext uri="{FF2B5EF4-FFF2-40B4-BE49-F238E27FC236}">
                <a16:creationId xmlns:a16="http://schemas.microsoft.com/office/drawing/2014/main" id="{0F23ADBA-8A40-49B5-A773-DCAB785F9627}"/>
              </a:ext>
            </a:extLst>
          </p:cNvPr>
          <p:cNvSpPr/>
          <p:nvPr/>
        </p:nvSpPr>
        <p:spPr>
          <a:xfrm>
            <a:off x="7981950" y="5313874"/>
            <a:ext cx="2230438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Местные сообщества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86" name="Group 87">
            <a:extLst>
              <a:ext uri="{FF2B5EF4-FFF2-40B4-BE49-F238E27FC236}">
                <a16:creationId xmlns:a16="http://schemas.microsoft.com/office/drawing/2014/main" id="{C9BB824E-56CE-429D-8B14-D4FF3206733A}"/>
              </a:ext>
            </a:extLst>
          </p:cNvPr>
          <p:cNvGrpSpPr/>
          <p:nvPr/>
        </p:nvGrpSpPr>
        <p:grpSpPr>
          <a:xfrm>
            <a:off x="1617663" y="2762761"/>
            <a:ext cx="2322513" cy="187325"/>
            <a:chOff x="1824038" y="2805113"/>
            <a:chExt cx="2322513" cy="187325"/>
          </a:xfrm>
        </p:grpSpPr>
        <p:sp>
          <p:nvSpPr>
            <p:cNvPr id="187" name="Rectangle 18">
              <a:extLst>
                <a:ext uri="{FF2B5EF4-FFF2-40B4-BE49-F238E27FC236}">
                  <a16:creationId xmlns:a16="http://schemas.microsoft.com/office/drawing/2014/main" id="{E1664E1C-3E14-4CEB-B41A-D84A294A0F3F}"/>
                </a:ext>
              </a:extLst>
            </p:cNvPr>
            <p:cNvSpPr/>
            <p:nvPr/>
          </p:nvSpPr>
          <p:spPr>
            <a:xfrm>
              <a:off x="1824038" y="2805113"/>
              <a:ext cx="2322513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8" name="Rectangle 19">
              <a:extLst>
                <a:ext uri="{FF2B5EF4-FFF2-40B4-BE49-F238E27FC236}">
                  <a16:creationId xmlns:a16="http://schemas.microsoft.com/office/drawing/2014/main" id="{D9539DA3-A7B5-4F8A-8F9D-8024F782E2FF}"/>
                </a:ext>
              </a:extLst>
            </p:cNvPr>
            <p:cNvSpPr/>
            <p:nvPr/>
          </p:nvSpPr>
          <p:spPr>
            <a:xfrm>
              <a:off x="2519363" y="2805113"/>
              <a:ext cx="1627188" cy="187325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9" name="Rectangle 20">
              <a:extLst>
                <a:ext uri="{FF2B5EF4-FFF2-40B4-BE49-F238E27FC236}">
                  <a16:creationId xmlns:a16="http://schemas.microsoft.com/office/drawing/2014/main" id="{277912A0-BBB4-40B0-AD33-A4D749BCCD98}"/>
                </a:ext>
              </a:extLst>
            </p:cNvPr>
            <p:cNvSpPr/>
            <p:nvPr/>
          </p:nvSpPr>
          <p:spPr>
            <a:xfrm>
              <a:off x="2176463" y="2805113"/>
              <a:ext cx="342900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90" name="Прямоугольник 555">
            <a:extLst>
              <a:ext uri="{FF2B5EF4-FFF2-40B4-BE49-F238E27FC236}">
                <a16:creationId xmlns:a16="http://schemas.microsoft.com/office/drawing/2014/main" id="{D6E5E781-6661-4D4A-92DA-3FBA6827EB8F}"/>
              </a:ext>
            </a:extLst>
          </p:cNvPr>
          <p:cNvSpPr/>
          <p:nvPr/>
        </p:nvSpPr>
        <p:spPr>
          <a:xfrm>
            <a:off x="812800" y="2921511"/>
            <a:ext cx="3213100" cy="55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Дисциплинированный плательщик</a:t>
            </a:r>
          </a:p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Основной клиент</a:t>
            </a:r>
          </a:p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Долгосрочные партнерские отношения</a:t>
            </a:r>
            <a:endParaRPr lang="en-US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1" name="Прямоугольник 555">
            <a:extLst>
              <a:ext uri="{FF2B5EF4-FFF2-40B4-BE49-F238E27FC236}">
                <a16:creationId xmlns:a16="http://schemas.microsoft.com/office/drawing/2014/main" id="{F2A74AC1-206F-478A-B349-A918D8BFD420}"/>
              </a:ext>
            </a:extLst>
          </p:cNvPr>
          <p:cNvSpPr/>
          <p:nvPr/>
        </p:nvSpPr>
        <p:spPr>
          <a:xfrm>
            <a:off x="1649413" y="2481774"/>
            <a:ext cx="2376488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Поставщики и подрядчики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192" name="Group 90">
            <a:extLst>
              <a:ext uri="{FF2B5EF4-FFF2-40B4-BE49-F238E27FC236}">
                <a16:creationId xmlns:a16="http://schemas.microsoft.com/office/drawing/2014/main" id="{90EC8357-30E5-494A-9A7C-583E2B3DA364}"/>
              </a:ext>
            </a:extLst>
          </p:cNvPr>
          <p:cNvGrpSpPr/>
          <p:nvPr/>
        </p:nvGrpSpPr>
        <p:grpSpPr>
          <a:xfrm>
            <a:off x="1617663" y="4260727"/>
            <a:ext cx="2324100" cy="185738"/>
            <a:chOff x="1768475" y="3992563"/>
            <a:chExt cx="2324155" cy="185738"/>
          </a:xfrm>
        </p:grpSpPr>
        <p:sp>
          <p:nvSpPr>
            <p:cNvPr id="193" name="Rectangle 12">
              <a:extLst>
                <a:ext uri="{FF2B5EF4-FFF2-40B4-BE49-F238E27FC236}">
                  <a16:creationId xmlns:a16="http://schemas.microsoft.com/office/drawing/2014/main" id="{B27F1DEC-3CDB-4446-9D99-44F461F2749B}"/>
                </a:ext>
              </a:extLst>
            </p:cNvPr>
            <p:cNvSpPr/>
            <p:nvPr/>
          </p:nvSpPr>
          <p:spPr>
            <a:xfrm>
              <a:off x="1768475" y="3992563"/>
              <a:ext cx="2324100" cy="185738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4" name="Rectangle 13">
              <a:extLst>
                <a:ext uri="{FF2B5EF4-FFF2-40B4-BE49-F238E27FC236}">
                  <a16:creationId xmlns:a16="http://schemas.microsoft.com/office/drawing/2014/main" id="{A3873BB4-FCBB-4188-88B8-30C602FCCDB5}"/>
                </a:ext>
              </a:extLst>
            </p:cNvPr>
            <p:cNvSpPr/>
            <p:nvPr/>
          </p:nvSpPr>
          <p:spPr>
            <a:xfrm>
              <a:off x="2470205" y="3992563"/>
              <a:ext cx="1622425" cy="185738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5" name="Rectangle 14">
              <a:extLst>
                <a:ext uri="{FF2B5EF4-FFF2-40B4-BE49-F238E27FC236}">
                  <a16:creationId xmlns:a16="http://schemas.microsoft.com/office/drawing/2014/main" id="{1F980294-E9C2-44D0-8CB8-918AF41B5E58}"/>
                </a:ext>
              </a:extLst>
            </p:cNvPr>
            <p:cNvSpPr/>
            <p:nvPr/>
          </p:nvSpPr>
          <p:spPr>
            <a:xfrm>
              <a:off x="2114605" y="3992563"/>
              <a:ext cx="363538" cy="185738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96" name="Прямоугольник 556">
            <a:extLst>
              <a:ext uri="{FF2B5EF4-FFF2-40B4-BE49-F238E27FC236}">
                <a16:creationId xmlns:a16="http://schemas.microsoft.com/office/drawing/2014/main" id="{53F1EA26-1A7A-494D-A879-0F8F65A319F7}"/>
              </a:ext>
            </a:extLst>
          </p:cNvPr>
          <p:cNvSpPr/>
          <p:nvPr/>
        </p:nvSpPr>
        <p:spPr>
          <a:xfrm>
            <a:off x="363538" y="4463292"/>
            <a:ext cx="366236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Уверенность в качестве стандартов ведения бизнеса</a:t>
            </a:r>
          </a:p>
          <a:p>
            <a:pPr marL="171450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Доверие к предоставлению права оператора в проектах совместных предприятий</a:t>
            </a:r>
          </a:p>
        </p:txBody>
      </p:sp>
      <p:sp>
        <p:nvSpPr>
          <p:cNvPr id="197" name="Прямоугольник 556">
            <a:extLst>
              <a:ext uri="{FF2B5EF4-FFF2-40B4-BE49-F238E27FC236}">
                <a16:creationId xmlns:a16="http://schemas.microsoft.com/office/drawing/2014/main" id="{41FDBFB0-7BDB-4707-8825-CAB9F4F96E58}"/>
              </a:ext>
            </a:extLst>
          </p:cNvPr>
          <p:cNvSpPr/>
          <p:nvPr/>
        </p:nvSpPr>
        <p:spPr>
          <a:xfrm>
            <a:off x="1952625" y="3944815"/>
            <a:ext cx="2062163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Партнеры бизнеса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98" name="Прямоугольник 557">
            <a:extLst>
              <a:ext uri="{FF2B5EF4-FFF2-40B4-BE49-F238E27FC236}">
                <a16:creationId xmlns:a16="http://schemas.microsoft.com/office/drawing/2014/main" id="{F88C1B67-A4A1-4BF6-81D7-D3897A384DE7}"/>
              </a:ext>
            </a:extLst>
          </p:cNvPr>
          <p:cNvSpPr/>
          <p:nvPr/>
        </p:nvSpPr>
        <p:spPr>
          <a:xfrm>
            <a:off x="68982" y="1895986"/>
            <a:ext cx="38936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Дисциплинированный заемщик</a:t>
            </a:r>
          </a:p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Финансово устойчивый бизнес с низким уровнем риска</a:t>
            </a:r>
          </a:p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Хорошая кредитная история</a:t>
            </a:r>
          </a:p>
        </p:txBody>
      </p:sp>
      <p:grpSp>
        <p:nvGrpSpPr>
          <p:cNvPr id="199" name="Group 85">
            <a:extLst>
              <a:ext uri="{FF2B5EF4-FFF2-40B4-BE49-F238E27FC236}">
                <a16:creationId xmlns:a16="http://schemas.microsoft.com/office/drawing/2014/main" id="{040858EA-95AB-4C3E-905F-9EF6D1B28A67}"/>
              </a:ext>
            </a:extLst>
          </p:cNvPr>
          <p:cNvGrpSpPr/>
          <p:nvPr/>
        </p:nvGrpSpPr>
        <p:grpSpPr>
          <a:xfrm>
            <a:off x="1617663" y="1724536"/>
            <a:ext cx="2324100" cy="187325"/>
            <a:chOff x="2623518" y="1563688"/>
            <a:chExt cx="2324100" cy="187325"/>
          </a:xfrm>
        </p:grpSpPr>
        <p:sp>
          <p:nvSpPr>
            <p:cNvPr id="200" name="Rectangle 32">
              <a:extLst>
                <a:ext uri="{FF2B5EF4-FFF2-40B4-BE49-F238E27FC236}">
                  <a16:creationId xmlns:a16="http://schemas.microsoft.com/office/drawing/2014/main" id="{3A4619EC-DAF5-4BB0-ADBA-B034116C2E86}"/>
                </a:ext>
              </a:extLst>
            </p:cNvPr>
            <p:cNvSpPr/>
            <p:nvPr/>
          </p:nvSpPr>
          <p:spPr>
            <a:xfrm>
              <a:off x="2623518" y="1563688"/>
              <a:ext cx="2324100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1" name="Rectangle 33">
              <a:extLst>
                <a:ext uri="{FF2B5EF4-FFF2-40B4-BE49-F238E27FC236}">
                  <a16:creationId xmlns:a16="http://schemas.microsoft.com/office/drawing/2014/main" id="{E2748D6D-D28C-4ADF-B235-917B84689247}"/>
                </a:ext>
              </a:extLst>
            </p:cNvPr>
            <p:cNvSpPr/>
            <p:nvPr/>
          </p:nvSpPr>
          <p:spPr>
            <a:xfrm>
              <a:off x="4155455" y="1563688"/>
              <a:ext cx="792163" cy="187325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2" name="Rectangle 34">
              <a:extLst>
                <a:ext uri="{FF2B5EF4-FFF2-40B4-BE49-F238E27FC236}">
                  <a16:creationId xmlns:a16="http://schemas.microsoft.com/office/drawing/2014/main" id="{8BE07ED8-FFE4-4F6C-8384-595079FBB9E1}"/>
                </a:ext>
              </a:extLst>
            </p:cNvPr>
            <p:cNvSpPr/>
            <p:nvPr/>
          </p:nvSpPr>
          <p:spPr>
            <a:xfrm>
              <a:off x="3363293" y="1563688"/>
              <a:ext cx="792163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03" name="Прямоугольник 557">
            <a:extLst>
              <a:ext uri="{FF2B5EF4-FFF2-40B4-BE49-F238E27FC236}">
                <a16:creationId xmlns:a16="http://schemas.microsoft.com/office/drawing/2014/main" id="{3EC1419A-FF4A-4042-9ABE-EF4851395929}"/>
              </a:ext>
            </a:extLst>
          </p:cNvPr>
          <p:cNvSpPr/>
          <p:nvPr/>
        </p:nvSpPr>
        <p:spPr>
          <a:xfrm>
            <a:off x="2628900" y="1454661"/>
            <a:ext cx="1397000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Кредиторы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04" name="Group 88">
            <a:extLst>
              <a:ext uri="{FF2B5EF4-FFF2-40B4-BE49-F238E27FC236}">
                <a16:creationId xmlns:a16="http://schemas.microsoft.com/office/drawing/2014/main" id="{19657B05-B574-4893-9EB6-7E1610085134}"/>
              </a:ext>
            </a:extLst>
          </p:cNvPr>
          <p:cNvGrpSpPr/>
          <p:nvPr/>
        </p:nvGrpSpPr>
        <p:grpSpPr>
          <a:xfrm>
            <a:off x="8056563" y="2762761"/>
            <a:ext cx="2322513" cy="185738"/>
            <a:chOff x="7715568" y="2544763"/>
            <a:chExt cx="2322513" cy="185738"/>
          </a:xfrm>
        </p:grpSpPr>
        <p:sp>
          <p:nvSpPr>
            <p:cNvPr id="205" name="Rectangle 4">
              <a:extLst>
                <a:ext uri="{FF2B5EF4-FFF2-40B4-BE49-F238E27FC236}">
                  <a16:creationId xmlns:a16="http://schemas.microsoft.com/office/drawing/2014/main" id="{24452497-9807-482A-8C23-B9A0321DC517}"/>
                </a:ext>
              </a:extLst>
            </p:cNvPr>
            <p:cNvSpPr/>
            <p:nvPr/>
          </p:nvSpPr>
          <p:spPr>
            <a:xfrm>
              <a:off x="7715568" y="2544763"/>
              <a:ext cx="2322513" cy="185738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7" name="Rectangle 6">
              <a:extLst>
                <a:ext uri="{FF2B5EF4-FFF2-40B4-BE49-F238E27FC236}">
                  <a16:creationId xmlns:a16="http://schemas.microsoft.com/office/drawing/2014/main" id="{33B91E0F-C45E-4FB5-9739-FD9B3E3CA359}"/>
                </a:ext>
              </a:extLst>
            </p:cNvPr>
            <p:cNvSpPr/>
            <p:nvPr/>
          </p:nvSpPr>
          <p:spPr>
            <a:xfrm>
              <a:off x="8067993" y="2544763"/>
              <a:ext cx="1617663" cy="185738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6" name="Rectangle 5">
              <a:extLst>
                <a:ext uri="{FF2B5EF4-FFF2-40B4-BE49-F238E27FC236}">
                  <a16:creationId xmlns:a16="http://schemas.microsoft.com/office/drawing/2014/main" id="{C4940454-7653-458D-A0D8-DE3DAE55201E}"/>
                </a:ext>
              </a:extLst>
            </p:cNvPr>
            <p:cNvSpPr/>
            <p:nvPr/>
          </p:nvSpPr>
          <p:spPr>
            <a:xfrm>
              <a:off x="9210079" y="2544763"/>
              <a:ext cx="828000" cy="185738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08" name="Rectangle 21">
            <a:extLst>
              <a:ext uri="{FF2B5EF4-FFF2-40B4-BE49-F238E27FC236}">
                <a16:creationId xmlns:a16="http://schemas.microsoft.com/office/drawing/2014/main" id="{32132347-42C9-4C0A-99AB-FAEF07487784}"/>
              </a:ext>
            </a:extLst>
          </p:cNvPr>
          <p:cNvSpPr/>
          <p:nvPr/>
        </p:nvSpPr>
        <p:spPr>
          <a:xfrm>
            <a:off x="7981950" y="2921510"/>
            <a:ext cx="4064000" cy="10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Достойные условия труда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Различные программы, направленные на более эффективное управление и мотивированный персонал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Инвестиции в развитие навыков обучения внутри компании</a:t>
            </a:r>
          </a:p>
          <a:p>
            <a:pPr marL="85725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Широкие возможности для профессионального развития и карьерного роста</a:t>
            </a:r>
            <a:endParaRPr lang="en-US" sz="1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9" name="Прямоугольник 558">
            <a:extLst>
              <a:ext uri="{FF2B5EF4-FFF2-40B4-BE49-F238E27FC236}">
                <a16:creationId xmlns:a16="http://schemas.microsoft.com/office/drawing/2014/main" id="{8918ADE5-A7CC-4C1C-A921-E38B0F6C4468}"/>
              </a:ext>
            </a:extLst>
          </p:cNvPr>
          <p:cNvSpPr/>
          <p:nvPr/>
        </p:nvSpPr>
        <p:spPr>
          <a:xfrm>
            <a:off x="7981950" y="2481774"/>
            <a:ext cx="2376488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Сотрудники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210" name="Group 86">
            <a:extLst>
              <a:ext uri="{FF2B5EF4-FFF2-40B4-BE49-F238E27FC236}">
                <a16:creationId xmlns:a16="http://schemas.microsoft.com/office/drawing/2014/main" id="{68FE421C-D671-4A9F-9576-01E4D70C808F}"/>
              </a:ext>
            </a:extLst>
          </p:cNvPr>
          <p:cNvGrpSpPr/>
          <p:nvPr/>
        </p:nvGrpSpPr>
        <p:grpSpPr>
          <a:xfrm>
            <a:off x="8054975" y="1741999"/>
            <a:ext cx="2324100" cy="187325"/>
            <a:chOff x="6794683" y="1563688"/>
            <a:chExt cx="2324101" cy="187325"/>
          </a:xfrm>
        </p:grpSpPr>
        <p:sp>
          <p:nvSpPr>
            <p:cNvPr id="211" name="Rectangle 15">
              <a:extLst>
                <a:ext uri="{FF2B5EF4-FFF2-40B4-BE49-F238E27FC236}">
                  <a16:creationId xmlns:a16="http://schemas.microsoft.com/office/drawing/2014/main" id="{4FDDF510-ED2B-4483-B005-5C88243B46FC}"/>
                </a:ext>
              </a:extLst>
            </p:cNvPr>
            <p:cNvSpPr/>
            <p:nvPr/>
          </p:nvSpPr>
          <p:spPr>
            <a:xfrm>
              <a:off x="6794683" y="1563688"/>
              <a:ext cx="2324100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2" name="Rectangle 16">
              <a:extLst>
                <a:ext uri="{FF2B5EF4-FFF2-40B4-BE49-F238E27FC236}">
                  <a16:creationId xmlns:a16="http://schemas.microsoft.com/office/drawing/2014/main" id="{B445CAA4-FF24-4909-B658-BC4AFE514AEC}"/>
                </a:ext>
              </a:extLst>
            </p:cNvPr>
            <p:cNvSpPr/>
            <p:nvPr/>
          </p:nvSpPr>
          <p:spPr>
            <a:xfrm>
              <a:off x="7507471" y="1563688"/>
              <a:ext cx="1611313" cy="187325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3" name="Rectangle 17">
              <a:extLst>
                <a:ext uri="{FF2B5EF4-FFF2-40B4-BE49-F238E27FC236}">
                  <a16:creationId xmlns:a16="http://schemas.microsoft.com/office/drawing/2014/main" id="{25DF459E-4DE1-479A-BD2B-9685375BFC56}"/>
                </a:ext>
              </a:extLst>
            </p:cNvPr>
            <p:cNvSpPr/>
            <p:nvPr/>
          </p:nvSpPr>
          <p:spPr>
            <a:xfrm>
              <a:off x="7150283" y="1563688"/>
              <a:ext cx="352425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14" name="Прямоугольник 559">
            <a:extLst>
              <a:ext uri="{FF2B5EF4-FFF2-40B4-BE49-F238E27FC236}">
                <a16:creationId xmlns:a16="http://schemas.microsoft.com/office/drawing/2014/main" id="{A55FB11F-F0EC-499F-A96B-86C9CACAA655}"/>
              </a:ext>
            </a:extLst>
          </p:cNvPr>
          <p:cNvSpPr/>
          <p:nvPr/>
        </p:nvSpPr>
        <p:spPr>
          <a:xfrm>
            <a:off x="8024813" y="1913449"/>
            <a:ext cx="3662363" cy="400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Безопасность вложений</a:t>
            </a:r>
          </a:p>
          <a:p>
            <a:pPr marL="171450" indent="-85725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Возврат инвестиций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215" name="Прямоугольник 559">
            <a:extLst>
              <a:ext uri="{FF2B5EF4-FFF2-40B4-BE49-F238E27FC236}">
                <a16:creationId xmlns:a16="http://schemas.microsoft.com/office/drawing/2014/main" id="{042AD3C8-AE01-4F90-8596-0525CE4DAE02}"/>
              </a:ext>
            </a:extLst>
          </p:cNvPr>
          <p:cNvSpPr/>
          <p:nvPr/>
        </p:nvSpPr>
        <p:spPr>
          <a:xfrm>
            <a:off x="7981950" y="1454661"/>
            <a:ext cx="1989138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Акционеры</a:t>
            </a:r>
            <a:endParaRPr lang="en-US" sz="11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16" name="Прямоугольник 212">
            <a:extLst>
              <a:ext uri="{FF2B5EF4-FFF2-40B4-BE49-F238E27FC236}">
                <a16:creationId xmlns:a16="http://schemas.microsoft.com/office/drawing/2014/main" id="{C56107E0-97F2-4450-9D8B-1B1E50CE4D68}"/>
              </a:ext>
            </a:extLst>
          </p:cNvPr>
          <p:cNvSpPr/>
          <p:nvPr/>
        </p:nvSpPr>
        <p:spPr>
          <a:xfrm>
            <a:off x="663575" y="5771074"/>
            <a:ext cx="3362325" cy="554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-85725" algn="r">
              <a:buFont typeface="Arial" panose="020B0604020202020204" pitchFamily="34" charset="0"/>
              <a:buChar char="•"/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Соблюдение принципов устойчивого развития</a:t>
            </a:r>
          </a:p>
          <a:p>
            <a:pPr algn="r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(экология, социальное равенство, </a:t>
            </a:r>
          </a:p>
          <a:p>
            <a:pPr algn="r">
              <a:defRPr/>
            </a:pPr>
            <a:r>
              <a:rPr lang="ru-RU" sz="1000" dirty="0">
                <a:solidFill>
                  <a:prstClr val="black"/>
                </a:solidFill>
                <a:cs typeface="Arial" panose="020B0604020202020204" pitchFamily="34" charset="0"/>
              </a:rPr>
              <a:t>ответственное производство и др.)</a:t>
            </a:r>
          </a:p>
        </p:txBody>
      </p:sp>
      <p:grpSp>
        <p:nvGrpSpPr>
          <p:cNvPr id="217" name="Group 91">
            <a:extLst>
              <a:ext uri="{FF2B5EF4-FFF2-40B4-BE49-F238E27FC236}">
                <a16:creationId xmlns:a16="http://schemas.microsoft.com/office/drawing/2014/main" id="{D7348AC7-741E-40A3-90AD-E2ECF9CAEB39}"/>
              </a:ext>
            </a:extLst>
          </p:cNvPr>
          <p:cNvGrpSpPr/>
          <p:nvPr/>
        </p:nvGrpSpPr>
        <p:grpSpPr>
          <a:xfrm>
            <a:off x="1617663" y="5612324"/>
            <a:ext cx="2324099" cy="187325"/>
            <a:chOff x="2547233" y="5111115"/>
            <a:chExt cx="2324100" cy="187325"/>
          </a:xfrm>
        </p:grpSpPr>
        <p:sp>
          <p:nvSpPr>
            <p:cNvPr id="218" name="Rectangle 29">
              <a:extLst>
                <a:ext uri="{FF2B5EF4-FFF2-40B4-BE49-F238E27FC236}">
                  <a16:creationId xmlns:a16="http://schemas.microsoft.com/office/drawing/2014/main" id="{7370C485-5734-44B3-9665-EFB8B913EBCB}"/>
                </a:ext>
              </a:extLst>
            </p:cNvPr>
            <p:cNvSpPr/>
            <p:nvPr/>
          </p:nvSpPr>
          <p:spPr>
            <a:xfrm>
              <a:off x="2547233" y="5111115"/>
              <a:ext cx="2324100" cy="187325"/>
            </a:xfrm>
            <a:prstGeom prst="rect">
              <a:avLst/>
            </a:prstGeom>
            <a:solidFill>
              <a:srgbClr val="57C95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E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9" name="Rectangle 30">
              <a:extLst>
                <a:ext uri="{FF2B5EF4-FFF2-40B4-BE49-F238E27FC236}">
                  <a16:creationId xmlns:a16="http://schemas.microsoft.com/office/drawing/2014/main" id="{8D60DB19-42C6-4287-9B9C-F762D854D92B}"/>
                </a:ext>
              </a:extLst>
            </p:cNvPr>
            <p:cNvSpPr/>
            <p:nvPr/>
          </p:nvSpPr>
          <p:spPr>
            <a:xfrm>
              <a:off x="4400988" y="5111115"/>
              <a:ext cx="468000" cy="187325"/>
            </a:xfrm>
            <a:prstGeom prst="rect">
              <a:avLst/>
            </a:prstGeom>
            <a:solidFill>
              <a:srgbClr val="5A88D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G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0" name="Rectangle 31">
              <a:extLst>
                <a:ext uri="{FF2B5EF4-FFF2-40B4-BE49-F238E27FC236}">
                  <a16:creationId xmlns:a16="http://schemas.microsoft.com/office/drawing/2014/main" id="{06461E90-0DE1-4DCE-B730-CDE268A94D18}"/>
                </a:ext>
              </a:extLst>
            </p:cNvPr>
            <p:cNvSpPr/>
            <p:nvPr/>
          </p:nvSpPr>
          <p:spPr>
            <a:xfrm>
              <a:off x="3750643" y="5111115"/>
              <a:ext cx="648000" cy="187325"/>
            </a:xfrm>
            <a:prstGeom prst="rect">
              <a:avLst/>
            </a:prstGeom>
            <a:solidFill>
              <a:srgbClr val="CDB9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36000"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rPr>
                <a:t>S</a:t>
              </a:r>
              <a:endPara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21" name="Прямоугольник 212">
            <a:extLst>
              <a:ext uri="{FF2B5EF4-FFF2-40B4-BE49-F238E27FC236}">
                <a16:creationId xmlns:a16="http://schemas.microsoft.com/office/drawing/2014/main" id="{96242A81-0F3B-4D05-9AB7-636D8D816945}"/>
              </a:ext>
            </a:extLst>
          </p:cNvPr>
          <p:cNvSpPr/>
          <p:nvPr/>
        </p:nvSpPr>
        <p:spPr>
          <a:xfrm>
            <a:off x="1966913" y="5313874"/>
            <a:ext cx="2058988" cy="261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ru-RU" sz="1100" b="1" dirty="0">
                <a:solidFill>
                  <a:prstClr val="black"/>
                </a:solidFill>
                <a:cs typeface="Arial" panose="020B0604020202020204" pitchFamily="34" charset="0"/>
              </a:rPr>
              <a:t>Мировое сообщество</a:t>
            </a:r>
          </a:p>
        </p:txBody>
      </p:sp>
      <p:cxnSp>
        <p:nvCxnSpPr>
          <p:cNvPr id="222" name="Прямая соединительная линия 221">
            <a:extLst>
              <a:ext uri="{FF2B5EF4-FFF2-40B4-BE49-F238E27FC236}">
                <a16:creationId xmlns:a16="http://schemas.microsoft.com/office/drawing/2014/main" id="{6DB67C33-C55F-48BE-8D40-8B0700DDEB6E}"/>
              </a:ext>
            </a:extLst>
          </p:cNvPr>
          <p:cNvCxnSpPr>
            <a:cxnSpLocks/>
            <a:stCxn id="203" idx="3"/>
            <a:endCxn id="163" idx="1"/>
          </p:cNvCxnSpPr>
          <p:nvPr/>
        </p:nvCxnSpPr>
        <p:spPr>
          <a:xfrm>
            <a:off x="4025900" y="1585630"/>
            <a:ext cx="1175483" cy="55238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3" name="Прямая соединительная линия 222">
            <a:extLst>
              <a:ext uri="{FF2B5EF4-FFF2-40B4-BE49-F238E27FC236}">
                <a16:creationId xmlns:a16="http://schemas.microsoft.com/office/drawing/2014/main" id="{511638C0-9AEE-47AD-9128-8C6B85D21BF6}"/>
              </a:ext>
            </a:extLst>
          </p:cNvPr>
          <p:cNvCxnSpPr>
            <a:cxnSpLocks/>
            <a:stCxn id="215" idx="1"/>
            <a:endCxn id="173" idx="7"/>
          </p:cNvCxnSpPr>
          <p:nvPr/>
        </p:nvCxnSpPr>
        <p:spPr>
          <a:xfrm flipH="1">
            <a:off x="6784243" y="1585630"/>
            <a:ext cx="1197707" cy="552389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4" name="Прямая соединительная линия 223">
            <a:extLst>
              <a:ext uri="{FF2B5EF4-FFF2-40B4-BE49-F238E27FC236}">
                <a16:creationId xmlns:a16="http://schemas.microsoft.com/office/drawing/2014/main" id="{8EC6F09A-888A-472E-B940-3C4369739580}"/>
              </a:ext>
            </a:extLst>
          </p:cNvPr>
          <p:cNvCxnSpPr>
            <a:cxnSpLocks/>
            <a:stCxn id="180" idx="1"/>
            <a:endCxn id="155" idx="6"/>
          </p:cNvCxnSpPr>
          <p:nvPr/>
        </p:nvCxnSpPr>
        <p:spPr>
          <a:xfrm flipH="1">
            <a:off x="7629526" y="4075784"/>
            <a:ext cx="352424" cy="7524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5" name="Прямая соединительная линия 224">
            <a:extLst>
              <a:ext uri="{FF2B5EF4-FFF2-40B4-BE49-F238E27FC236}">
                <a16:creationId xmlns:a16="http://schemas.microsoft.com/office/drawing/2014/main" id="{8566B9FD-57EC-4454-8DB9-C0E521D463ED}"/>
              </a:ext>
            </a:extLst>
          </p:cNvPr>
          <p:cNvCxnSpPr>
            <a:cxnSpLocks/>
            <a:stCxn id="185" idx="1"/>
            <a:endCxn id="157" idx="5"/>
          </p:cNvCxnSpPr>
          <p:nvPr/>
        </p:nvCxnSpPr>
        <p:spPr>
          <a:xfrm flipH="1" flipV="1">
            <a:off x="6784243" y="5207011"/>
            <a:ext cx="1197707" cy="23783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6" name="Прямая соединительная линия 225">
            <a:extLst>
              <a:ext uri="{FF2B5EF4-FFF2-40B4-BE49-F238E27FC236}">
                <a16:creationId xmlns:a16="http://schemas.microsoft.com/office/drawing/2014/main" id="{8315A73B-2B99-4B9B-9DD9-AD3033364969}"/>
              </a:ext>
            </a:extLst>
          </p:cNvPr>
          <p:cNvCxnSpPr>
            <a:cxnSpLocks/>
            <a:stCxn id="221" idx="3"/>
            <a:endCxn id="167" idx="3"/>
          </p:cNvCxnSpPr>
          <p:nvPr/>
        </p:nvCxnSpPr>
        <p:spPr>
          <a:xfrm flipV="1">
            <a:off x="4025901" y="5207011"/>
            <a:ext cx="1175482" cy="237832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7" name="Прямая соединительная линия 226">
            <a:extLst>
              <a:ext uri="{FF2B5EF4-FFF2-40B4-BE49-F238E27FC236}">
                <a16:creationId xmlns:a16="http://schemas.microsoft.com/office/drawing/2014/main" id="{EC77669D-45D6-43C5-8B53-27482D5DA70C}"/>
              </a:ext>
            </a:extLst>
          </p:cNvPr>
          <p:cNvCxnSpPr>
            <a:cxnSpLocks/>
            <a:stCxn id="197" idx="3"/>
            <a:endCxn id="161" idx="2"/>
          </p:cNvCxnSpPr>
          <p:nvPr/>
        </p:nvCxnSpPr>
        <p:spPr>
          <a:xfrm>
            <a:off x="4014788" y="4075784"/>
            <a:ext cx="361950" cy="75247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8" name="Прямая соединительная линия 227">
            <a:extLst>
              <a:ext uri="{FF2B5EF4-FFF2-40B4-BE49-F238E27FC236}">
                <a16:creationId xmlns:a16="http://schemas.microsoft.com/office/drawing/2014/main" id="{254F8133-4053-49C7-89BD-E1A121905D00}"/>
              </a:ext>
            </a:extLst>
          </p:cNvPr>
          <p:cNvCxnSpPr>
            <a:cxnSpLocks/>
            <a:stCxn id="191" idx="3"/>
            <a:endCxn id="159" idx="1"/>
          </p:cNvCxnSpPr>
          <p:nvPr/>
        </p:nvCxnSpPr>
        <p:spPr>
          <a:xfrm>
            <a:off x="4025901" y="2612743"/>
            <a:ext cx="454757" cy="218781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  <p:cxnSp>
        <p:nvCxnSpPr>
          <p:cNvPr id="229" name="Прямая соединительная линия 228">
            <a:extLst>
              <a:ext uri="{FF2B5EF4-FFF2-40B4-BE49-F238E27FC236}">
                <a16:creationId xmlns:a16="http://schemas.microsoft.com/office/drawing/2014/main" id="{8CD82061-2C3D-4442-94CA-839B6D56B2B8}"/>
              </a:ext>
            </a:extLst>
          </p:cNvPr>
          <p:cNvCxnSpPr>
            <a:cxnSpLocks/>
            <a:stCxn id="209" idx="1"/>
            <a:endCxn id="165" idx="7"/>
          </p:cNvCxnSpPr>
          <p:nvPr/>
        </p:nvCxnSpPr>
        <p:spPr>
          <a:xfrm flipH="1">
            <a:off x="7506556" y="2612743"/>
            <a:ext cx="475394" cy="219013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  <a:headEnd type="oval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767620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 hidden="1">
            <a:extLst>
              <a:ext uri="{FF2B5EF4-FFF2-40B4-BE49-F238E27FC236}">
                <a16:creationId xmlns:a16="http://schemas.microsoft.com/office/drawing/2014/main" id="{107C572C-86E4-4A37-B512-04BC5CB82ADA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" name="think-cell Slide" r:id="rId6" imgW="532" imgH="530" progId="TCLayout.ActiveDocument.1">
                  <p:embed/>
                </p:oleObj>
              </mc:Choice>
              <mc:Fallback>
                <p:oleObj name="think-cell Slide" r:id="rId6" imgW="532" imgH="530" progId="TCLayout.ActiveDocument.1">
                  <p:embed/>
                  <p:pic>
                    <p:nvPicPr>
                      <p:cNvPr id="24" name="Object 23" hidden="1">
                        <a:extLst>
                          <a:ext uri="{FF2B5EF4-FFF2-40B4-BE49-F238E27FC236}">
                            <a16:creationId xmlns:a16="http://schemas.microsoft.com/office/drawing/2014/main" id="{107C572C-86E4-4A37-B512-04BC5CB82A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Прямоугольник 57">
            <a:extLst>
              <a:ext uri="{FF2B5EF4-FFF2-40B4-BE49-F238E27FC236}">
                <a16:creationId xmlns:a16="http://schemas.microsoft.com/office/drawing/2014/main" id="{3EF06DC3-4F5A-4902-AF5F-94173FF2F4DD}"/>
              </a:ext>
            </a:extLst>
          </p:cNvPr>
          <p:cNvSpPr/>
          <p:nvPr/>
        </p:nvSpPr>
        <p:spPr>
          <a:xfrm>
            <a:off x="3097385" y="2827557"/>
            <a:ext cx="998448" cy="6014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03" name="Прямоугольник 51">
            <a:extLst>
              <a:ext uri="{FF2B5EF4-FFF2-40B4-BE49-F238E27FC236}">
                <a16:creationId xmlns:a16="http://schemas.microsoft.com/office/drawing/2014/main" id="{74529BDF-59EA-4D73-A128-304F1776300E}"/>
              </a:ext>
            </a:extLst>
          </p:cNvPr>
          <p:cNvSpPr/>
          <p:nvPr/>
        </p:nvSpPr>
        <p:spPr>
          <a:xfrm>
            <a:off x="922263" y="2827558"/>
            <a:ext cx="3174981" cy="6002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05" name="Picture 68">
            <a:extLst>
              <a:ext uri="{FF2B5EF4-FFF2-40B4-BE49-F238E27FC236}">
                <a16:creationId xmlns:a16="http://schemas.microsoft.com/office/drawing/2014/main" id="{0DAE3892-5361-48B6-A016-56E02D3E95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113" y="2951859"/>
            <a:ext cx="1122768" cy="374787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E41FAAA6-0C4E-4897-9CFC-099D527A7E9B}"/>
              </a:ext>
            </a:extLst>
          </p:cNvPr>
          <p:cNvSpPr txBox="1"/>
          <p:nvPr/>
        </p:nvSpPr>
        <p:spPr>
          <a:xfrm>
            <a:off x="3134732" y="2955034"/>
            <a:ext cx="904247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&gt;14,000</a:t>
            </a:r>
          </a:p>
        </p:txBody>
      </p:sp>
      <p:sp>
        <p:nvSpPr>
          <p:cNvPr id="109" name="Прямоугольник 52">
            <a:extLst>
              <a:ext uri="{FF2B5EF4-FFF2-40B4-BE49-F238E27FC236}">
                <a16:creationId xmlns:a16="http://schemas.microsoft.com/office/drawing/2014/main" id="{3297DDBB-8175-4448-9CBB-922C2BDC6336}"/>
              </a:ext>
            </a:extLst>
          </p:cNvPr>
          <p:cNvSpPr/>
          <p:nvPr/>
        </p:nvSpPr>
        <p:spPr>
          <a:xfrm>
            <a:off x="916806" y="3573016"/>
            <a:ext cx="3174981" cy="6002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0" name="Прямоугольник 59">
            <a:extLst>
              <a:ext uri="{FF2B5EF4-FFF2-40B4-BE49-F238E27FC236}">
                <a16:creationId xmlns:a16="http://schemas.microsoft.com/office/drawing/2014/main" id="{A4F97D74-1AD8-4F48-A5E5-272F5AA1C3D7}"/>
              </a:ext>
            </a:extLst>
          </p:cNvPr>
          <p:cNvSpPr/>
          <p:nvPr/>
        </p:nvSpPr>
        <p:spPr>
          <a:xfrm>
            <a:off x="3097385" y="3573016"/>
            <a:ext cx="998448" cy="60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12" name="Picture 10" descr="Bloomberg Simplifies Data Discovery, Access and Integration">
            <a:extLst>
              <a:ext uri="{FF2B5EF4-FFF2-40B4-BE49-F238E27FC236}">
                <a16:creationId xmlns:a16="http://schemas.microsoft.com/office/drawing/2014/main" id="{B697F52D-42A8-4AA2-B7EA-40488AD08F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38" b="29482"/>
          <a:stretch/>
        </p:blipFill>
        <p:spPr bwMode="auto">
          <a:xfrm>
            <a:off x="1223010" y="3772505"/>
            <a:ext cx="1126710" cy="24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BDFC43A2-EA36-4D73-AF63-48D3D527B445}"/>
              </a:ext>
            </a:extLst>
          </p:cNvPr>
          <p:cNvSpPr txBox="1"/>
          <p:nvPr/>
        </p:nvSpPr>
        <p:spPr>
          <a:xfrm>
            <a:off x="3134732" y="3700899"/>
            <a:ext cx="904247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&gt;12,000</a:t>
            </a:r>
          </a:p>
        </p:txBody>
      </p:sp>
      <p:sp>
        <p:nvSpPr>
          <p:cNvPr id="116" name="Прямоугольник 54">
            <a:extLst>
              <a:ext uri="{FF2B5EF4-FFF2-40B4-BE49-F238E27FC236}">
                <a16:creationId xmlns:a16="http://schemas.microsoft.com/office/drawing/2014/main" id="{478DC023-E45A-4230-8089-3BDA5EDACAE8}"/>
              </a:ext>
            </a:extLst>
          </p:cNvPr>
          <p:cNvSpPr/>
          <p:nvPr/>
        </p:nvSpPr>
        <p:spPr>
          <a:xfrm>
            <a:off x="918389" y="5085184"/>
            <a:ext cx="3174981" cy="6002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18" name="Прямоугольник 63">
            <a:extLst>
              <a:ext uri="{FF2B5EF4-FFF2-40B4-BE49-F238E27FC236}">
                <a16:creationId xmlns:a16="http://schemas.microsoft.com/office/drawing/2014/main" id="{55101682-17B0-4C69-9837-0149DB143AFC}"/>
              </a:ext>
            </a:extLst>
          </p:cNvPr>
          <p:cNvSpPr/>
          <p:nvPr/>
        </p:nvSpPr>
        <p:spPr>
          <a:xfrm>
            <a:off x="3097385" y="5085184"/>
            <a:ext cx="998448" cy="59690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24" name="Picture 62">
            <a:extLst>
              <a:ext uri="{FF2B5EF4-FFF2-40B4-BE49-F238E27FC236}">
                <a16:creationId xmlns:a16="http://schemas.microsoft.com/office/drawing/2014/main" id="{D2F6BBDF-682F-4359-A171-5FF1ACAECF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7827" y="5230496"/>
            <a:ext cx="1104889" cy="309654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014B894D-DF5C-49C1-8057-C24AC0CF9A48}"/>
              </a:ext>
            </a:extLst>
          </p:cNvPr>
          <p:cNvSpPr txBox="1"/>
          <p:nvPr/>
        </p:nvSpPr>
        <p:spPr>
          <a:xfrm>
            <a:off x="3134732" y="5226582"/>
            <a:ext cx="904247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&gt;7,200</a:t>
            </a:r>
          </a:p>
        </p:txBody>
      </p:sp>
      <p:sp>
        <p:nvSpPr>
          <p:cNvPr id="131" name="Прямоугольник 5">
            <a:extLst>
              <a:ext uri="{FF2B5EF4-FFF2-40B4-BE49-F238E27FC236}">
                <a16:creationId xmlns:a16="http://schemas.microsoft.com/office/drawing/2014/main" id="{D862A419-C8D9-4806-9143-0FAC0713CEC1}"/>
              </a:ext>
            </a:extLst>
          </p:cNvPr>
          <p:cNvSpPr/>
          <p:nvPr/>
        </p:nvSpPr>
        <p:spPr>
          <a:xfrm>
            <a:off x="3098795" y="2142604"/>
            <a:ext cx="997299" cy="6002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37" name="Picture 24" descr="Home – Sustainalytics">
            <a:extLst>
              <a:ext uri="{FF2B5EF4-FFF2-40B4-BE49-F238E27FC236}">
                <a16:creationId xmlns:a16="http://schemas.microsoft.com/office/drawing/2014/main" id="{E80F67D3-081E-4D22-B133-07FD5A8553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01" y="2278403"/>
            <a:ext cx="1584766" cy="37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AEA8DECC-E3DA-445C-951F-A87EF192B6A3}"/>
              </a:ext>
            </a:extLst>
          </p:cNvPr>
          <p:cNvSpPr txBox="1"/>
          <p:nvPr/>
        </p:nvSpPr>
        <p:spPr>
          <a:xfrm>
            <a:off x="3134732" y="2267464"/>
            <a:ext cx="904247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&gt;40,000</a:t>
            </a:r>
          </a:p>
        </p:txBody>
      </p:sp>
      <p:sp>
        <p:nvSpPr>
          <p:cNvPr id="146" name="Прямоугольник 2">
            <a:extLst>
              <a:ext uri="{FF2B5EF4-FFF2-40B4-BE49-F238E27FC236}">
                <a16:creationId xmlns:a16="http://schemas.microsoft.com/office/drawing/2014/main" id="{86CC5DED-EFF1-401C-A007-BB9390AE56B5}"/>
              </a:ext>
            </a:extLst>
          </p:cNvPr>
          <p:cNvSpPr/>
          <p:nvPr/>
        </p:nvSpPr>
        <p:spPr>
          <a:xfrm>
            <a:off x="921114" y="2142605"/>
            <a:ext cx="3174981" cy="6002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148" name="Прямоугольник 60">
            <a:extLst>
              <a:ext uri="{FF2B5EF4-FFF2-40B4-BE49-F238E27FC236}">
                <a16:creationId xmlns:a16="http://schemas.microsoft.com/office/drawing/2014/main" id="{5D663A03-4FFC-4EE3-BAA1-C5459CEEB9C4}"/>
              </a:ext>
            </a:extLst>
          </p:cNvPr>
          <p:cNvSpPr/>
          <p:nvPr/>
        </p:nvSpPr>
        <p:spPr>
          <a:xfrm>
            <a:off x="3097385" y="4313235"/>
            <a:ext cx="998448" cy="6002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150" name="Рисунок 70">
            <a:extLst>
              <a:ext uri="{FF2B5EF4-FFF2-40B4-BE49-F238E27FC236}">
                <a16:creationId xmlns:a16="http://schemas.microsoft.com/office/drawing/2014/main" id="{841039A1-09AD-423A-A758-3BBB88B565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16050" y="4293096"/>
            <a:ext cx="665277" cy="640559"/>
          </a:xfrm>
          <a:prstGeom prst="rect">
            <a:avLst/>
          </a:prstGeom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B231C104-5B41-4F49-B92F-D1209FA472B2}"/>
              </a:ext>
            </a:extLst>
          </p:cNvPr>
          <p:cNvSpPr txBox="1"/>
          <p:nvPr/>
        </p:nvSpPr>
        <p:spPr>
          <a:xfrm>
            <a:off x="3134732" y="4436567"/>
            <a:ext cx="904247" cy="3240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&gt;7,300</a:t>
            </a:r>
          </a:p>
        </p:txBody>
      </p:sp>
      <p:sp>
        <p:nvSpPr>
          <p:cNvPr id="152" name="Прямоугольник 53">
            <a:extLst>
              <a:ext uri="{FF2B5EF4-FFF2-40B4-BE49-F238E27FC236}">
                <a16:creationId xmlns:a16="http://schemas.microsoft.com/office/drawing/2014/main" id="{EE77CC01-195A-41D8-9ECC-D4FC4238D528}"/>
              </a:ext>
            </a:extLst>
          </p:cNvPr>
          <p:cNvSpPr/>
          <p:nvPr/>
        </p:nvSpPr>
        <p:spPr>
          <a:xfrm>
            <a:off x="916806" y="4313236"/>
            <a:ext cx="3174981" cy="60028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68B631CD-B22E-43A7-AEC5-93DC42C80AE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Slab" pitchFamily="2" charset="0"/>
              <a:ea typeface="Roboto Slab" pitchFamily="2" charset="0"/>
              <a:cs typeface="Arial" panose="020B0604020202020204" pitchFamily="34" charset="0"/>
              <a:sym typeface="Roboto Slab" pitchFamily="2" charset="0"/>
            </a:endParaRPr>
          </a:p>
        </p:txBody>
      </p:sp>
      <p:sp>
        <p:nvSpPr>
          <p:cNvPr id="25" name="Rectangle 24" hidden="1">
            <a:extLst>
              <a:ext uri="{FF2B5EF4-FFF2-40B4-BE49-F238E27FC236}">
                <a16:creationId xmlns:a16="http://schemas.microsoft.com/office/drawing/2014/main" id="{94A5B1F1-EB89-4A82-A4AD-B9E64DE74C3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Arial" panose="020B0604020202020204" pitchFamily="34" charset="0"/>
              <a:sym typeface="Roboto" panose="02000000000000000000" pitchFamily="2" charset="0"/>
            </a:endParaRP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6A57C076-0F8B-4025-BCC5-4438631A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9425117" cy="709152"/>
          </a:xfrm>
          <a:noFill/>
        </p:spPr>
        <p:txBody>
          <a:bodyPr vert="horz"/>
          <a:lstStyle/>
          <a:p>
            <a:r>
              <a:rPr lang="ru-RU" sz="1800" dirty="0"/>
              <a:t>Международные агентства проводят оценку деятельности компаний </a:t>
            </a:r>
            <a:br>
              <a:rPr lang="ru-RU" sz="1800" dirty="0"/>
            </a:br>
            <a:r>
              <a:rPr lang="ru-RU" sz="1800" dirty="0"/>
              <a:t>и присваивают рейтинг </a:t>
            </a:r>
            <a:r>
              <a:rPr lang="en-US" sz="1800" dirty="0"/>
              <a:t>ESG</a:t>
            </a:r>
          </a:p>
        </p:txBody>
      </p:sp>
      <p:sp>
        <p:nvSpPr>
          <p:cNvPr id="201" name="Заголовок 1">
            <a:extLst>
              <a:ext uri="{FF2B5EF4-FFF2-40B4-BE49-F238E27FC236}">
                <a16:creationId xmlns:a16="http://schemas.microsoft.com/office/drawing/2014/main" id="{806A97FE-B9AC-4B19-B31A-4F1A17984744}"/>
              </a:ext>
            </a:extLst>
          </p:cNvPr>
          <p:cNvSpPr txBox="1">
            <a:spLocks/>
          </p:cNvSpPr>
          <p:nvPr/>
        </p:nvSpPr>
        <p:spPr>
          <a:xfrm>
            <a:off x="901970" y="6373444"/>
            <a:ext cx="5866109" cy="19068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 defTabSz="1067782" rtl="0" eaLnBrk="1" latinLnBrk="0" hangingPunct="1">
              <a:spcBef>
                <a:spcPct val="0"/>
              </a:spcBef>
              <a:buNone/>
              <a:defRPr lang="ru-RU" sz="2100" kern="1200">
                <a:solidFill>
                  <a:schemeClr val="tx2"/>
                </a:solidFill>
                <a:latin typeface="Roboto Slab" pitchFamily="2" charset="0"/>
                <a:ea typeface="Roboto Slab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10677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Примечание: для иллюстрации приведена , шкала рейтинга MSCI</a:t>
            </a:r>
          </a:p>
          <a:p>
            <a:pPr marL="0" marR="0" lvl="0" indent="0" algn="l" defTabSz="106778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Источники: согласно отчетам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WWF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 (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Environmental, Social and Governance Integration for Banks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) и 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114C81"/>
                </a:solidFill>
                <a:effectLst/>
                <a:uLnTx/>
                <a:uFillTx/>
                <a:latin typeface="Roboto Light"/>
                <a:ea typeface="Roboto Slab" pitchFamily="2" charset="0"/>
                <a:cs typeface="Arial" panose="020B0604020202020204" pitchFamily="34" charset="0"/>
              </a:rPr>
              <a:t>World Bank Group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14C81"/>
              </a:solidFill>
              <a:effectLst/>
              <a:uLnTx/>
              <a:uFillTx/>
              <a:latin typeface="Roboto Light"/>
              <a:ea typeface="Roboto Slab" pitchFamily="2" charset="0"/>
              <a:cs typeface="Arial" panose="020B0604020202020204" pitchFamily="34" charset="0"/>
            </a:endParaRPr>
          </a:p>
        </p:txBody>
      </p:sp>
      <p:sp>
        <p:nvSpPr>
          <p:cNvPr id="123" name="Isosceles Triangle 228">
            <a:extLst>
              <a:ext uri="{FF2B5EF4-FFF2-40B4-BE49-F238E27FC236}">
                <a16:creationId xmlns:a16="http://schemas.microsoft.com/office/drawing/2014/main" id="{D8845BEA-AF84-4A86-8061-FFFF74810F3D}"/>
              </a:ext>
            </a:extLst>
          </p:cNvPr>
          <p:cNvSpPr/>
          <p:nvPr/>
        </p:nvSpPr>
        <p:spPr>
          <a:xfrm rot="5400000">
            <a:off x="2722485" y="3523416"/>
            <a:ext cx="3208033" cy="26570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66E00AD2-E190-41C9-94CD-1458401C8307}"/>
              </a:ext>
            </a:extLst>
          </p:cNvPr>
          <p:cNvGrpSpPr/>
          <p:nvPr/>
        </p:nvGrpSpPr>
        <p:grpSpPr>
          <a:xfrm>
            <a:off x="4828676" y="2648977"/>
            <a:ext cx="2534648" cy="1850196"/>
            <a:chOff x="3762847" y="2105501"/>
            <a:chExt cx="4470677" cy="2935058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351D2BA-A273-4138-A952-D6EC6B4B04B8}"/>
                </a:ext>
              </a:extLst>
            </p:cNvPr>
            <p:cNvSpPr txBox="1"/>
            <p:nvPr/>
          </p:nvSpPr>
          <p:spPr>
            <a:xfrm>
              <a:off x="7684849" y="2120375"/>
              <a:ext cx="509313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AAA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8EA127D-E25B-4351-B214-74D3236FDB8B}"/>
                </a:ext>
              </a:extLst>
            </p:cNvPr>
            <p:cNvSpPr txBox="1"/>
            <p:nvPr/>
          </p:nvSpPr>
          <p:spPr>
            <a:xfrm>
              <a:off x="4397882" y="2106113"/>
              <a:ext cx="459706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CCC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F1E7C862-8402-4200-9946-E2691FD506E0}"/>
                </a:ext>
              </a:extLst>
            </p:cNvPr>
            <p:cNvSpPr txBox="1"/>
            <p:nvPr/>
          </p:nvSpPr>
          <p:spPr>
            <a:xfrm>
              <a:off x="5120984" y="2105501"/>
              <a:ext cx="296182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B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A8379ADB-B1EE-40BC-AE46-924F3ADBA596}"/>
                </a:ext>
              </a:extLst>
            </p:cNvPr>
            <p:cNvSpPr txBox="1"/>
            <p:nvPr/>
          </p:nvSpPr>
          <p:spPr>
            <a:xfrm>
              <a:off x="5597625" y="2120374"/>
              <a:ext cx="380699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BB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97B84E9-C8E8-4C41-B3D6-72D6C1EDA252}"/>
                </a:ext>
              </a:extLst>
            </p:cNvPr>
            <p:cNvSpPr txBox="1"/>
            <p:nvPr/>
          </p:nvSpPr>
          <p:spPr>
            <a:xfrm>
              <a:off x="6225700" y="2120375"/>
              <a:ext cx="465216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BBB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7416C1AF-5EDE-4A74-8839-7647BF76F9F2}"/>
                </a:ext>
              </a:extLst>
            </p:cNvPr>
            <p:cNvSpPr txBox="1"/>
            <p:nvPr/>
          </p:nvSpPr>
          <p:spPr>
            <a:xfrm>
              <a:off x="6786131" y="2120374"/>
              <a:ext cx="310879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A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BDA53CFF-05B9-4ACB-AD6E-69FC63D8D92D}"/>
                </a:ext>
              </a:extLst>
            </p:cNvPr>
            <p:cNvSpPr txBox="1"/>
            <p:nvPr/>
          </p:nvSpPr>
          <p:spPr>
            <a:xfrm>
              <a:off x="7205269" y="2120374"/>
              <a:ext cx="410096" cy="2645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Roboto Slab"/>
                  <a:ea typeface="+mn-ea"/>
                  <a:cs typeface="+mn-cs"/>
                </a:rPr>
                <a:t>AA</a:t>
              </a:r>
              <a:endPara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Slab"/>
                <a:ea typeface="+mn-ea"/>
                <a:cs typeface="+mn-cs"/>
              </a:endParaRP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E7988E0E-DD7B-4750-983E-13913778EC24}"/>
                </a:ext>
              </a:extLst>
            </p:cNvPr>
            <p:cNvCxnSpPr>
              <a:cxnSpLocks/>
            </p:cNvCxnSpPr>
            <p:nvPr/>
          </p:nvCxnSpPr>
          <p:spPr>
            <a:xfrm>
              <a:off x="4762553" y="2379270"/>
              <a:ext cx="0" cy="14892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>
              <a:extLst>
                <a:ext uri="{FF2B5EF4-FFF2-40B4-BE49-F238E27FC236}">
                  <a16:creationId xmlns:a16="http://schemas.microsoft.com/office/drawing/2014/main" id="{28B0C6E8-64FA-4F31-87F1-422DE119B0A1}"/>
                </a:ext>
              </a:extLst>
            </p:cNvPr>
            <p:cNvCxnSpPr>
              <a:cxnSpLocks/>
            </p:cNvCxnSpPr>
            <p:nvPr/>
          </p:nvCxnSpPr>
          <p:spPr>
            <a:xfrm>
              <a:off x="6427829" y="2379270"/>
              <a:ext cx="0" cy="14892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72F04BCB-2B46-45C4-86A5-2385F13A4352}"/>
                </a:ext>
              </a:extLst>
            </p:cNvPr>
            <p:cNvCxnSpPr>
              <a:cxnSpLocks/>
            </p:cNvCxnSpPr>
            <p:nvPr/>
          </p:nvCxnSpPr>
          <p:spPr>
            <a:xfrm>
              <a:off x="8013272" y="2379270"/>
              <a:ext cx="0" cy="148925"/>
            </a:xfrm>
            <a:prstGeom prst="line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Прямая соединительная линия 141">
              <a:extLst>
                <a:ext uri="{FF2B5EF4-FFF2-40B4-BE49-F238E27FC236}">
                  <a16:creationId xmlns:a16="http://schemas.microsoft.com/office/drawing/2014/main" id="{2FE0F562-DCFD-4E6E-BFD8-D0693557E209}"/>
                </a:ext>
              </a:extLst>
            </p:cNvPr>
            <p:cNvCxnSpPr>
              <a:cxnSpLocks/>
            </p:cNvCxnSpPr>
            <p:nvPr/>
          </p:nvCxnSpPr>
          <p:spPr>
            <a:xfrm>
              <a:off x="7389997" y="2379270"/>
              <a:ext cx="0" cy="1489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Прямая соединительная линия 142">
              <a:extLst>
                <a:ext uri="{FF2B5EF4-FFF2-40B4-BE49-F238E27FC236}">
                  <a16:creationId xmlns:a16="http://schemas.microsoft.com/office/drawing/2014/main" id="{796702A5-1871-411C-9089-0582C33D382E}"/>
                </a:ext>
              </a:extLst>
            </p:cNvPr>
            <p:cNvCxnSpPr>
              <a:cxnSpLocks/>
            </p:cNvCxnSpPr>
            <p:nvPr/>
          </p:nvCxnSpPr>
          <p:spPr>
            <a:xfrm>
              <a:off x="6921251" y="2379270"/>
              <a:ext cx="0" cy="1489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42085D82-3C4D-4B3A-BE4E-9BF0B5871ACB}"/>
                </a:ext>
              </a:extLst>
            </p:cNvPr>
            <p:cNvCxnSpPr>
              <a:cxnSpLocks/>
            </p:cNvCxnSpPr>
            <p:nvPr/>
          </p:nvCxnSpPr>
          <p:spPr>
            <a:xfrm>
              <a:off x="5765115" y="2379270"/>
              <a:ext cx="0" cy="1489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70E119B4-0956-4F0A-A2DA-FC90113557D7}"/>
                </a:ext>
              </a:extLst>
            </p:cNvPr>
            <p:cNvCxnSpPr>
              <a:cxnSpLocks/>
            </p:cNvCxnSpPr>
            <p:nvPr/>
          </p:nvCxnSpPr>
          <p:spPr>
            <a:xfrm>
              <a:off x="5325767" y="2379270"/>
              <a:ext cx="0" cy="148925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43B18131-28DD-4ED9-A80D-1EE4B2FB053D}"/>
                </a:ext>
              </a:extLst>
            </p:cNvPr>
            <p:cNvGrpSpPr/>
            <p:nvPr/>
          </p:nvGrpSpPr>
          <p:grpSpPr>
            <a:xfrm>
              <a:off x="4389976" y="3554870"/>
              <a:ext cx="3841472" cy="325568"/>
              <a:chOff x="4840721" y="3446031"/>
              <a:chExt cx="3351508" cy="284043"/>
            </a:xfrm>
          </p:grpSpPr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651F2D9D-F829-4A59-9B2F-E10EE384ECC8}"/>
                  </a:ext>
                </a:extLst>
              </p:cNvPr>
              <p:cNvGrpSpPr/>
              <p:nvPr/>
            </p:nvGrpSpPr>
            <p:grpSpPr>
              <a:xfrm>
                <a:off x="4840721" y="3446031"/>
                <a:ext cx="3351508" cy="284043"/>
                <a:chOff x="4789301" y="2629658"/>
                <a:chExt cx="3861468" cy="284043"/>
              </a:xfrm>
            </p:grpSpPr>
            <p:sp>
              <p:nvSpPr>
                <p:cNvPr id="78" name="Прямоугольник 77">
                  <a:extLst>
                    <a:ext uri="{FF2B5EF4-FFF2-40B4-BE49-F238E27FC236}">
                      <a16:creationId xmlns:a16="http://schemas.microsoft.com/office/drawing/2014/main" id="{2B9022E1-C265-4591-855F-0A74E741DB6E}"/>
                    </a:ext>
                  </a:extLst>
                </p:cNvPr>
                <p:cNvSpPr/>
                <p:nvPr/>
              </p:nvSpPr>
              <p:spPr>
                <a:xfrm>
                  <a:off x="4789301" y="2629658"/>
                  <a:ext cx="666619" cy="284043"/>
                </a:xfrm>
                <a:prstGeom prst="rect">
                  <a:avLst/>
                </a:prstGeom>
                <a:solidFill>
                  <a:srgbClr val="9537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79" name="Прямоугольник 78">
                  <a:extLst>
                    <a:ext uri="{FF2B5EF4-FFF2-40B4-BE49-F238E27FC236}">
                      <a16:creationId xmlns:a16="http://schemas.microsoft.com/office/drawing/2014/main" id="{7A3EE74F-C839-41C2-BDF6-DBE3CE851163}"/>
                    </a:ext>
                  </a:extLst>
                </p:cNvPr>
                <p:cNvSpPr/>
                <p:nvPr/>
              </p:nvSpPr>
              <p:spPr>
                <a:xfrm>
                  <a:off x="5455314" y="2629658"/>
                  <a:ext cx="639576" cy="284043"/>
                </a:xfrm>
                <a:prstGeom prst="rect">
                  <a:avLst/>
                </a:prstGeom>
                <a:solidFill>
                  <a:srgbClr val="BD4A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Прямоугольник 79">
                  <a:extLst>
                    <a:ext uri="{FF2B5EF4-FFF2-40B4-BE49-F238E27FC236}">
                      <a16:creationId xmlns:a16="http://schemas.microsoft.com/office/drawing/2014/main" id="{658F486D-784F-4968-8A0A-058EDF671D29}"/>
                    </a:ext>
                  </a:extLst>
                </p:cNvPr>
                <p:cNvSpPr/>
                <p:nvPr/>
              </p:nvSpPr>
              <p:spPr>
                <a:xfrm>
                  <a:off x="6094284" y="2629658"/>
                  <a:ext cx="639576" cy="284043"/>
                </a:xfrm>
                <a:prstGeom prst="rect">
                  <a:avLst/>
                </a:prstGeom>
                <a:solidFill>
                  <a:srgbClr val="AC9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1" name="Прямоугольник 80">
                  <a:extLst>
                    <a:ext uri="{FF2B5EF4-FFF2-40B4-BE49-F238E27FC236}">
                      <a16:creationId xmlns:a16="http://schemas.microsoft.com/office/drawing/2014/main" id="{F819AEF9-1D01-4EDE-801C-BCF6A0D51E4D}"/>
                    </a:ext>
                  </a:extLst>
                </p:cNvPr>
                <p:cNvSpPr/>
                <p:nvPr/>
              </p:nvSpPr>
              <p:spPr>
                <a:xfrm>
                  <a:off x="6733254" y="2629658"/>
                  <a:ext cx="639576" cy="284043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2" name="Прямоугольник 81">
                  <a:extLst>
                    <a:ext uri="{FF2B5EF4-FFF2-40B4-BE49-F238E27FC236}">
                      <a16:creationId xmlns:a16="http://schemas.microsoft.com/office/drawing/2014/main" id="{40285579-AEFF-4593-8AF9-3EA28BEF8196}"/>
                    </a:ext>
                  </a:extLst>
                </p:cNvPr>
                <p:cNvSpPr/>
                <p:nvPr/>
              </p:nvSpPr>
              <p:spPr>
                <a:xfrm>
                  <a:off x="7372224" y="2629658"/>
                  <a:ext cx="639576" cy="284043"/>
                </a:xfrm>
                <a:prstGeom prst="rect">
                  <a:avLst/>
                </a:prstGeom>
                <a:solidFill>
                  <a:srgbClr val="299E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3" name="Прямоугольник 82">
                  <a:extLst>
                    <a:ext uri="{FF2B5EF4-FFF2-40B4-BE49-F238E27FC236}">
                      <a16:creationId xmlns:a16="http://schemas.microsoft.com/office/drawing/2014/main" id="{C29010E5-A3A7-47F0-8D46-B2132FE0060A}"/>
                    </a:ext>
                  </a:extLst>
                </p:cNvPr>
                <p:cNvSpPr/>
                <p:nvPr/>
              </p:nvSpPr>
              <p:spPr>
                <a:xfrm>
                  <a:off x="8011193" y="2629658"/>
                  <a:ext cx="639576" cy="28404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98" name="Прямоугольник 97">
                <a:extLst>
                  <a:ext uri="{FF2B5EF4-FFF2-40B4-BE49-F238E27FC236}">
                    <a16:creationId xmlns:a16="http://schemas.microsoft.com/office/drawing/2014/main" id="{6012E4F1-1DA4-4EDC-86F6-57F8F94A31AC}"/>
                  </a:ext>
                </a:extLst>
              </p:cNvPr>
              <p:cNvSpPr/>
              <p:nvPr/>
            </p:nvSpPr>
            <p:spPr>
              <a:xfrm>
                <a:off x="4840721" y="3446031"/>
                <a:ext cx="3349716" cy="284043"/>
              </a:xfrm>
              <a:prstGeom prst="rect">
                <a:avLst/>
              </a:prstGeom>
              <a:solidFill>
                <a:schemeClr val="bg1">
                  <a:lumMod val="9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1280835C-0E20-42AF-A6C3-99FD8F8EE3C1}"/>
                </a:ext>
              </a:extLst>
            </p:cNvPr>
            <p:cNvGrpSpPr/>
            <p:nvPr/>
          </p:nvGrpSpPr>
          <p:grpSpPr>
            <a:xfrm>
              <a:off x="4389976" y="2574611"/>
              <a:ext cx="3839417" cy="328711"/>
              <a:chOff x="4840722" y="2590800"/>
              <a:chExt cx="3349715" cy="286785"/>
            </a:xfrm>
          </p:grpSpPr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id="{098E828C-228F-454F-A790-312EBDBE529A}"/>
                  </a:ext>
                </a:extLst>
              </p:cNvPr>
              <p:cNvSpPr/>
              <p:nvPr/>
            </p:nvSpPr>
            <p:spPr>
              <a:xfrm>
                <a:off x="4840722" y="2593542"/>
                <a:ext cx="578583" cy="284043"/>
              </a:xfrm>
              <a:prstGeom prst="rect">
                <a:avLst/>
              </a:prstGeom>
              <a:solidFill>
                <a:srgbClr val="9537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72" name="Прямоугольник 71">
                <a:extLst>
                  <a:ext uri="{FF2B5EF4-FFF2-40B4-BE49-F238E27FC236}">
                    <a16:creationId xmlns:a16="http://schemas.microsoft.com/office/drawing/2014/main" id="{41D191C6-3060-4D12-8C34-942AA6DCBC68}"/>
                  </a:ext>
                </a:extLst>
              </p:cNvPr>
              <p:cNvSpPr/>
              <p:nvPr/>
            </p:nvSpPr>
            <p:spPr>
              <a:xfrm>
                <a:off x="5418779" y="2593542"/>
                <a:ext cx="555111" cy="284043"/>
              </a:xfrm>
              <a:prstGeom prst="rect">
                <a:avLst/>
              </a:prstGeom>
              <a:solidFill>
                <a:srgbClr val="BD4A4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73" name="Прямоугольник 72">
                <a:extLst>
                  <a:ext uri="{FF2B5EF4-FFF2-40B4-BE49-F238E27FC236}">
                    <a16:creationId xmlns:a16="http://schemas.microsoft.com/office/drawing/2014/main" id="{C3222FA4-CFBA-419E-B3AA-138E7100FC29}"/>
                  </a:ext>
                </a:extLst>
              </p:cNvPr>
              <p:cNvSpPr/>
              <p:nvPr/>
            </p:nvSpPr>
            <p:spPr>
              <a:xfrm>
                <a:off x="5973364" y="2593542"/>
                <a:ext cx="555111" cy="284043"/>
              </a:xfrm>
              <a:prstGeom prst="rect">
                <a:avLst/>
              </a:prstGeom>
              <a:solidFill>
                <a:srgbClr val="AC9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74" name="Прямоугольник 73">
                <a:extLst>
                  <a:ext uri="{FF2B5EF4-FFF2-40B4-BE49-F238E27FC236}">
                    <a16:creationId xmlns:a16="http://schemas.microsoft.com/office/drawing/2014/main" id="{A90F86BC-6181-450F-AAF4-48EC0B339D7C}"/>
                  </a:ext>
                </a:extLst>
              </p:cNvPr>
              <p:cNvSpPr/>
              <p:nvPr/>
            </p:nvSpPr>
            <p:spPr>
              <a:xfrm>
                <a:off x="6527949" y="2593542"/>
                <a:ext cx="555111" cy="284043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75" name="Прямоугольник 74">
                <a:extLst>
                  <a:ext uri="{FF2B5EF4-FFF2-40B4-BE49-F238E27FC236}">
                    <a16:creationId xmlns:a16="http://schemas.microsoft.com/office/drawing/2014/main" id="{4E13CD4C-E4B7-4C15-9E29-B18F47D67C82}"/>
                  </a:ext>
                </a:extLst>
              </p:cNvPr>
              <p:cNvSpPr/>
              <p:nvPr/>
            </p:nvSpPr>
            <p:spPr>
              <a:xfrm>
                <a:off x="7082534" y="2593542"/>
                <a:ext cx="555111" cy="284043"/>
              </a:xfrm>
              <a:prstGeom prst="rect">
                <a:avLst/>
              </a:prstGeom>
              <a:solidFill>
                <a:srgbClr val="299E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99" name="Прямоугольник 98">
                <a:extLst>
                  <a:ext uri="{FF2B5EF4-FFF2-40B4-BE49-F238E27FC236}">
                    <a16:creationId xmlns:a16="http://schemas.microsoft.com/office/drawing/2014/main" id="{959CDDD3-FC34-4B56-8A96-B55403252855}"/>
                  </a:ext>
                </a:extLst>
              </p:cNvPr>
              <p:cNvSpPr/>
              <p:nvPr/>
            </p:nvSpPr>
            <p:spPr>
              <a:xfrm>
                <a:off x="7635326" y="2593541"/>
                <a:ext cx="555111" cy="284043"/>
              </a:xfrm>
              <a:prstGeom prst="rect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  <p:sp>
            <p:nvSpPr>
              <p:cNvPr id="76" name="Прямоугольник 75">
                <a:extLst>
                  <a:ext uri="{FF2B5EF4-FFF2-40B4-BE49-F238E27FC236}">
                    <a16:creationId xmlns:a16="http://schemas.microsoft.com/office/drawing/2014/main" id="{34CCAB82-8681-4F09-B86E-325B8B6216FF}"/>
                  </a:ext>
                </a:extLst>
              </p:cNvPr>
              <p:cNvSpPr/>
              <p:nvPr/>
            </p:nvSpPr>
            <p:spPr>
              <a:xfrm>
                <a:off x="4847620" y="2590800"/>
                <a:ext cx="3342817" cy="281941"/>
              </a:xfrm>
              <a:prstGeom prst="rect">
                <a:avLst/>
              </a:prstGeom>
              <a:solidFill>
                <a:schemeClr val="bg1">
                  <a:lumMod val="9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063C6470-A88C-408C-8198-33BE77354AA3}"/>
                </a:ext>
              </a:extLst>
            </p:cNvPr>
            <p:cNvGrpSpPr/>
            <p:nvPr/>
          </p:nvGrpSpPr>
          <p:grpSpPr>
            <a:xfrm>
              <a:off x="4389976" y="4531986"/>
              <a:ext cx="3843548" cy="325568"/>
              <a:chOff x="4840721" y="4298520"/>
              <a:chExt cx="3353319" cy="284043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B2BDDFD1-7A16-4E98-B53E-15258C421E43}"/>
                  </a:ext>
                </a:extLst>
              </p:cNvPr>
              <p:cNvGrpSpPr/>
              <p:nvPr/>
            </p:nvGrpSpPr>
            <p:grpSpPr>
              <a:xfrm>
                <a:off x="4840721" y="4298520"/>
                <a:ext cx="3351508" cy="284043"/>
                <a:chOff x="4789301" y="2629658"/>
                <a:chExt cx="3861468" cy="284043"/>
              </a:xfrm>
            </p:grpSpPr>
            <p:sp>
              <p:nvSpPr>
                <p:cNvPr id="85" name="Прямоугольник 84">
                  <a:extLst>
                    <a:ext uri="{FF2B5EF4-FFF2-40B4-BE49-F238E27FC236}">
                      <a16:creationId xmlns:a16="http://schemas.microsoft.com/office/drawing/2014/main" id="{ED200490-778F-4A4F-818C-E5114A7E8EA9}"/>
                    </a:ext>
                  </a:extLst>
                </p:cNvPr>
                <p:cNvSpPr/>
                <p:nvPr/>
              </p:nvSpPr>
              <p:spPr>
                <a:xfrm>
                  <a:off x="4789301" y="2629658"/>
                  <a:ext cx="666619" cy="284043"/>
                </a:xfrm>
                <a:prstGeom prst="rect">
                  <a:avLst/>
                </a:prstGeom>
                <a:solidFill>
                  <a:srgbClr val="9537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Прямоугольник 85">
                  <a:extLst>
                    <a:ext uri="{FF2B5EF4-FFF2-40B4-BE49-F238E27FC236}">
                      <a16:creationId xmlns:a16="http://schemas.microsoft.com/office/drawing/2014/main" id="{913754C9-360A-40BE-B50A-2175B08D7CF3}"/>
                    </a:ext>
                  </a:extLst>
                </p:cNvPr>
                <p:cNvSpPr/>
                <p:nvPr/>
              </p:nvSpPr>
              <p:spPr>
                <a:xfrm>
                  <a:off x="5455314" y="2629658"/>
                  <a:ext cx="639576" cy="284043"/>
                </a:xfrm>
                <a:prstGeom prst="rect">
                  <a:avLst/>
                </a:prstGeom>
                <a:solidFill>
                  <a:srgbClr val="BD4A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7" name="Прямоугольник 86">
                  <a:extLst>
                    <a:ext uri="{FF2B5EF4-FFF2-40B4-BE49-F238E27FC236}">
                      <a16:creationId xmlns:a16="http://schemas.microsoft.com/office/drawing/2014/main" id="{808DF53A-E09F-49AD-A8E1-B8D4C0FC6D13}"/>
                    </a:ext>
                  </a:extLst>
                </p:cNvPr>
                <p:cNvSpPr/>
                <p:nvPr/>
              </p:nvSpPr>
              <p:spPr>
                <a:xfrm>
                  <a:off x="6094284" y="2629658"/>
                  <a:ext cx="639576" cy="284043"/>
                </a:xfrm>
                <a:prstGeom prst="rect">
                  <a:avLst/>
                </a:prstGeom>
                <a:solidFill>
                  <a:srgbClr val="AC9C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8" name="Прямоугольник 87">
                  <a:extLst>
                    <a:ext uri="{FF2B5EF4-FFF2-40B4-BE49-F238E27FC236}">
                      <a16:creationId xmlns:a16="http://schemas.microsoft.com/office/drawing/2014/main" id="{B5B3FF52-2CA5-4AA2-A185-62F3E9EC24A8}"/>
                    </a:ext>
                  </a:extLst>
                </p:cNvPr>
                <p:cNvSpPr/>
                <p:nvPr/>
              </p:nvSpPr>
              <p:spPr>
                <a:xfrm>
                  <a:off x="6733254" y="2629658"/>
                  <a:ext cx="639576" cy="284043"/>
                </a:xfrm>
                <a:prstGeom prst="rect">
                  <a:avLst/>
                </a:prstGeom>
                <a:solidFill>
                  <a:schemeClr val="accent5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Прямоугольник 88">
                  <a:extLst>
                    <a:ext uri="{FF2B5EF4-FFF2-40B4-BE49-F238E27FC236}">
                      <a16:creationId xmlns:a16="http://schemas.microsoft.com/office/drawing/2014/main" id="{03807572-47FE-45F6-9E06-B3BF165AD175}"/>
                    </a:ext>
                  </a:extLst>
                </p:cNvPr>
                <p:cNvSpPr/>
                <p:nvPr/>
              </p:nvSpPr>
              <p:spPr>
                <a:xfrm>
                  <a:off x="7372224" y="2629658"/>
                  <a:ext cx="639576" cy="284043"/>
                </a:xfrm>
                <a:prstGeom prst="rect">
                  <a:avLst/>
                </a:prstGeom>
                <a:solidFill>
                  <a:srgbClr val="299E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  <p:sp>
              <p:nvSpPr>
                <p:cNvPr id="90" name="Прямоугольник 89">
                  <a:extLst>
                    <a:ext uri="{FF2B5EF4-FFF2-40B4-BE49-F238E27FC236}">
                      <a16:creationId xmlns:a16="http://schemas.microsoft.com/office/drawing/2014/main" id="{E50788BA-B146-45CC-92D7-70A7C71796D5}"/>
                    </a:ext>
                  </a:extLst>
                </p:cNvPr>
                <p:cNvSpPr/>
                <p:nvPr/>
              </p:nvSpPr>
              <p:spPr>
                <a:xfrm>
                  <a:off x="8011193" y="2629658"/>
                  <a:ext cx="639576" cy="284043"/>
                </a:xfrm>
                <a:prstGeom prst="rect">
                  <a:avLst/>
                </a:prstGeom>
                <a:solidFill>
                  <a:schemeClr val="accent3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ru-RU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Roboto Ligh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2" name="Прямоугольник 101">
                <a:extLst>
                  <a:ext uri="{FF2B5EF4-FFF2-40B4-BE49-F238E27FC236}">
                    <a16:creationId xmlns:a16="http://schemas.microsoft.com/office/drawing/2014/main" id="{C92A462F-3572-4063-9E94-5BDC2EAC5C9D}"/>
                  </a:ext>
                </a:extLst>
              </p:cNvPr>
              <p:cNvSpPr/>
              <p:nvPr/>
            </p:nvSpPr>
            <p:spPr>
              <a:xfrm>
                <a:off x="4840721" y="4300622"/>
                <a:ext cx="3353319" cy="281941"/>
              </a:xfrm>
              <a:prstGeom prst="rect">
                <a:avLst/>
              </a:prstGeom>
              <a:solidFill>
                <a:schemeClr val="bg1">
                  <a:lumMod val="95000"/>
                  <a:alpha val="2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endParaRPr>
              </a:p>
            </p:txBody>
          </p:sp>
        </p:grpSp>
        <p:sp>
          <p:nvSpPr>
            <p:cNvPr id="126" name="Овал 125">
              <a:extLst>
                <a:ext uri="{FF2B5EF4-FFF2-40B4-BE49-F238E27FC236}">
                  <a16:creationId xmlns:a16="http://schemas.microsoft.com/office/drawing/2014/main" id="{FA5D4D8D-B171-465C-B79F-30EDF83FE755}"/>
                </a:ext>
              </a:extLst>
            </p:cNvPr>
            <p:cNvSpPr/>
            <p:nvPr/>
          </p:nvSpPr>
          <p:spPr>
            <a:xfrm>
              <a:off x="3762847" y="3351568"/>
              <a:ext cx="701470" cy="699319"/>
            </a:xfrm>
            <a:prstGeom prst="ellipse">
              <a:avLst/>
            </a:prstGeom>
            <a:solidFill>
              <a:srgbClr val="CDB90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S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28" name="Овал 127">
              <a:extLst>
                <a:ext uri="{FF2B5EF4-FFF2-40B4-BE49-F238E27FC236}">
                  <a16:creationId xmlns:a16="http://schemas.microsoft.com/office/drawing/2014/main" id="{1B9B7517-47B7-4B1A-A5CC-61EBE38012E4}"/>
                </a:ext>
              </a:extLst>
            </p:cNvPr>
            <p:cNvSpPr/>
            <p:nvPr/>
          </p:nvSpPr>
          <p:spPr>
            <a:xfrm>
              <a:off x="3762847" y="4341240"/>
              <a:ext cx="701470" cy="699319"/>
            </a:xfrm>
            <a:prstGeom prst="ellipse">
              <a:avLst/>
            </a:prstGeom>
            <a:solidFill>
              <a:srgbClr val="5A88DB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G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id="{042EAD71-32C8-49C0-BEA3-E9C43B0AD5F9}"/>
                </a:ext>
              </a:extLst>
            </p:cNvPr>
            <p:cNvSpPr/>
            <p:nvPr/>
          </p:nvSpPr>
          <p:spPr>
            <a:xfrm>
              <a:off x="3762847" y="2390878"/>
              <a:ext cx="701470" cy="699319"/>
            </a:xfrm>
            <a:prstGeom prst="ellipse">
              <a:avLst/>
            </a:prstGeom>
            <a:solidFill>
              <a:srgbClr val="57C957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Roboto Light"/>
                  <a:ea typeface="+mn-ea"/>
                  <a:cs typeface="+mn-cs"/>
                </a:rPr>
                <a:t>E</a:t>
              </a: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4" name="Стрелка: пятиугольник 13">
              <a:extLst>
                <a:ext uri="{FF2B5EF4-FFF2-40B4-BE49-F238E27FC236}">
                  <a16:creationId xmlns:a16="http://schemas.microsoft.com/office/drawing/2014/main" id="{1AE1C3D4-2804-423C-BE19-82214D9027D1}"/>
                </a:ext>
              </a:extLst>
            </p:cNvPr>
            <p:cNvSpPr/>
            <p:nvPr/>
          </p:nvSpPr>
          <p:spPr>
            <a:xfrm rot="16200000">
              <a:off x="5664981" y="2579685"/>
              <a:ext cx="504704" cy="249994"/>
            </a:xfrm>
            <a:prstGeom prst="homePlate">
              <a:avLst>
                <a:gd name="adj" fmla="val 40856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6" name="Стрелка: пятиугольник 105">
              <a:extLst>
                <a:ext uri="{FF2B5EF4-FFF2-40B4-BE49-F238E27FC236}">
                  <a16:creationId xmlns:a16="http://schemas.microsoft.com/office/drawing/2014/main" id="{B437C530-AF9A-4E92-957D-31755FB935A3}"/>
                </a:ext>
              </a:extLst>
            </p:cNvPr>
            <p:cNvSpPr/>
            <p:nvPr/>
          </p:nvSpPr>
          <p:spPr>
            <a:xfrm rot="16200000">
              <a:off x="6135791" y="3556355"/>
              <a:ext cx="504704" cy="249994"/>
            </a:xfrm>
            <a:prstGeom prst="homePlate">
              <a:avLst>
                <a:gd name="adj" fmla="val 40856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  <p:sp>
          <p:nvSpPr>
            <p:cNvPr id="107" name="Стрелка: пятиугольник 106">
              <a:extLst>
                <a:ext uri="{FF2B5EF4-FFF2-40B4-BE49-F238E27FC236}">
                  <a16:creationId xmlns:a16="http://schemas.microsoft.com/office/drawing/2014/main" id="{B34945A4-35D6-41F7-9308-77D3AA6D79E8}"/>
                </a:ext>
              </a:extLst>
            </p:cNvPr>
            <p:cNvSpPr/>
            <p:nvPr/>
          </p:nvSpPr>
          <p:spPr>
            <a:xfrm rot="16200000">
              <a:off x="7163809" y="4527119"/>
              <a:ext cx="504704" cy="249994"/>
            </a:xfrm>
            <a:prstGeom prst="homePlate">
              <a:avLst>
                <a:gd name="adj" fmla="val 40856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 Light"/>
                <a:ea typeface="+mn-ea"/>
                <a:cs typeface="+mn-cs"/>
              </a:endParaRPr>
            </a:p>
          </p:txBody>
        </p:sp>
      </p:grpSp>
      <p:sp>
        <p:nvSpPr>
          <p:cNvPr id="114" name="Номер слайда 2">
            <a:extLst>
              <a:ext uri="{FF2B5EF4-FFF2-40B4-BE49-F238E27FC236}">
                <a16:creationId xmlns:a16="http://schemas.microsoft.com/office/drawing/2014/main" id="{F69033BC-E1D9-4481-BB0E-30C0B8FE0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000" y="6396437"/>
            <a:ext cx="35999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D9BE87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///</a:t>
            </a:r>
            <a:fld id="{E4155954-0437-4069-B176-B530A0FF4BDD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A969DDB2-F15C-45C8-8679-DF3C234566D8}"/>
              </a:ext>
            </a:extLst>
          </p:cNvPr>
          <p:cNvSpPr/>
          <p:nvPr/>
        </p:nvSpPr>
        <p:spPr>
          <a:xfrm>
            <a:off x="7961367" y="1647849"/>
            <a:ext cx="3884002" cy="177204"/>
          </a:xfrm>
          <a:prstGeom prst="rect">
            <a:avLst/>
          </a:prstGeom>
          <a:noFill/>
          <a:ln w="19050">
            <a:noFill/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Пример ГМК компании имеющих рейтинг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ESG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F478EB47-CE20-4641-B6D8-7A095A34393A}"/>
              </a:ext>
            </a:extLst>
          </p:cNvPr>
          <p:cNvCxnSpPr>
            <a:cxnSpLocks/>
          </p:cNvCxnSpPr>
          <p:nvPr/>
        </p:nvCxnSpPr>
        <p:spPr>
          <a:xfrm>
            <a:off x="8341431" y="1925141"/>
            <a:ext cx="3142542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Isosceles Triangle 228">
            <a:extLst>
              <a:ext uri="{FF2B5EF4-FFF2-40B4-BE49-F238E27FC236}">
                <a16:creationId xmlns:a16="http://schemas.microsoft.com/office/drawing/2014/main" id="{BF3AA081-9121-4CBB-B718-B0ABCF0DD3F2}"/>
              </a:ext>
            </a:extLst>
          </p:cNvPr>
          <p:cNvSpPr/>
          <p:nvPr/>
        </p:nvSpPr>
        <p:spPr>
          <a:xfrm rot="5400000">
            <a:off x="6412095" y="3487135"/>
            <a:ext cx="3208033" cy="265706"/>
          </a:xfrm>
          <a:prstGeom prst="triangle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cxnSp>
        <p:nvCxnSpPr>
          <p:cNvPr id="97" name="Прямая соединительная линия 10">
            <a:extLst>
              <a:ext uri="{FF2B5EF4-FFF2-40B4-BE49-F238E27FC236}">
                <a16:creationId xmlns:a16="http://schemas.microsoft.com/office/drawing/2014/main" id="{1E466C54-B2F8-4B2A-ADBD-55858A127FDD}"/>
              </a:ext>
            </a:extLst>
          </p:cNvPr>
          <p:cNvCxnSpPr>
            <a:cxnSpLocks/>
          </p:cNvCxnSpPr>
          <p:nvPr/>
        </p:nvCxnSpPr>
        <p:spPr>
          <a:xfrm>
            <a:off x="920921" y="1894213"/>
            <a:ext cx="320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Прямоугольник 68">
            <a:extLst>
              <a:ext uri="{FF2B5EF4-FFF2-40B4-BE49-F238E27FC236}">
                <a16:creationId xmlns:a16="http://schemas.microsoft.com/office/drawing/2014/main" id="{AECC3BA9-C9DD-4CF0-A891-CE21C1E117A6}"/>
              </a:ext>
            </a:extLst>
          </p:cNvPr>
          <p:cNvSpPr/>
          <p:nvPr/>
        </p:nvSpPr>
        <p:spPr>
          <a:xfrm>
            <a:off x="864579" y="1661576"/>
            <a:ext cx="3419500" cy="177204"/>
          </a:xfrm>
          <a:prstGeom prst="rect">
            <a:avLst/>
          </a:prstGeom>
          <a:noFill/>
          <a:ln w="19050">
            <a:noFill/>
          </a:ln>
        </p:spPr>
        <p:txBody>
          <a:bodyPr wrap="non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Наиболее крупные провайдеры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ESG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 рейтинга 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FBC67A1-CEE1-4758-A9FF-A8A0FE49A5EF}"/>
              </a:ext>
            </a:extLst>
          </p:cNvPr>
          <p:cNvSpPr txBox="1"/>
          <p:nvPr/>
        </p:nvSpPr>
        <p:spPr>
          <a:xfrm>
            <a:off x="2914177" y="1902462"/>
            <a:ext cx="11945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кол-во компаний</a:t>
            </a:r>
            <a:endParaRPr kumimoji="0" lang="en-US" sz="1100" b="0" i="1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02" name="Прямоугольник 217">
            <a:extLst>
              <a:ext uri="{FF2B5EF4-FFF2-40B4-BE49-F238E27FC236}">
                <a16:creationId xmlns:a16="http://schemas.microsoft.com/office/drawing/2014/main" id="{D4E4ABA0-1FF1-4550-A57F-EFA7A8F7874F}"/>
              </a:ext>
            </a:extLst>
          </p:cNvPr>
          <p:cNvSpPr/>
          <p:nvPr/>
        </p:nvSpPr>
        <p:spPr>
          <a:xfrm>
            <a:off x="8352382" y="4653136"/>
            <a:ext cx="3123432" cy="1222376"/>
          </a:xfrm>
          <a:prstGeom prst="rect">
            <a:avLst/>
          </a:prstGeom>
          <a:solidFill>
            <a:sysClr val="window" lastClr="FFFFFF">
              <a:lumMod val="95000"/>
              <a:alpha val="6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03" name="Прямоугольник 218">
            <a:extLst>
              <a:ext uri="{FF2B5EF4-FFF2-40B4-BE49-F238E27FC236}">
                <a16:creationId xmlns:a16="http://schemas.microsoft.com/office/drawing/2014/main" id="{46B9FBC6-2798-4303-B725-72614FEE1789}"/>
              </a:ext>
            </a:extLst>
          </p:cNvPr>
          <p:cNvSpPr/>
          <p:nvPr/>
        </p:nvSpPr>
        <p:spPr>
          <a:xfrm>
            <a:off x="8352543" y="3338540"/>
            <a:ext cx="3144132" cy="1222376"/>
          </a:xfrm>
          <a:prstGeom prst="rect">
            <a:avLst/>
          </a:prstGeom>
          <a:solidFill>
            <a:sysClr val="window" lastClr="FFFFFF">
              <a:lumMod val="95000"/>
              <a:alpha val="6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sp>
        <p:nvSpPr>
          <p:cNvPr id="204" name="Прямоугольник 219">
            <a:extLst>
              <a:ext uri="{FF2B5EF4-FFF2-40B4-BE49-F238E27FC236}">
                <a16:creationId xmlns:a16="http://schemas.microsoft.com/office/drawing/2014/main" id="{C98D4CE5-D211-45DF-8667-C88CFAF6FAC0}"/>
              </a:ext>
            </a:extLst>
          </p:cNvPr>
          <p:cNvSpPr/>
          <p:nvPr/>
        </p:nvSpPr>
        <p:spPr>
          <a:xfrm>
            <a:off x="8341431" y="2038202"/>
            <a:ext cx="3154568" cy="1222376"/>
          </a:xfrm>
          <a:prstGeom prst="rect">
            <a:avLst/>
          </a:prstGeom>
          <a:solidFill>
            <a:sysClr val="window" lastClr="FFFFFF">
              <a:lumMod val="95000"/>
              <a:alpha val="61000"/>
            </a:sys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+mn-ea"/>
              <a:cs typeface="+mn-cs"/>
            </a:endParaRPr>
          </a:p>
        </p:txBody>
      </p:sp>
      <p:pic>
        <p:nvPicPr>
          <p:cNvPr id="205" name="Picture 4" descr="Newmont Corporation - Brand Assets">
            <a:extLst>
              <a:ext uri="{FF2B5EF4-FFF2-40B4-BE49-F238E27FC236}">
                <a16:creationId xmlns:a16="http://schemas.microsoft.com/office/drawing/2014/main" id="{C62BB2C9-172D-4627-954C-E6D922260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457" y="2278403"/>
            <a:ext cx="694219" cy="1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8" descr="Barrick Gold — Википедия">
            <a:extLst>
              <a:ext uri="{FF2B5EF4-FFF2-40B4-BE49-F238E27FC236}">
                <a16:creationId xmlns:a16="http://schemas.microsoft.com/office/drawing/2014/main" id="{61C20F99-0A14-4BC1-8C6B-A08CA710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772" y="2243528"/>
            <a:ext cx="678477" cy="347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14" descr="Kinross Gold Corporation">
            <a:extLst>
              <a:ext uri="{FF2B5EF4-FFF2-40B4-BE49-F238E27FC236}">
                <a16:creationId xmlns:a16="http://schemas.microsoft.com/office/drawing/2014/main" id="{DA5D739A-A36C-4C89-9250-C5A525E9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8497" y="2255793"/>
            <a:ext cx="922494" cy="29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47" descr="Главная страница | Полиметалл">
            <a:extLst>
              <a:ext uri="{FF2B5EF4-FFF2-40B4-BE49-F238E27FC236}">
                <a16:creationId xmlns:a16="http://schemas.microsoft.com/office/drawing/2014/main" id="{1D4EC41C-CC1D-4BA3-88FA-1BB8B9025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1" t="33751" r="13460" b="32088"/>
          <a:stretch/>
        </p:blipFill>
        <p:spPr bwMode="auto">
          <a:xfrm>
            <a:off x="8646766" y="2767603"/>
            <a:ext cx="815382" cy="211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11" descr="Полюс ПАО">
            <a:extLst>
              <a:ext uri="{FF2B5EF4-FFF2-40B4-BE49-F238E27FC236}">
                <a16:creationId xmlns:a16="http://schemas.microsoft.com/office/drawing/2014/main" id="{BF52E3EA-819A-4873-97C4-93E09F0A4F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8"/>
          <a:stretch/>
        </p:blipFill>
        <p:spPr bwMode="auto">
          <a:xfrm>
            <a:off x="9954690" y="2745297"/>
            <a:ext cx="752018" cy="25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" name="Picture 2" descr="ENDEAVOUR MINING CORP | Tech Charts">
            <a:extLst>
              <a:ext uri="{FF2B5EF4-FFF2-40B4-BE49-F238E27FC236}">
                <a16:creationId xmlns:a16="http://schemas.microsoft.com/office/drawing/2014/main" id="{8DC36F92-1613-477C-8B17-F9FF646A7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515" y="3554863"/>
            <a:ext cx="741599" cy="282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" name="Picture 27" descr="Glencore logo vector in (EPS, AI, CDR) free download">
            <a:extLst>
              <a:ext uri="{FF2B5EF4-FFF2-40B4-BE49-F238E27FC236}">
                <a16:creationId xmlns:a16="http://schemas.microsoft.com/office/drawing/2014/main" id="{82C29B79-9213-45BB-AF32-496909EE0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98" b="42386"/>
          <a:stretch/>
        </p:blipFill>
        <p:spPr bwMode="auto">
          <a:xfrm>
            <a:off x="8501236" y="4922326"/>
            <a:ext cx="845501" cy="168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12" descr="Anglo Gold Ashanti | Brands of the World™ | Download vector logos and  logotypes">
            <a:extLst>
              <a:ext uri="{FF2B5EF4-FFF2-40B4-BE49-F238E27FC236}">
                <a16:creationId xmlns:a16="http://schemas.microsoft.com/office/drawing/2014/main" id="{03D7A6F9-B944-42B3-A511-4967145055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8" b="30498"/>
          <a:stretch/>
        </p:blipFill>
        <p:spPr bwMode="auto">
          <a:xfrm>
            <a:off x="9606444" y="3524815"/>
            <a:ext cx="791791" cy="29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" name="Picture 57" descr="Vale – Logos Download">
            <a:extLst>
              <a:ext uri="{FF2B5EF4-FFF2-40B4-BE49-F238E27FC236}">
                <a16:creationId xmlns:a16="http://schemas.microsoft.com/office/drawing/2014/main" id="{A3E86AEB-5048-43EF-A698-7BE999B4A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931" y="5383809"/>
            <a:ext cx="548811" cy="22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50" descr="Файл:Evraz.svg — Википедия">
            <a:extLst>
              <a:ext uri="{FF2B5EF4-FFF2-40B4-BE49-F238E27FC236}">
                <a16:creationId xmlns:a16="http://schemas.microsoft.com/office/drawing/2014/main" id="{81CF1F0B-0D98-4812-9B0C-9558038D1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969" y="4160799"/>
            <a:ext cx="627399" cy="10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6" descr="Newcrest Mining | ИНИЦИАТИВА ПРОЗРАЧНОСТИ ДОБЫВАЮЩИХ ОТРАСЛЕЙ">
            <a:extLst>
              <a:ext uri="{FF2B5EF4-FFF2-40B4-BE49-F238E27FC236}">
                <a16:creationId xmlns:a16="http://schemas.microsoft.com/office/drawing/2014/main" id="{4058473B-D44D-48F5-B265-4B99FD0B9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1152" y="3436141"/>
            <a:ext cx="863822" cy="4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" name="Picture 4">
            <a:extLst>
              <a:ext uri="{FF2B5EF4-FFF2-40B4-BE49-F238E27FC236}">
                <a16:creationId xmlns:a16="http://schemas.microsoft.com/office/drawing/2014/main" id="{1ACB0E3B-7E36-47B6-BDCC-0D4FABD8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2582" y="5357421"/>
            <a:ext cx="796843" cy="2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" name="Picture 6" descr="Zijin Mining Group Co., Ltd. альтернативная информация">
            <a:extLst>
              <a:ext uri="{FF2B5EF4-FFF2-40B4-BE49-F238E27FC236}">
                <a16:creationId xmlns:a16="http://schemas.microsoft.com/office/drawing/2014/main" id="{F330E066-CCE4-4976-9937-D47CC81D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053" y="4872505"/>
            <a:ext cx="902180" cy="23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8" name="Picture 25" descr="File:Rio Tinto.svg - Wikimedia Commons">
            <a:extLst>
              <a:ext uri="{FF2B5EF4-FFF2-40B4-BE49-F238E27FC236}">
                <a16:creationId xmlns:a16="http://schemas.microsoft.com/office/drawing/2014/main" id="{4B8B157F-BDB7-4148-9907-5011EDFF3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58" y="4067887"/>
            <a:ext cx="968569" cy="2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" name="Picture 29" descr="Norilsk Nickel (Nornickel)">
            <a:extLst>
              <a:ext uri="{FF2B5EF4-FFF2-40B4-BE49-F238E27FC236}">
                <a16:creationId xmlns:a16="http://schemas.microsoft.com/office/drawing/2014/main" id="{5A29FE3E-9C29-42B0-BF2D-38809EB45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t="25181" r="23965" b="24583"/>
          <a:stretch/>
        </p:blipFill>
        <p:spPr bwMode="auto">
          <a:xfrm>
            <a:off x="10658995" y="5298359"/>
            <a:ext cx="557587" cy="37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" name="Picture 54" descr="KAZ Minerals — Википедия">
            <a:extLst>
              <a:ext uri="{FF2B5EF4-FFF2-40B4-BE49-F238E27FC236}">
                <a16:creationId xmlns:a16="http://schemas.microsoft.com/office/drawing/2014/main" id="{7073A0CA-44EB-453A-90DF-BC877BE52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2948" y="4837576"/>
            <a:ext cx="820428" cy="30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1" name="Picture 23" descr="File:BHP 2017 logo.svg - Wikimedia Commons">
            <a:extLst>
              <a:ext uri="{FF2B5EF4-FFF2-40B4-BE49-F238E27FC236}">
                <a16:creationId xmlns:a16="http://schemas.microsoft.com/office/drawing/2014/main" id="{8C496DED-872C-43AA-A277-54CF7530F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08" y="4085581"/>
            <a:ext cx="521488" cy="20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2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3" grpId="0" animBg="1"/>
      <p:bldP spid="108" grpId="0"/>
      <p:bldP spid="109" grpId="0" animBg="1"/>
      <p:bldP spid="110" grpId="0" animBg="1"/>
      <p:bldP spid="115" grpId="0"/>
      <p:bldP spid="116" grpId="0" animBg="1"/>
      <p:bldP spid="118" grpId="0" animBg="1"/>
      <p:bldP spid="125" grpId="0"/>
      <p:bldP spid="131" grpId="0" animBg="1"/>
      <p:bldP spid="145" grpId="0"/>
      <p:bldP spid="146" grpId="0" animBg="1"/>
      <p:bldP spid="148" grpId="0" animBg="1"/>
      <p:bldP spid="151" grpId="0"/>
      <p:bldP spid="152" grpId="0" animBg="1"/>
      <p:bldP spid="201" grpId="0"/>
      <p:bldP spid="123" grpId="0" animBg="1"/>
      <p:bldP spid="119" grpId="0"/>
      <p:bldP spid="113" grpId="0" animBg="1"/>
      <p:bldP spid="127" grpId="0"/>
      <p:bldP spid="129" grpId="0"/>
      <p:bldP spid="202" grpId="0" animBg="1"/>
      <p:bldP spid="203" grpId="0" animBg="1"/>
      <p:bldP spid="20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1" name="Object 330" hidden="1">
            <a:extLst>
              <a:ext uri="{FF2B5EF4-FFF2-40B4-BE49-F238E27FC236}">
                <a16:creationId xmlns:a16="http://schemas.microsoft.com/office/drawing/2014/main" id="{79AA0C55-9C33-42E4-B858-F9B1639222B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31" name="Object 330" hidden="1">
                        <a:extLst>
                          <a:ext uri="{FF2B5EF4-FFF2-40B4-BE49-F238E27FC236}">
                            <a16:creationId xmlns:a16="http://schemas.microsoft.com/office/drawing/2014/main" id="{79AA0C55-9C33-42E4-B858-F9B1639222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BF3AE89-B158-4C0E-A774-B0AAD6A7E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9900220" cy="709152"/>
          </a:xfrm>
        </p:spPr>
        <p:txBody>
          <a:bodyPr vert="horz"/>
          <a:lstStyle/>
          <a:p>
            <a:r>
              <a:rPr lang="ru-RU" sz="1800" dirty="0"/>
              <a:t>Оценка рейтинга </a:t>
            </a:r>
            <a:r>
              <a:rPr lang="en-US" sz="1800" dirty="0"/>
              <a:t>ESG</a:t>
            </a:r>
            <a:r>
              <a:rPr lang="ru-RU" sz="1800" dirty="0"/>
              <a:t> проводится по</a:t>
            </a:r>
            <a:r>
              <a:rPr lang="en-US" sz="1800" dirty="0"/>
              <a:t> </a:t>
            </a:r>
            <a:r>
              <a:rPr lang="ru-RU" sz="1800" dirty="0"/>
              <a:t>17 темам, содержащим 70 </a:t>
            </a:r>
            <a:r>
              <a:rPr lang="ru-RU" sz="1800" dirty="0" err="1"/>
              <a:t>скоринговых</a:t>
            </a:r>
            <a:r>
              <a:rPr lang="ru-RU" sz="1800" dirty="0"/>
              <a:t> разделов</a:t>
            </a:r>
            <a:endParaRPr lang="en-US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D7D0B9-6F93-4200-8617-FBE5AFECFF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D9BE87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t>///</a:t>
            </a:r>
            <a:fld id="{E4155954-0437-4069-B176-B530A0FF4BDD}" type="slidenum">
              <a:rPr kumimoji="0" lang="ru-RU" sz="1000" b="0" i="0" u="none" strike="noStrike" kern="1200" cap="none" spc="0" normalizeH="0" baseline="0" noProof="0" smtClean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Roboto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Roboto Light"/>
              <a:ea typeface="+mn-ea"/>
              <a:cs typeface="+mn-cs"/>
            </a:endParaRPr>
          </a:p>
        </p:txBody>
      </p: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9C184895-BED6-441B-AE97-961DB59CF576}"/>
              </a:ext>
            </a:extLst>
          </p:cNvPr>
          <p:cNvGrpSpPr/>
          <p:nvPr/>
        </p:nvGrpSpPr>
        <p:grpSpPr>
          <a:xfrm>
            <a:off x="2075792" y="1484784"/>
            <a:ext cx="1004789" cy="1019244"/>
            <a:chOff x="2021120" y="847842"/>
            <a:chExt cx="1028911" cy="1056295"/>
          </a:xfrm>
        </p:grpSpPr>
        <p:sp>
          <p:nvSpPr>
            <p:cNvPr id="168" name="Прямоугольник 5">
              <a:extLst>
                <a:ext uri="{FF2B5EF4-FFF2-40B4-BE49-F238E27FC236}">
                  <a16:creationId xmlns:a16="http://schemas.microsoft.com/office/drawing/2014/main" id="{00901935-FD13-4E7E-96A5-0626BBBB031E}"/>
                </a:ext>
              </a:extLst>
            </p:cNvPr>
            <p:cNvSpPr/>
            <p:nvPr/>
          </p:nvSpPr>
          <p:spPr>
            <a:xfrm>
              <a:off x="2021120" y="1084669"/>
              <a:ext cx="1028911" cy="819468"/>
            </a:xfrm>
            <a:prstGeom prst="rect">
              <a:avLst/>
            </a:prstGeom>
            <a:solidFill>
              <a:srgbClr val="00D6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9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69" name="Прямоугольник 12">
              <a:extLst>
                <a:ext uri="{FF2B5EF4-FFF2-40B4-BE49-F238E27FC236}">
                  <a16:creationId xmlns:a16="http://schemas.microsoft.com/office/drawing/2014/main" id="{AFFB8392-8B3F-471A-B798-C4FA3CD4CDE6}"/>
                </a:ext>
              </a:extLst>
            </p:cNvPr>
            <p:cNvSpPr/>
            <p:nvPr/>
          </p:nvSpPr>
          <p:spPr>
            <a:xfrm>
              <a:off x="2021120" y="847842"/>
              <a:ext cx="1028910" cy="216397"/>
            </a:xfrm>
            <a:prstGeom prst="rect">
              <a:avLst/>
            </a:prstGeom>
            <a:solidFill>
              <a:srgbClr val="00D661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Окружающая среда</a:t>
              </a:r>
            </a:p>
          </p:txBody>
        </p:sp>
        <p:sp>
          <p:nvSpPr>
            <p:cNvPr id="170" name="TextBox 169">
              <a:extLst>
                <a:ext uri="{FF2B5EF4-FFF2-40B4-BE49-F238E27FC236}">
                  <a16:creationId xmlns:a16="http://schemas.microsoft.com/office/drawing/2014/main" id="{B896C241-880E-4AD5-AE9B-461AF7A30B4E}"/>
                </a:ext>
              </a:extLst>
            </p:cNvPr>
            <p:cNvSpPr txBox="1"/>
            <p:nvPr/>
          </p:nvSpPr>
          <p:spPr>
            <a:xfrm>
              <a:off x="2595891" y="1202016"/>
              <a:ext cx="39946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E</a:t>
              </a:r>
              <a:endPara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pic>
          <p:nvPicPr>
            <p:cNvPr id="171" name="Рисунок 22">
              <a:extLst>
                <a:ext uri="{FF2B5EF4-FFF2-40B4-BE49-F238E27FC236}">
                  <a16:creationId xmlns:a16="http://schemas.microsoft.com/office/drawing/2014/main" id="{7E5C3776-CB7B-45E6-A7ED-F1D1BC2483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54496" y="1195725"/>
              <a:ext cx="446154" cy="600271"/>
            </a:xfrm>
            <a:prstGeom prst="rect">
              <a:avLst/>
            </a:prstGeom>
          </p:spPr>
        </p:pic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AFC93356-7005-48F3-A879-26E497BA38DE}"/>
              </a:ext>
            </a:extLst>
          </p:cNvPr>
          <p:cNvGrpSpPr/>
          <p:nvPr/>
        </p:nvGrpSpPr>
        <p:grpSpPr>
          <a:xfrm>
            <a:off x="5789951" y="1487410"/>
            <a:ext cx="1004789" cy="1016618"/>
            <a:chOff x="5171853" y="817362"/>
            <a:chExt cx="1028911" cy="1053574"/>
          </a:xfrm>
        </p:grpSpPr>
        <p:sp>
          <p:nvSpPr>
            <p:cNvPr id="173" name="Прямоугольник 6">
              <a:extLst>
                <a:ext uri="{FF2B5EF4-FFF2-40B4-BE49-F238E27FC236}">
                  <a16:creationId xmlns:a16="http://schemas.microsoft.com/office/drawing/2014/main" id="{57C159A6-552C-41CF-94A4-39563CED608F}"/>
                </a:ext>
              </a:extLst>
            </p:cNvPr>
            <p:cNvSpPr/>
            <p:nvPr/>
          </p:nvSpPr>
          <p:spPr>
            <a:xfrm>
              <a:off x="5171853" y="1051468"/>
              <a:ext cx="1028911" cy="819468"/>
            </a:xfrm>
            <a:prstGeom prst="rect">
              <a:avLst/>
            </a:prstGeom>
            <a:solidFill>
              <a:srgbClr val="CDB9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grpSp>
          <p:nvGrpSpPr>
            <p:cNvPr id="174" name="Группа 14">
              <a:extLst>
                <a:ext uri="{FF2B5EF4-FFF2-40B4-BE49-F238E27FC236}">
                  <a16:creationId xmlns:a16="http://schemas.microsoft.com/office/drawing/2014/main" id="{3873E92A-CB18-4E93-9813-2AEA6D289886}"/>
                </a:ext>
              </a:extLst>
            </p:cNvPr>
            <p:cNvGrpSpPr/>
            <p:nvPr/>
          </p:nvGrpSpPr>
          <p:grpSpPr>
            <a:xfrm>
              <a:off x="5171853" y="817362"/>
              <a:ext cx="1028911" cy="936228"/>
              <a:chOff x="4546780" y="1556792"/>
              <a:chExt cx="2588400" cy="1788872"/>
            </a:xfrm>
          </p:grpSpPr>
          <p:sp>
            <p:nvSpPr>
              <p:cNvPr id="175" name="Прямоугольник 13">
                <a:extLst>
                  <a:ext uri="{FF2B5EF4-FFF2-40B4-BE49-F238E27FC236}">
                    <a16:creationId xmlns:a16="http://schemas.microsoft.com/office/drawing/2014/main" id="{84F2AF9A-7BB2-4C45-92E7-0D30543B4C4A}"/>
                  </a:ext>
                </a:extLst>
              </p:cNvPr>
              <p:cNvSpPr/>
              <p:nvPr/>
            </p:nvSpPr>
            <p:spPr>
              <a:xfrm>
                <a:off x="4546780" y="1556792"/>
                <a:ext cx="2588400" cy="403183"/>
              </a:xfrm>
              <a:prstGeom prst="rect">
                <a:avLst/>
              </a:prstGeom>
              <a:solidFill>
                <a:srgbClr val="CDB90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ru-RU" sz="7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Социальная ответственность</a:t>
                </a:r>
              </a:p>
            </p:txBody>
          </p:sp>
          <p:sp>
            <p:nvSpPr>
              <p:cNvPr id="176" name="TextBox 175">
                <a:extLst>
                  <a:ext uri="{FF2B5EF4-FFF2-40B4-BE49-F238E27FC236}">
                    <a16:creationId xmlns:a16="http://schemas.microsoft.com/office/drawing/2014/main" id="{1174FA51-B11A-48A2-94BE-9503AEA66D71}"/>
                  </a:ext>
                </a:extLst>
              </p:cNvPr>
              <p:cNvSpPr txBox="1"/>
              <p:nvPr/>
            </p:nvSpPr>
            <p:spPr>
              <a:xfrm>
                <a:off x="6035244" y="2228321"/>
                <a:ext cx="1012995" cy="11173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T Sans"/>
                    <a:ea typeface="+mn-ea"/>
                    <a:cs typeface="+mn-cs"/>
                  </a:rPr>
                  <a:t>S</a:t>
                </a:r>
                <a:endParaRPr kumimoji="0" lang="ru-RU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endParaRPr>
              </a:p>
            </p:txBody>
          </p:sp>
          <p:pic>
            <p:nvPicPr>
              <p:cNvPr id="177" name="Рисунок 20">
                <a:extLst>
                  <a:ext uri="{FF2B5EF4-FFF2-40B4-BE49-F238E27FC236}">
                    <a16:creationId xmlns:a16="http://schemas.microsoft.com/office/drawing/2014/main" id="{A0FE1419-193B-41D8-A352-81D49D77F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865150" y="2339538"/>
                <a:ext cx="1188960" cy="829456"/>
              </a:xfrm>
              <a:prstGeom prst="rect">
                <a:avLst/>
              </a:prstGeom>
            </p:spPr>
          </p:pic>
        </p:grp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2582B7C0-EA52-44A9-B691-66EF5BAC9FB7}"/>
              </a:ext>
            </a:extLst>
          </p:cNvPr>
          <p:cNvGrpSpPr/>
          <p:nvPr/>
        </p:nvGrpSpPr>
        <p:grpSpPr>
          <a:xfrm>
            <a:off x="9360717" y="1538921"/>
            <a:ext cx="1069035" cy="972784"/>
            <a:chOff x="8396000" y="941035"/>
            <a:chExt cx="1094699" cy="1008147"/>
          </a:xfrm>
        </p:grpSpPr>
        <p:sp>
          <p:nvSpPr>
            <p:cNvPr id="179" name="Прямоугольник 7">
              <a:extLst>
                <a:ext uri="{FF2B5EF4-FFF2-40B4-BE49-F238E27FC236}">
                  <a16:creationId xmlns:a16="http://schemas.microsoft.com/office/drawing/2014/main" id="{0E075BD9-B50C-4F23-9222-3A4951FEF019}"/>
                </a:ext>
              </a:extLst>
            </p:cNvPr>
            <p:cNvSpPr/>
            <p:nvPr/>
          </p:nvSpPr>
          <p:spPr>
            <a:xfrm>
              <a:off x="8401731" y="1129714"/>
              <a:ext cx="1028911" cy="819468"/>
            </a:xfrm>
            <a:prstGeom prst="rect">
              <a:avLst/>
            </a:prstGeom>
            <a:solidFill>
              <a:srgbClr val="759C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sp>
          <p:nvSpPr>
            <p:cNvPr id="180" name="Прямоугольник 11">
              <a:extLst>
                <a:ext uri="{FF2B5EF4-FFF2-40B4-BE49-F238E27FC236}">
                  <a16:creationId xmlns:a16="http://schemas.microsoft.com/office/drawing/2014/main" id="{93F0EE81-A20D-411D-AD88-11205359EAC5}"/>
                </a:ext>
              </a:extLst>
            </p:cNvPr>
            <p:cNvSpPr/>
            <p:nvPr/>
          </p:nvSpPr>
          <p:spPr>
            <a:xfrm>
              <a:off x="8401731" y="941035"/>
              <a:ext cx="1028911" cy="168822"/>
            </a:xfrm>
            <a:prstGeom prst="rect">
              <a:avLst/>
            </a:prstGeom>
            <a:solidFill>
              <a:srgbClr val="759CE1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7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Корп. управление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6BF4F1E-7FA2-429F-B033-F2A798C43CD0}"/>
                </a:ext>
              </a:extLst>
            </p:cNvPr>
            <p:cNvSpPr txBox="1"/>
            <p:nvPr/>
          </p:nvSpPr>
          <p:spPr>
            <a:xfrm>
              <a:off x="9008246" y="1269448"/>
              <a:ext cx="4824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T Sans"/>
                  <a:ea typeface="+mn-ea"/>
                  <a:cs typeface="+mn-cs"/>
                </a:rPr>
                <a:t>G</a:t>
              </a:r>
              <a:endPara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Sans"/>
                <a:ea typeface="+mn-ea"/>
                <a:cs typeface="+mn-cs"/>
              </a:endParaRPr>
            </a:p>
          </p:txBody>
        </p:sp>
        <p:pic>
          <p:nvPicPr>
            <p:cNvPr id="182" name="Рисунок 18">
              <a:extLst>
                <a:ext uri="{FF2B5EF4-FFF2-40B4-BE49-F238E27FC236}">
                  <a16:creationId xmlns:a16="http://schemas.microsoft.com/office/drawing/2014/main" id="{511733BC-9460-4273-AAD4-F846DA087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8396000" y="1195725"/>
              <a:ext cx="626809" cy="675211"/>
            </a:xfrm>
            <a:prstGeom prst="rect">
              <a:avLst/>
            </a:prstGeom>
          </p:spPr>
        </p:pic>
      </p:grpSp>
      <p:sp>
        <p:nvSpPr>
          <p:cNvPr id="183" name="Rectangle 182">
            <a:extLst>
              <a:ext uri="{FF2B5EF4-FFF2-40B4-BE49-F238E27FC236}">
                <a16:creationId xmlns:a16="http://schemas.microsoft.com/office/drawing/2014/main" id="{96B9120A-5BC1-4D02-BCCC-E84C6181AEF4}"/>
              </a:ext>
            </a:extLst>
          </p:cNvPr>
          <p:cNvSpPr/>
          <p:nvPr/>
        </p:nvSpPr>
        <p:spPr>
          <a:xfrm>
            <a:off x="1293664" y="4728997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Биоразнообразие и землепользование</a:t>
            </a: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6973D545-1F5D-4418-8571-98B3617EB37B}"/>
              </a:ext>
            </a:extLst>
          </p:cNvPr>
          <p:cNvSpPr/>
          <p:nvPr/>
        </p:nvSpPr>
        <p:spPr>
          <a:xfrm>
            <a:off x="853014" y="4728997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1EBC76B6-CDB9-430B-92F5-E9D35BE667D4}"/>
              </a:ext>
            </a:extLst>
          </p:cNvPr>
          <p:cNvSpPr/>
          <p:nvPr/>
        </p:nvSpPr>
        <p:spPr>
          <a:xfrm>
            <a:off x="1269712" y="3876088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Изменение климата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65BD52F9-9ED0-48F1-9269-92654D567135}"/>
              </a:ext>
            </a:extLst>
          </p:cNvPr>
          <p:cNvSpPr/>
          <p:nvPr/>
        </p:nvSpPr>
        <p:spPr>
          <a:xfrm>
            <a:off x="877208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11DA2221-5871-4F7B-8E36-C4A49FF5C1FE}"/>
              </a:ext>
            </a:extLst>
          </p:cNvPr>
          <p:cNvSpPr/>
          <p:nvPr/>
        </p:nvSpPr>
        <p:spPr>
          <a:xfrm>
            <a:off x="3101330" y="3876088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Выбросы и отходы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D646898C-370B-4FF6-8872-EAEF150F88E6}"/>
              </a:ext>
            </a:extLst>
          </p:cNvPr>
          <p:cNvSpPr/>
          <p:nvPr/>
        </p:nvSpPr>
        <p:spPr>
          <a:xfrm>
            <a:off x="2710254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E7908A40-5427-40B7-ABD3-17FE568D3806}"/>
              </a:ext>
            </a:extLst>
          </p:cNvPr>
          <p:cNvSpPr/>
          <p:nvPr/>
        </p:nvSpPr>
        <p:spPr>
          <a:xfrm>
            <a:off x="1269713" y="3033048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Соответствие экологическим стандартам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E1AD5980-996F-4D53-963E-6E9E434D574A}"/>
              </a:ext>
            </a:extLst>
          </p:cNvPr>
          <p:cNvSpPr/>
          <p:nvPr/>
        </p:nvSpPr>
        <p:spPr>
          <a:xfrm>
            <a:off x="881467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259E712F-7CB2-49DC-B708-35F5AEA7F432}"/>
              </a:ext>
            </a:extLst>
          </p:cNvPr>
          <p:cNvSpPr/>
          <p:nvPr/>
        </p:nvSpPr>
        <p:spPr>
          <a:xfrm>
            <a:off x="3101330" y="3033048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Экологическая цепочка поставок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6CE60DC-6308-47C5-9876-5E1F1CFD62F5}"/>
              </a:ext>
            </a:extLst>
          </p:cNvPr>
          <p:cNvSpPr/>
          <p:nvPr/>
        </p:nvSpPr>
        <p:spPr>
          <a:xfrm>
            <a:off x="2706469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D4ADE1C-1CBB-4870-8D08-CC31D56B92EF}"/>
              </a:ext>
            </a:extLst>
          </p:cNvPr>
          <p:cNvSpPr/>
          <p:nvPr/>
        </p:nvSpPr>
        <p:spPr>
          <a:xfrm>
            <a:off x="3101330" y="4728997"/>
            <a:ext cx="1371085" cy="481109"/>
          </a:xfrm>
          <a:prstGeom prst="rect">
            <a:avLst/>
          </a:prstGeom>
          <a:solidFill>
            <a:srgbClr val="E2F0D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Водные ресурсы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EC99707B-1253-40A8-8AD5-AE190E93D2A1}"/>
              </a:ext>
            </a:extLst>
          </p:cNvPr>
          <p:cNvSpPr/>
          <p:nvPr/>
        </p:nvSpPr>
        <p:spPr>
          <a:xfrm>
            <a:off x="2706555" y="472899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0E878F0D-0894-4A32-8F1F-FB258077C239}"/>
              </a:ext>
            </a:extLst>
          </p:cNvPr>
          <p:cNvSpPr/>
          <p:nvPr/>
        </p:nvSpPr>
        <p:spPr>
          <a:xfrm>
            <a:off x="5003297" y="3033048"/>
            <a:ext cx="1371085" cy="481109"/>
          </a:xfrm>
          <a:prstGeom prst="rect">
            <a:avLst/>
          </a:prstGeom>
          <a:solidFill>
            <a:srgbClr val="F7F2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Местные сообщества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1015E08B-3981-4D31-9DF3-D56FBC392453}"/>
              </a:ext>
            </a:extLst>
          </p:cNvPr>
          <p:cNvSpPr/>
          <p:nvPr/>
        </p:nvSpPr>
        <p:spPr>
          <a:xfrm>
            <a:off x="4606837" y="303304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C6AEE692-833A-40BC-8DEE-9233EC5EB5DF}"/>
              </a:ext>
            </a:extLst>
          </p:cNvPr>
          <p:cNvSpPr/>
          <p:nvPr/>
        </p:nvSpPr>
        <p:spPr>
          <a:xfrm>
            <a:off x="4606837" y="387608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8DE7D52-A511-40C7-866A-2BC6F7BC8CF5}"/>
              </a:ext>
            </a:extLst>
          </p:cNvPr>
          <p:cNvSpPr/>
          <p:nvPr/>
        </p:nvSpPr>
        <p:spPr>
          <a:xfrm>
            <a:off x="8576198" y="3029925"/>
            <a:ext cx="1260000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Совет директоров </a:t>
            </a: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117ACE28-559C-48E8-802C-80550505952F}"/>
              </a:ext>
            </a:extLst>
          </p:cNvPr>
          <p:cNvSpPr/>
          <p:nvPr/>
        </p:nvSpPr>
        <p:spPr>
          <a:xfrm>
            <a:off x="8194069" y="3033048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8A732CEF-4E48-4481-9EC4-D7BD33B9A1A9}"/>
              </a:ext>
            </a:extLst>
          </p:cNvPr>
          <p:cNvSpPr/>
          <p:nvPr/>
        </p:nvSpPr>
        <p:spPr>
          <a:xfrm>
            <a:off x="10293653" y="4728997"/>
            <a:ext cx="1199496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Глобальный договор ООН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F2158478-BC32-4E61-93B7-E29EF0CC0FCE}"/>
              </a:ext>
            </a:extLst>
          </p:cNvPr>
          <p:cNvSpPr/>
          <p:nvPr/>
        </p:nvSpPr>
        <p:spPr>
          <a:xfrm>
            <a:off x="9912424" y="4728997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7E3F4D0C-331A-4529-AEAF-46A8B4025EAA}"/>
              </a:ext>
            </a:extLst>
          </p:cNvPr>
          <p:cNvSpPr txBox="1"/>
          <p:nvPr/>
        </p:nvSpPr>
        <p:spPr>
          <a:xfrm>
            <a:off x="1568635" y="2543460"/>
            <a:ext cx="2572974" cy="237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- вес области: итого 34%</a:t>
            </a:r>
          </a:p>
        </p:txBody>
      </p:sp>
      <p:sp>
        <p:nvSpPr>
          <p:cNvPr id="203" name="TextBox 202">
            <a:extLst>
              <a:ext uri="{FF2B5EF4-FFF2-40B4-BE49-F238E27FC236}">
                <a16:creationId xmlns:a16="http://schemas.microsoft.com/office/drawing/2014/main" id="{85D54B30-9A5D-4842-B0DB-8F0EC298E074}"/>
              </a:ext>
            </a:extLst>
          </p:cNvPr>
          <p:cNvSpPr txBox="1"/>
          <p:nvPr/>
        </p:nvSpPr>
        <p:spPr>
          <a:xfrm>
            <a:off x="5602428" y="2543460"/>
            <a:ext cx="1941526" cy="237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- вес области: итого 40%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:a16="http://schemas.microsoft.com/office/drawing/2014/main" id="{0C84AEDC-A00E-4FEE-BBE8-6C17C1BBBAF0}"/>
              </a:ext>
            </a:extLst>
          </p:cNvPr>
          <p:cNvSpPr txBox="1"/>
          <p:nvPr/>
        </p:nvSpPr>
        <p:spPr>
          <a:xfrm>
            <a:off x="9178791" y="2543460"/>
            <a:ext cx="1941526" cy="237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- вес области: итого 26%</a:t>
            </a: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2A20F121-501F-4E98-9AE2-F4C5E0A683A3}"/>
              </a:ext>
            </a:extLst>
          </p:cNvPr>
          <p:cNvSpPr/>
          <p:nvPr/>
        </p:nvSpPr>
        <p:spPr>
          <a:xfrm>
            <a:off x="877208" y="5377727"/>
            <a:ext cx="3595206" cy="315815"/>
          </a:xfrm>
          <a:prstGeom prst="rect">
            <a:avLst/>
          </a:prstGeom>
          <a:solidFill>
            <a:srgbClr val="00D66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Итого: 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3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раздела</a:t>
            </a:r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E44FEA59-4B56-464E-BFBC-191D5CAA2D0A}"/>
              </a:ext>
            </a:extLst>
          </p:cNvPr>
          <p:cNvSpPr/>
          <p:nvPr/>
        </p:nvSpPr>
        <p:spPr>
          <a:xfrm>
            <a:off x="4606838" y="5377727"/>
            <a:ext cx="3477054" cy="315815"/>
          </a:xfrm>
          <a:prstGeom prst="rect">
            <a:avLst/>
          </a:prstGeom>
          <a:solidFill>
            <a:srgbClr val="CDB90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Итого: 24 раздела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5811DD8C-6488-4552-B593-8650A98BA1EF}"/>
              </a:ext>
            </a:extLst>
          </p:cNvPr>
          <p:cNvSpPr/>
          <p:nvPr/>
        </p:nvSpPr>
        <p:spPr>
          <a:xfrm>
            <a:off x="8191984" y="5377727"/>
            <a:ext cx="3381408" cy="315815"/>
          </a:xfrm>
          <a:prstGeom prst="rect">
            <a:avLst/>
          </a:prstGeom>
          <a:solidFill>
            <a:srgbClr val="759CE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Итого: 2</a:t>
            </a: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3</a:t>
            </a: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+mn-ea"/>
                <a:cs typeface="+mn-cs"/>
              </a:rPr>
              <a:t> раздела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5AFC1AE0-6303-41E9-9B90-886797F51860}"/>
              </a:ext>
            </a:extLst>
          </p:cNvPr>
          <p:cNvSpPr/>
          <p:nvPr/>
        </p:nvSpPr>
        <p:spPr>
          <a:xfrm>
            <a:off x="1805723" y="2544561"/>
            <a:ext cx="273309" cy="235381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F95F7404-C0ED-433B-9CC8-66A9A27F1EE1}"/>
              </a:ext>
            </a:extLst>
          </p:cNvPr>
          <p:cNvSpPr/>
          <p:nvPr/>
        </p:nvSpPr>
        <p:spPr>
          <a:xfrm>
            <a:off x="5516642" y="2544561"/>
            <a:ext cx="273309" cy="235381"/>
          </a:xfrm>
          <a:prstGeom prst="rect">
            <a:avLst/>
          </a:prstGeom>
          <a:solidFill>
            <a:srgbClr val="CDB9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0DB59B4C-3413-4BD2-AD33-1E475A92E6A5}"/>
              </a:ext>
            </a:extLst>
          </p:cNvPr>
          <p:cNvSpPr/>
          <p:nvPr/>
        </p:nvSpPr>
        <p:spPr>
          <a:xfrm>
            <a:off x="9087408" y="2544561"/>
            <a:ext cx="273309" cy="235381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466191D0-A27D-4CAF-A618-2AA76B2C81FC}"/>
              </a:ext>
            </a:extLst>
          </p:cNvPr>
          <p:cNvSpPr/>
          <p:nvPr/>
        </p:nvSpPr>
        <p:spPr>
          <a:xfrm>
            <a:off x="852510" y="4728997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0F416E0E-7694-44B8-8138-FBA2258C3B79}"/>
              </a:ext>
            </a:extLst>
          </p:cNvPr>
          <p:cNvSpPr/>
          <p:nvPr/>
        </p:nvSpPr>
        <p:spPr>
          <a:xfrm>
            <a:off x="876705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159EB2F-3126-4A80-9786-9F108486F2C2}"/>
              </a:ext>
            </a:extLst>
          </p:cNvPr>
          <p:cNvSpPr/>
          <p:nvPr/>
        </p:nvSpPr>
        <p:spPr>
          <a:xfrm>
            <a:off x="2709750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A07F4ADC-D48F-4025-9C8E-05EB9F2109D7}"/>
              </a:ext>
            </a:extLst>
          </p:cNvPr>
          <p:cNvSpPr/>
          <p:nvPr/>
        </p:nvSpPr>
        <p:spPr>
          <a:xfrm>
            <a:off x="880963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DB432308-1BB7-4577-BA1A-C450F8E49F5F}"/>
              </a:ext>
            </a:extLst>
          </p:cNvPr>
          <p:cNvSpPr/>
          <p:nvPr/>
        </p:nvSpPr>
        <p:spPr>
          <a:xfrm>
            <a:off x="2705965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DAEA58F0-6809-4D0B-9D7A-4FA61C2CD352}"/>
              </a:ext>
            </a:extLst>
          </p:cNvPr>
          <p:cNvSpPr/>
          <p:nvPr/>
        </p:nvSpPr>
        <p:spPr>
          <a:xfrm>
            <a:off x="2706051" y="472899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30B78CF2-A01A-479C-AD2D-586C4DD81D58}"/>
              </a:ext>
            </a:extLst>
          </p:cNvPr>
          <p:cNvSpPr/>
          <p:nvPr/>
        </p:nvSpPr>
        <p:spPr>
          <a:xfrm>
            <a:off x="4606333" y="303304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2188CCCD-8B4C-4D59-B4AF-7A85B31F10C3}"/>
              </a:ext>
            </a:extLst>
          </p:cNvPr>
          <p:cNvSpPr/>
          <p:nvPr/>
        </p:nvSpPr>
        <p:spPr>
          <a:xfrm>
            <a:off x="4606333" y="387608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3465580A-3310-45F5-A649-184A387EE4FC}"/>
              </a:ext>
            </a:extLst>
          </p:cNvPr>
          <p:cNvSpPr/>
          <p:nvPr/>
        </p:nvSpPr>
        <p:spPr>
          <a:xfrm>
            <a:off x="852443" y="4728997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636D9041-F442-47E2-BF83-BFE317FEA432}"/>
              </a:ext>
            </a:extLst>
          </p:cNvPr>
          <p:cNvSpPr/>
          <p:nvPr/>
        </p:nvSpPr>
        <p:spPr>
          <a:xfrm>
            <a:off x="876637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BBFA78EA-39A7-4FD3-9B28-C132C7545D38}"/>
              </a:ext>
            </a:extLst>
          </p:cNvPr>
          <p:cNvSpPr/>
          <p:nvPr/>
        </p:nvSpPr>
        <p:spPr>
          <a:xfrm>
            <a:off x="2709683" y="387608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4B39400B-A962-4F82-B15A-92BCB046367F}"/>
              </a:ext>
            </a:extLst>
          </p:cNvPr>
          <p:cNvSpPr/>
          <p:nvPr/>
        </p:nvSpPr>
        <p:spPr>
          <a:xfrm>
            <a:off x="880896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9EEE0217-A7B7-4368-9F29-ED074A6BEE00}"/>
              </a:ext>
            </a:extLst>
          </p:cNvPr>
          <p:cNvSpPr/>
          <p:nvPr/>
        </p:nvSpPr>
        <p:spPr>
          <a:xfrm>
            <a:off x="2705898" y="3033048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7E856E00-FF2A-46AF-9FA1-8E65861FE0DA}"/>
              </a:ext>
            </a:extLst>
          </p:cNvPr>
          <p:cNvSpPr/>
          <p:nvPr/>
        </p:nvSpPr>
        <p:spPr>
          <a:xfrm>
            <a:off x="2705984" y="472899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27F0504-5C57-445D-905B-832265FF9E25}"/>
              </a:ext>
            </a:extLst>
          </p:cNvPr>
          <p:cNvSpPr/>
          <p:nvPr/>
        </p:nvSpPr>
        <p:spPr>
          <a:xfrm>
            <a:off x="4606266" y="303304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4" name="Rectangle 243">
            <a:extLst>
              <a:ext uri="{FF2B5EF4-FFF2-40B4-BE49-F238E27FC236}">
                <a16:creationId xmlns:a16="http://schemas.microsoft.com/office/drawing/2014/main" id="{79509873-CA1A-4340-9EE7-040DD83B3D40}"/>
              </a:ext>
            </a:extLst>
          </p:cNvPr>
          <p:cNvSpPr/>
          <p:nvPr/>
        </p:nvSpPr>
        <p:spPr>
          <a:xfrm>
            <a:off x="4606266" y="387608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0F9C0720-E126-448A-B7CF-D91191EE28EF}"/>
              </a:ext>
            </a:extLst>
          </p:cNvPr>
          <p:cNvSpPr/>
          <p:nvPr/>
        </p:nvSpPr>
        <p:spPr>
          <a:xfrm>
            <a:off x="852442" y="4728996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6" name="Rectangle 245">
            <a:extLst>
              <a:ext uri="{FF2B5EF4-FFF2-40B4-BE49-F238E27FC236}">
                <a16:creationId xmlns:a16="http://schemas.microsoft.com/office/drawing/2014/main" id="{7013C2C6-FD1F-4B6A-A5D1-6282B78C7E96}"/>
              </a:ext>
            </a:extLst>
          </p:cNvPr>
          <p:cNvSpPr/>
          <p:nvPr/>
        </p:nvSpPr>
        <p:spPr>
          <a:xfrm>
            <a:off x="876636" y="387608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0A1CD391-E61A-4F64-B288-23A71CFDBBAE}"/>
              </a:ext>
            </a:extLst>
          </p:cNvPr>
          <p:cNvSpPr/>
          <p:nvPr/>
        </p:nvSpPr>
        <p:spPr>
          <a:xfrm>
            <a:off x="2709682" y="387608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64ACD656-7C8C-4E82-B1D0-8BCC1B8D9B46}"/>
              </a:ext>
            </a:extLst>
          </p:cNvPr>
          <p:cNvSpPr/>
          <p:nvPr/>
        </p:nvSpPr>
        <p:spPr>
          <a:xfrm>
            <a:off x="880895" y="303304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E7796342-9A4B-477E-B62F-D5531A68F813}"/>
              </a:ext>
            </a:extLst>
          </p:cNvPr>
          <p:cNvSpPr/>
          <p:nvPr/>
        </p:nvSpPr>
        <p:spPr>
          <a:xfrm>
            <a:off x="2705897" y="3033047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214231DF-89AD-433B-906C-D68A50E9B98C}"/>
              </a:ext>
            </a:extLst>
          </p:cNvPr>
          <p:cNvSpPr/>
          <p:nvPr/>
        </p:nvSpPr>
        <p:spPr>
          <a:xfrm>
            <a:off x="2705983" y="4728996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1" name="Rectangle 250">
            <a:extLst>
              <a:ext uri="{FF2B5EF4-FFF2-40B4-BE49-F238E27FC236}">
                <a16:creationId xmlns:a16="http://schemas.microsoft.com/office/drawing/2014/main" id="{B32DE325-7494-45BA-9704-2E122EA6C5BE}"/>
              </a:ext>
            </a:extLst>
          </p:cNvPr>
          <p:cNvSpPr/>
          <p:nvPr/>
        </p:nvSpPr>
        <p:spPr>
          <a:xfrm>
            <a:off x="4606265" y="3033047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2" name="Rectangle 251">
            <a:extLst>
              <a:ext uri="{FF2B5EF4-FFF2-40B4-BE49-F238E27FC236}">
                <a16:creationId xmlns:a16="http://schemas.microsoft.com/office/drawing/2014/main" id="{D7B537C9-F643-49CA-B04C-D27E5CAE3DD7}"/>
              </a:ext>
            </a:extLst>
          </p:cNvPr>
          <p:cNvSpPr/>
          <p:nvPr/>
        </p:nvSpPr>
        <p:spPr>
          <a:xfrm>
            <a:off x="4606265" y="3876087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3" name="Rectangle 252">
            <a:extLst>
              <a:ext uri="{FF2B5EF4-FFF2-40B4-BE49-F238E27FC236}">
                <a16:creationId xmlns:a16="http://schemas.microsoft.com/office/drawing/2014/main" id="{FC757832-30D3-431B-89EA-AA8347D976C0}"/>
              </a:ext>
            </a:extLst>
          </p:cNvPr>
          <p:cNvSpPr/>
          <p:nvPr/>
        </p:nvSpPr>
        <p:spPr>
          <a:xfrm>
            <a:off x="852442" y="4728934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760BCD4A-ED7A-4774-8BC8-707F3556D2D7}"/>
              </a:ext>
            </a:extLst>
          </p:cNvPr>
          <p:cNvSpPr/>
          <p:nvPr/>
        </p:nvSpPr>
        <p:spPr>
          <a:xfrm>
            <a:off x="876636" y="3876025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5" name="Rectangle 254">
            <a:extLst>
              <a:ext uri="{FF2B5EF4-FFF2-40B4-BE49-F238E27FC236}">
                <a16:creationId xmlns:a16="http://schemas.microsoft.com/office/drawing/2014/main" id="{8FD31B42-3FC7-49DA-900F-E70AB383B2A8}"/>
              </a:ext>
            </a:extLst>
          </p:cNvPr>
          <p:cNvSpPr/>
          <p:nvPr/>
        </p:nvSpPr>
        <p:spPr>
          <a:xfrm>
            <a:off x="2709682" y="3876025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6" name="Rectangle 255">
            <a:extLst>
              <a:ext uri="{FF2B5EF4-FFF2-40B4-BE49-F238E27FC236}">
                <a16:creationId xmlns:a16="http://schemas.microsoft.com/office/drawing/2014/main" id="{D32A4D73-B5E1-405B-B1F9-9CE42906B03B}"/>
              </a:ext>
            </a:extLst>
          </p:cNvPr>
          <p:cNvSpPr/>
          <p:nvPr/>
        </p:nvSpPr>
        <p:spPr>
          <a:xfrm>
            <a:off x="880895" y="3032985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7" name="Rectangle 256">
            <a:extLst>
              <a:ext uri="{FF2B5EF4-FFF2-40B4-BE49-F238E27FC236}">
                <a16:creationId xmlns:a16="http://schemas.microsoft.com/office/drawing/2014/main" id="{1D02A454-1EAD-41F3-87A6-696CBBAC3BF9}"/>
              </a:ext>
            </a:extLst>
          </p:cNvPr>
          <p:cNvSpPr/>
          <p:nvPr/>
        </p:nvSpPr>
        <p:spPr>
          <a:xfrm>
            <a:off x="2705897" y="3032985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8" name="Rectangle 257">
            <a:extLst>
              <a:ext uri="{FF2B5EF4-FFF2-40B4-BE49-F238E27FC236}">
                <a16:creationId xmlns:a16="http://schemas.microsoft.com/office/drawing/2014/main" id="{EC5571B4-DBAE-4E4E-B9EA-D26A05AC8CAA}"/>
              </a:ext>
            </a:extLst>
          </p:cNvPr>
          <p:cNvSpPr/>
          <p:nvPr/>
        </p:nvSpPr>
        <p:spPr>
          <a:xfrm>
            <a:off x="2705983" y="4728934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59" name="Rectangle 258">
            <a:extLst>
              <a:ext uri="{FF2B5EF4-FFF2-40B4-BE49-F238E27FC236}">
                <a16:creationId xmlns:a16="http://schemas.microsoft.com/office/drawing/2014/main" id="{0AB61FD6-30B8-4099-8FCC-7E3D037AC2B0}"/>
              </a:ext>
            </a:extLst>
          </p:cNvPr>
          <p:cNvSpPr/>
          <p:nvPr/>
        </p:nvSpPr>
        <p:spPr>
          <a:xfrm>
            <a:off x="4606265" y="3032985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0" name="Rectangle 259">
            <a:extLst>
              <a:ext uri="{FF2B5EF4-FFF2-40B4-BE49-F238E27FC236}">
                <a16:creationId xmlns:a16="http://schemas.microsoft.com/office/drawing/2014/main" id="{8F31939A-D2CD-44A6-AEBC-EC915E7CF65A}"/>
              </a:ext>
            </a:extLst>
          </p:cNvPr>
          <p:cNvSpPr/>
          <p:nvPr/>
        </p:nvSpPr>
        <p:spPr>
          <a:xfrm>
            <a:off x="4606265" y="3876025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1" name="Rectangle 260">
            <a:extLst>
              <a:ext uri="{FF2B5EF4-FFF2-40B4-BE49-F238E27FC236}">
                <a16:creationId xmlns:a16="http://schemas.microsoft.com/office/drawing/2014/main" id="{EAA1B265-18B8-4524-B271-101A5F0CC166}"/>
              </a:ext>
            </a:extLst>
          </p:cNvPr>
          <p:cNvSpPr/>
          <p:nvPr/>
        </p:nvSpPr>
        <p:spPr>
          <a:xfrm>
            <a:off x="8194069" y="3032985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7B1D17FB-BA6A-4FC5-B79A-7AC250ED06D0}"/>
              </a:ext>
            </a:extLst>
          </p:cNvPr>
          <p:cNvSpPr/>
          <p:nvPr/>
        </p:nvSpPr>
        <p:spPr>
          <a:xfrm>
            <a:off x="852442" y="4728871"/>
            <a:ext cx="440651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FC39E8A1-AECC-4FFE-B695-02B0681EED32}"/>
              </a:ext>
            </a:extLst>
          </p:cNvPr>
          <p:cNvSpPr/>
          <p:nvPr/>
        </p:nvSpPr>
        <p:spPr>
          <a:xfrm>
            <a:off x="876636" y="3875962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4" name="Rectangle 263">
            <a:extLst>
              <a:ext uri="{FF2B5EF4-FFF2-40B4-BE49-F238E27FC236}">
                <a16:creationId xmlns:a16="http://schemas.microsoft.com/office/drawing/2014/main" id="{47039348-CF23-4E5A-BEB4-3160C74084EB}"/>
              </a:ext>
            </a:extLst>
          </p:cNvPr>
          <p:cNvSpPr/>
          <p:nvPr/>
        </p:nvSpPr>
        <p:spPr>
          <a:xfrm>
            <a:off x="2709682" y="3875962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C698CC02-7B7D-405E-9577-DC022EECEA80}"/>
              </a:ext>
            </a:extLst>
          </p:cNvPr>
          <p:cNvSpPr/>
          <p:nvPr/>
        </p:nvSpPr>
        <p:spPr>
          <a:xfrm>
            <a:off x="880895" y="3032922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6" name="Rectangle 265">
            <a:extLst>
              <a:ext uri="{FF2B5EF4-FFF2-40B4-BE49-F238E27FC236}">
                <a16:creationId xmlns:a16="http://schemas.microsoft.com/office/drawing/2014/main" id="{06307E2B-B4A8-4F8A-A79F-5BC98B921B00}"/>
              </a:ext>
            </a:extLst>
          </p:cNvPr>
          <p:cNvSpPr/>
          <p:nvPr/>
        </p:nvSpPr>
        <p:spPr>
          <a:xfrm>
            <a:off x="2705897" y="3032922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7" name="Rectangle 266">
            <a:extLst>
              <a:ext uri="{FF2B5EF4-FFF2-40B4-BE49-F238E27FC236}">
                <a16:creationId xmlns:a16="http://schemas.microsoft.com/office/drawing/2014/main" id="{2FC6E9E9-ED4A-4A05-9588-BEB62EA5095E}"/>
              </a:ext>
            </a:extLst>
          </p:cNvPr>
          <p:cNvSpPr/>
          <p:nvPr/>
        </p:nvSpPr>
        <p:spPr>
          <a:xfrm>
            <a:off x="2705983" y="4728871"/>
            <a:ext cx="396459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8" name="Rectangle 267">
            <a:extLst>
              <a:ext uri="{FF2B5EF4-FFF2-40B4-BE49-F238E27FC236}">
                <a16:creationId xmlns:a16="http://schemas.microsoft.com/office/drawing/2014/main" id="{2E248958-0475-47EB-B4A9-954E43DDBD46}"/>
              </a:ext>
            </a:extLst>
          </p:cNvPr>
          <p:cNvSpPr/>
          <p:nvPr/>
        </p:nvSpPr>
        <p:spPr>
          <a:xfrm>
            <a:off x="4606265" y="3032922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FC9B5A3A-AFDC-43BA-A6CD-8620FA87B76C}"/>
              </a:ext>
            </a:extLst>
          </p:cNvPr>
          <p:cNvSpPr/>
          <p:nvPr/>
        </p:nvSpPr>
        <p:spPr>
          <a:xfrm>
            <a:off x="4606265" y="3875962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0" name="Rectangle 269">
            <a:extLst>
              <a:ext uri="{FF2B5EF4-FFF2-40B4-BE49-F238E27FC236}">
                <a16:creationId xmlns:a16="http://schemas.microsoft.com/office/drawing/2014/main" id="{A7BB1D2C-B937-44C1-9A79-9104D5FC6E5A}"/>
              </a:ext>
            </a:extLst>
          </p:cNvPr>
          <p:cNvSpPr/>
          <p:nvPr/>
        </p:nvSpPr>
        <p:spPr>
          <a:xfrm>
            <a:off x="10290373" y="3030446"/>
            <a:ext cx="1199496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Этика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 прозрачность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350CD156-2FB4-442F-9D1E-D7584EB06E91}"/>
              </a:ext>
            </a:extLst>
          </p:cNvPr>
          <p:cNvSpPr/>
          <p:nvPr/>
        </p:nvSpPr>
        <p:spPr>
          <a:xfrm>
            <a:off x="9912424" y="3030051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4" name="Rectangle 273">
            <a:extLst>
              <a:ext uri="{FF2B5EF4-FFF2-40B4-BE49-F238E27FC236}">
                <a16:creationId xmlns:a16="http://schemas.microsoft.com/office/drawing/2014/main" id="{28130897-3CF1-4819-A24B-C22CBA174F81}"/>
              </a:ext>
            </a:extLst>
          </p:cNvPr>
          <p:cNvSpPr/>
          <p:nvPr/>
        </p:nvSpPr>
        <p:spPr>
          <a:xfrm>
            <a:off x="9912424" y="3029925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F92218F9-9858-48EA-831F-8577B34F96B2}"/>
              </a:ext>
            </a:extLst>
          </p:cNvPr>
          <p:cNvSpPr/>
          <p:nvPr/>
        </p:nvSpPr>
        <p:spPr>
          <a:xfrm>
            <a:off x="9912424" y="4728871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6" name="Rectangle 275">
            <a:extLst>
              <a:ext uri="{FF2B5EF4-FFF2-40B4-BE49-F238E27FC236}">
                <a16:creationId xmlns:a16="http://schemas.microsoft.com/office/drawing/2014/main" id="{C45E3A34-8A44-4FEB-BE4A-FD9E1447EB4E}"/>
              </a:ext>
            </a:extLst>
          </p:cNvPr>
          <p:cNvSpPr/>
          <p:nvPr/>
        </p:nvSpPr>
        <p:spPr>
          <a:xfrm>
            <a:off x="10310752" y="3877644"/>
            <a:ext cx="1179116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Коррупция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и взяточничество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8B5BD493-5CDC-463A-BE96-AB062BA5861F}"/>
              </a:ext>
            </a:extLst>
          </p:cNvPr>
          <p:cNvSpPr/>
          <p:nvPr/>
        </p:nvSpPr>
        <p:spPr>
          <a:xfrm>
            <a:off x="9914713" y="3877248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3,8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0" name="Rectangle 279">
            <a:extLst>
              <a:ext uri="{FF2B5EF4-FFF2-40B4-BE49-F238E27FC236}">
                <a16:creationId xmlns:a16="http://schemas.microsoft.com/office/drawing/2014/main" id="{5E049138-C968-4793-A11A-03D439BD8822}"/>
              </a:ext>
            </a:extLst>
          </p:cNvPr>
          <p:cNvSpPr/>
          <p:nvPr/>
        </p:nvSpPr>
        <p:spPr>
          <a:xfrm>
            <a:off x="9914713" y="3877186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3,8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1" name="Rectangle 280">
            <a:extLst>
              <a:ext uri="{FF2B5EF4-FFF2-40B4-BE49-F238E27FC236}">
                <a16:creationId xmlns:a16="http://schemas.microsoft.com/office/drawing/2014/main" id="{8D1673A9-3E80-4E76-953B-0C30F7029008}"/>
              </a:ext>
            </a:extLst>
          </p:cNvPr>
          <p:cNvSpPr/>
          <p:nvPr/>
        </p:nvSpPr>
        <p:spPr>
          <a:xfrm>
            <a:off x="9914713" y="3877060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3,8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2" name="Rectangle 281">
            <a:extLst>
              <a:ext uri="{FF2B5EF4-FFF2-40B4-BE49-F238E27FC236}">
                <a16:creationId xmlns:a16="http://schemas.microsoft.com/office/drawing/2014/main" id="{6EE03E35-BFD6-4BD3-958C-00A39FDAD61B}"/>
              </a:ext>
            </a:extLst>
          </p:cNvPr>
          <p:cNvSpPr/>
          <p:nvPr/>
        </p:nvSpPr>
        <p:spPr>
          <a:xfrm>
            <a:off x="8194069" y="3032859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3" name="Rectangle 282">
            <a:extLst>
              <a:ext uri="{FF2B5EF4-FFF2-40B4-BE49-F238E27FC236}">
                <a16:creationId xmlns:a16="http://schemas.microsoft.com/office/drawing/2014/main" id="{F51F5EAD-1614-4333-B14C-A307638C82D2}"/>
              </a:ext>
            </a:extLst>
          </p:cNvPr>
          <p:cNvSpPr/>
          <p:nvPr/>
        </p:nvSpPr>
        <p:spPr>
          <a:xfrm>
            <a:off x="8576198" y="3875989"/>
            <a:ext cx="1260000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Политическое участие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C82B758-27FB-4024-BAFA-6EFF8203EF7D}"/>
              </a:ext>
            </a:extLst>
          </p:cNvPr>
          <p:cNvSpPr/>
          <p:nvPr/>
        </p:nvSpPr>
        <p:spPr>
          <a:xfrm>
            <a:off x="8193497" y="3875989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6A5AD282-69FC-4AA8-AD8D-125DD1381099}"/>
              </a:ext>
            </a:extLst>
          </p:cNvPr>
          <p:cNvSpPr/>
          <p:nvPr/>
        </p:nvSpPr>
        <p:spPr>
          <a:xfrm>
            <a:off x="8193497" y="3875926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CA135472-C72C-40D5-97D2-0560BD32E892}"/>
              </a:ext>
            </a:extLst>
          </p:cNvPr>
          <p:cNvSpPr/>
          <p:nvPr/>
        </p:nvSpPr>
        <p:spPr>
          <a:xfrm>
            <a:off x="8193497" y="3875801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11290198-0B66-4F14-B19E-F4D1226D41D2}"/>
              </a:ext>
            </a:extLst>
          </p:cNvPr>
          <p:cNvSpPr/>
          <p:nvPr/>
        </p:nvSpPr>
        <p:spPr>
          <a:xfrm>
            <a:off x="8576198" y="4728934"/>
            <a:ext cx="1260000" cy="481109"/>
          </a:xfrm>
          <a:prstGeom prst="rect">
            <a:avLst/>
          </a:prstGeom>
          <a:solidFill>
            <a:srgbClr val="DEEBF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Стандарты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ESG </a:t>
            </a: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отчетности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13D27B12-EC66-48FD-8FBE-9B4120EE86C1}"/>
              </a:ext>
            </a:extLst>
          </p:cNvPr>
          <p:cNvSpPr/>
          <p:nvPr/>
        </p:nvSpPr>
        <p:spPr>
          <a:xfrm>
            <a:off x="8184232" y="4728934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3BFF3A88-AE3E-4A61-BAFC-707FEAAE9AE3}"/>
              </a:ext>
            </a:extLst>
          </p:cNvPr>
          <p:cNvSpPr/>
          <p:nvPr/>
        </p:nvSpPr>
        <p:spPr>
          <a:xfrm>
            <a:off x="8184232" y="4728871"/>
            <a:ext cx="396459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45FDF147-C0F2-466A-A367-7B8EDDBC34AD}"/>
              </a:ext>
            </a:extLst>
          </p:cNvPr>
          <p:cNvSpPr/>
          <p:nvPr/>
        </p:nvSpPr>
        <p:spPr>
          <a:xfrm>
            <a:off x="8184232" y="4728746"/>
            <a:ext cx="457028" cy="481109"/>
          </a:xfrm>
          <a:prstGeom prst="rect">
            <a:avLst/>
          </a:prstGeom>
          <a:solidFill>
            <a:srgbClr val="759CE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1,6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C812DBDC-0FD4-4654-9243-E6F94BDE6B0F}"/>
              </a:ext>
            </a:extLst>
          </p:cNvPr>
          <p:cNvSpPr/>
          <p:nvPr/>
        </p:nvSpPr>
        <p:spPr>
          <a:xfrm>
            <a:off x="4967946" y="4717363"/>
            <a:ext cx="1371085" cy="481109"/>
          </a:xfrm>
          <a:prstGeom prst="rect">
            <a:avLst/>
          </a:prstGeom>
          <a:solidFill>
            <a:srgbClr val="F7F2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Условия труда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DC01E693-4000-4E8D-8FCD-0351E8878AD4}"/>
              </a:ext>
            </a:extLst>
          </p:cNvPr>
          <p:cNvSpPr/>
          <p:nvPr/>
        </p:nvSpPr>
        <p:spPr>
          <a:xfrm>
            <a:off x="4571589" y="4717613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,25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20329333-619B-4363-A060-19B787BE4B58}"/>
              </a:ext>
            </a:extLst>
          </p:cNvPr>
          <p:cNvSpPr/>
          <p:nvPr/>
        </p:nvSpPr>
        <p:spPr>
          <a:xfrm>
            <a:off x="4571589" y="4717551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,25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0" name="Rectangle 299">
            <a:extLst>
              <a:ext uri="{FF2B5EF4-FFF2-40B4-BE49-F238E27FC236}">
                <a16:creationId xmlns:a16="http://schemas.microsoft.com/office/drawing/2014/main" id="{E9754AD2-DBA2-4823-A5AF-FA08C60D7F44}"/>
              </a:ext>
            </a:extLst>
          </p:cNvPr>
          <p:cNvSpPr/>
          <p:nvPr/>
        </p:nvSpPr>
        <p:spPr>
          <a:xfrm>
            <a:off x="4571589" y="471748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,25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1" name="Rectangle 300">
            <a:extLst>
              <a:ext uri="{FF2B5EF4-FFF2-40B4-BE49-F238E27FC236}">
                <a16:creationId xmlns:a16="http://schemas.microsoft.com/office/drawing/2014/main" id="{51570799-EEAB-4450-94E7-53E790181C27}"/>
              </a:ext>
            </a:extLst>
          </p:cNvPr>
          <p:cNvSpPr/>
          <p:nvPr/>
        </p:nvSpPr>
        <p:spPr>
          <a:xfrm>
            <a:off x="4571589" y="4717363"/>
            <a:ext cx="457028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,25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2" name="Rectangle 301">
            <a:extLst>
              <a:ext uri="{FF2B5EF4-FFF2-40B4-BE49-F238E27FC236}">
                <a16:creationId xmlns:a16="http://schemas.microsoft.com/office/drawing/2014/main" id="{63A10D43-7299-4782-9D88-F451EA639BC9}"/>
              </a:ext>
            </a:extLst>
          </p:cNvPr>
          <p:cNvSpPr/>
          <p:nvPr/>
        </p:nvSpPr>
        <p:spPr>
          <a:xfrm>
            <a:off x="6825361" y="3876088"/>
            <a:ext cx="1258530" cy="481109"/>
          </a:xfrm>
          <a:prstGeom prst="rect">
            <a:avLst/>
          </a:prstGeom>
          <a:solidFill>
            <a:srgbClr val="F7F2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Охрана труда 	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3" name="Rectangle 302">
            <a:extLst>
              <a:ext uri="{FF2B5EF4-FFF2-40B4-BE49-F238E27FC236}">
                <a16:creationId xmlns:a16="http://schemas.microsoft.com/office/drawing/2014/main" id="{908CA400-DDDD-4D8D-9B96-2BC15FD46942}"/>
              </a:ext>
            </a:extLst>
          </p:cNvPr>
          <p:cNvSpPr/>
          <p:nvPr/>
        </p:nvSpPr>
        <p:spPr>
          <a:xfrm>
            <a:off x="6428901" y="387608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6,92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6" name="Rectangle 305">
            <a:extLst>
              <a:ext uri="{FF2B5EF4-FFF2-40B4-BE49-F238E27FC236}">
                <a16:creationId xmlns:a16="http://schemas.microsoft.com/office/drawing/2014/main" id="{48F2716A-D51E-46E7-B2EC-806AB0BBD5BA}"/>
              </a:ext>
            </a:extLst>
          </p:cNvPr>
          <p:cNvSpPr/>
          <p:nvPr/>
        </p:nvSpPr>
        <p:spPr>
          <a:xfrm>
            <a:off x="6428900" y="3876087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6,92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7" name="Rectangle 306">
            <a:extLst>
              <a:ext uri="{FF2B5EF4-FFF2-40B4-BE49-F238E27FC236}">
                <a16:creationId xmlns:a16="http://schemas.microsoft.com/office/drawing/2014/main" id="{753FE942-7310-4C68-8ACA-2A9A5C51C45C}"/>
              </a:ext>
            </a:extLst>
          </p:cNvPr>
          <p:cNvSpPr/>
          <p:nvPr/>
        </p:nvSpPr>
        <p:spPr>
          <a:xfrm>
            <a:off x="6428900" y="3876025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6,92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8" name="Rectangle 307">
            <a:extLst>
              <a:ext uri="{FF2B5EF4-FFF2-40B4-BE49-F238E27FC236}">
                <a16:creationId xmlns:a16="http://schemas.microsoft.com/office/drawing/2014/main" id="{DD11412D-2D02-4D6C-837A-B70CC47367A6}"/>
              </a:ext>
            </a:extLst>
          </p:cNvPr>
          <p:cNvSpPr/>
          <p:nvPr/>
        </p:nvSpPr>
        <p:spPr>
          <a:xfrm>
            <a:off x="6428900" y="3875962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6,92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09" name="Rectangle 308">
            <a:extLst>
              <a:ext uri="{FF2B5EF4-FFF2-40B4-BE49-F238E27FC236}">
                <a16:creationId xmlns:a16="http://schemas.microsoft.com/office/drawing/2014/main" id="{57CDD676-E60E-42CE-B1F4-2540236B6B94}"/>
              </a:ext>
            </a:extLst>
          </p:cNvPr>
          <p:cNvSpPr/>
          <p:nvPr/>
        </p:nvSpPr>
        <p:spPr>
          <a:xfrm>
            <a:off x="6428900" y="3875837"/>
            <a:ext cx="457028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6,92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0" name="Rectangle 309">
            <a:extLst>
              <a:ext uri="{FF2B5EF4-FFF2-40B4-BE49-F238E27FC236}">
                <a16:creationId xmlns:a16="http://schemas.microsoft.com/office/drawing/2014/main" id="{23A294BD-6526-471A-B9C7-151AABAC73DE}"/>
              </a:ext>
            </a:extLst>
          </p:cNvPr>
          <p:cNvSpPr/>
          <p:nvPr/>
        </p:nvSpPr>
        <p:spPr>
          <a:xfrm>
            <a:off x="6840204" y="3033048"/>
            <a:ext cx="1258530" cy="481109"/>
          </a:xfrm>
          <a:prstGeom prst="rect">
            <a:avLst/>
          </a:prstGeom>
          <a:solidFill>
            <a:srgbClr val="F7F2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Права человека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1" name="Rectangle 310">
            <a:extLst>
              <a:ext uri="{FF2B5EF4-FFF2-40B4-BE49-F238E27FC236}">
                <a16:creationId xmlns:a16="http://schemas.microsoft.com/office/drawing/2014/main" id="{0DA97C40-EA6F-4FD7-A3FE-71DDF92BA6B5}"/>
              </a:ext>
            </a:extLst>
          </p:cNvPr>
          <p:cNvSpPr/>
          <p:nvPr/>
        </p:nvSpPr>
        <p:spPr>
          <a:xfrm>
            <a:off x="6443743" y="3033048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8,31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1B716104-D0E8-434F-9EFB-7E00672106DC}"/>
              </a:ext>
            </a:extLst>
          </p:cNvPr>
          <p:cNvSpPr/>
          <p:nvPr/>
        </p:nvSpPr>
        <p:spPr>
          <a:xfrm>
            <a:off x="6443742" y="3033047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8,31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F6A868F8-81CF-4CCB-B1C0-540C99FEC652}"/>
              </a:ext>
            </a:extLst>
          </p:cNvPr>
          <p:cNvSpPr/>
          <p:nvPr/>
        </p:nvSpPr>
        <p:spPr>
          <a:xfrm>
            <a:off x="6443742" y="3032985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8,31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6" name="Rectangle 315">
            <a:extLst>
              <a:ext uri="{FF2B5EF4-FFF2-40B4-BE49-F238E27FC236}">
                <a16:creationId xmlns:a16="http://schemas.microsoft.com/office/drawing/2014/main" id="{B0CEAB30-C3EA-4A90-BEBF-AB0E47E92E78}"/>
              </a:ext>
            </a:extLst>
          </p:cNvPr>
          <p:cNvSpPr/>
          <p:nvPr/>
        </p:nvSpPr>
        <p:spPr>
          <a:xfrm>
            <a:off x="6443742" y="3032922"/>
            <a:ext cx="396459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8,31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7" name="Rectangle 316">
            <a:extLst>
              <a:ext uri="{FF2B5EF4-FFF2-40B4-BE49-F238E27FC236}">
                <a16:creationId xmlns:a16="http://schemas.microsoft.com/office/drawing/2014/main" id="{379D5153-FE2E-4939-8198-094382C97D04}"/>
              </a:ext>
            </a:extLst>
          </p:cNvPr>
          <p:cNvSpPr/>
          <p:nvPr/>
        </p:nvSpPr>
        <p:spPr>
          <a:xfrm>
            <a:off x="6443742" y="3032797"/>
            <a:ext cx="457028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8,31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BD8B3C5F-8E08-4A34-9082-A72A347EB56F}"/>
              </a:ext>
            </a:extLst>
          </p:cNvPr>
          <p:cNvSpPr/>
          <p:nvPr/>
        </p:nvSpPr>
        <p:spPr>
          <a:xfrm>
            <a:off x="852442" y="4728746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,47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19" name="Rectangle 318">
            <a:extLst>
              <a:ext uri="{FF2B5EF4-FFF2-40B4-BE49-F238E27FC236}">
                <a16:creationId xmlns:a16="http://schemas.microsoft.com/office/drawing/2014/main" id="{42DF8E09-2590-4029-9557-6BB048582281}"/>
              </a:ext>
            </a:extLst>
          </p:cNvPr>
          <p:cNvSpPr/>
          <p:nvPr/>
        </p:nvSpPr>
        <p:spPr>
          <a:xfrm>
            <a:off x="876636" y="3875837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5,21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0" name="Rectangle 319">
            <a:extLst>
              <a:ext uri="{FF2B5EF4-FFF2-40B4-BE49-F238E27FC236}">
                <a16:creationId xmlns:a16="http://schemas.microsoft.com/office/drawing/2014/main" id="{F06D1019-5638-4C4D-B7EF-E42B4D9BDB59}"/>
              </a:ext>
            </a:extLst>
          </p:cNvPr>
          <p:cNvSpPr/>
          <p:nvPr/>
        </p:nvSpPr>
        <p:spPr>
          <a:xfrm>
            <a:off x="2709682" y="3875837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2,66%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1" name="Rectangle 320">
            <a:extLst>
              <a:ext uri="{FF2B5EF4-FFF2-40B4-BE49-F238E27FC236}">
                <a16:creationId xmlns:a16="http://schemas.microsoft.com/office/drawing/2014/main" id="{48413D58-CC4D-4500-9267-037EF71FBE3E}"/>
              </a:ext>
            </a:extLst>
          </p:cNvPr>
          <p:cNvSpPr/>
          <p:nvPr/>
        </p:nvSpPr>
        <p:spPr>
          <a:xfrm>
            <a:off x="880895" y="3032797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15,74%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2" name="Rectangle 321">
            <a:extLst>
              <a:ext uri="{FF2B5EF4-FFF2-40B4-BE49-F238E27FC236}">
                <a16:creationId xmlns:a16="http://schemas.microsoft.com/office/drawing/2014/main" id="{230F292F-F269-4D85-8DB8-D346E9D1CC2A}"/>
              </a:ext>
            </a:extLst>
          </p:cNvPr>
          <p:cNvSpPr/>
          <p:nvPr/>
        </p:nvSpPr>
        <p:spPr>
          <a:xfrm>
            <a:off x="2705897" y="3032797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6,52%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3" name="Rectangle 322">
            <a:extLst>
              <a:ext uri="{FF2B5EF4-FFF2-40B4-BE49-F238E27FC236}">
                <a16:creationId xmlns:a16="http://schemas.microsoft.com/office/drawing/2014/main" id="{988052A5-7069-41BF-8AB5-0EF4996E4D12}"/>
              </a:ext>
            </a:extLst>
          </p:cNvPr>
          <p:cNvSpPr/>
          <p:nvPr/>
        </p:nvSpPr>
        <p:spPr>
          <a:xfrm>
            <a:off x="2705983" y="4728746"/>
            <a:ext cx="457028" cy="481109"/>
          </a:xfrm>
          <a:prstGeom prst="rect">
            <a:avLst/>
          </a:prstGeom>
          <a:solidFill>
            <a:srgbClr val="A9D18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1,4%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4" name="Rectangle 323">
            <a:extLst>
              <a:ext uri="{FF2B5EF4-FFF2-40B4-BE49-F238E27FC236}">
                <a16:creationId xmlns:a16="http://schemas.microsoft.com/office/drawing/2014/main" id="{016F3559-06CB-4E8C-A996-DD38D1DB7FBB}"/>
              </a:ext>
            </a:extLst>
          </p:cNvPr>
          <p:cNvSpPr/>
          <p:nvPr/>
        </p:nvSpPr>
        <p:spPr>
          <a:xfrm>
            <a:off x="4606265" y="3032797"/>
            <a:ext cx="457028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r>
              <a:rPr kumimoji="0" lang="ru-RU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1,94</a:t>
            </a: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5" name="Rectangle 324">
            <a:extLst>
              <a:ext uri="{FF2B5EF4-FFF2-40B4-BE49-F238E27FC236}">
                <a16:creationId xmlns:a16="http://schemas.microsoft.com/office/drawing/2014/main" id="{1058E258-690D-45A4-B1BA-81153C1B2B27}"/>
              </a:ext>
            </a:extLst>
          </p:cNvPr>
          <p:cNvSpPr/>
          <p:nvPr/>
        </p:nvSpPr>
        <p:spPr>
          <a:xfrm>
            <a:off x="4984354" y="3876088"/>
            <a:ext cx="1371085" cy="481109"/>
          </a:xfrm>
          <a:prstGeom prst="rect">
            <a:avLst/>
          </a:prstGeom>
          <a:solidFill>
            <a:srgbClr val="F7F2E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Цепочка поставок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28" name="Rectangle 327">
            <a:extLst>
              <a:ext uri="{FF2B5EF4-FFF2-40B4-BE49-F238E27FC236}">
                <a16:creationId xmlns:a16="http://schemas.microsoft.com/office/drawing/2014/main" id="{B092EEE5-03B5-4BA0-821A-0D932AA32CB0}"/>
              </a:ext>
            </a:extLst>
          </p:cNvPr>
          <p:cNvSpPr/>
          <p:nvPr/>
        </p:nvSpPr>
        <p:spPr>
          <a:xfrm>
            <a:off x="4606265" y="3875837"/>
            <a:ext cx="457028" cy="481109"/>
          </a:xfrm>
          <a:prstGeom prst="rect">
            <a:avLst/>
          </a:prstGeom>
          <a:solidFill>
            <a:srgbClr val="E8D8B8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Sans"/>
                <a:ea typeface="Roboto Light" panose="02000000000000000000" pitchFamily="2" charset="0"/>
                <a:cs typeface="Roboto Light" panose="02000000000000000000" pitchFamily="2" charset="0"/>
              </a:rPr>
              <a:t>7,79%</a:t>
            </a:r>
            <a:endParaRPr kumimoji="0" lang="ru-RU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Sans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44C4B-8827-47F9-9F03-B3BB7F0FA551}"/>
              </a:ext>
            </a:extLst>
          </p:cNvPr>
          <p:cNvSpPr txBox="1"/>
          <p:nvPr/>
        </p:nvSpPr>
        <p:spPr>
          <a:xfrm>
            <a:off x="47329" y="5759090"/>
            <a:ext cx="12142030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800" dirty="0">
                <a:solidFill>
                  <a:srgbClr val="FF0000"/>
                </a:solidFill>
              </a:rPr>
              <a:t>Сутью Глобального договора ООН является добровольное обязательство придерживаться ряда принципов, в основе которых</a:t>
            </a:r>
            <a:r>
              <a:rPr lang="en-US" sz="800" dirty="0">
                <a:solidFill>
                  <a:srgbClr val="FF0000"/>
                </a:solidFill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FF0000"/>
                </a:solidFill>
              </a:rPr>
              <a:t>Всеобщая декларация прав человека, </a:t>
            </a:r>
            <a:endParaRPr lang="en-US" sz="8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FF0000"/>
                </a:solidFill>
              </a:rPr>
              <a:t>Декларация основополагающих прав и принципов в сфере труда Международной организации труда, </a:t>
            </a:r>
            <a:endParaRPr lang="en-US" sz="80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FF0000"/>
                </a:solidFill>
              </a:rPr>
              <a:t>Декларация по окружающей среде и развитию </a:t>
            </a:r>
            <a:endParaRPr lang="en-US" sz="800" dirty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Глобальный договор ООН декларирует десять принципов в области прав человека, трудовых отношений, охраны окружающей среды и борьбы с коррупцией</a:t>
            </a:r>
            <a:r>
              <a:rPr lang="en-US" sz="800" dirty="0">
                <a:solidFill>
                  <a:srgbClr val="FF0000"/>
                </a:solidFill>
              </a:rPr>
              <a:t>, </a:t>
            </a:r>
            <a:r>
              <a:rPr lang="ru-RU" sz="800" dirty="0">
                <a:solidFill>
                  <a:srgbClr val="FF0000"/>
                </a:solidFill>
              </a:rPr>
              <a:t>а также цели устойчивого развития (ЦУР</a:t>
            </a:r>
            <a:r>
              <a:rPr lang="en-US" sz="800" dirty="0">
                <a:solidFill>
                  <a:srgbClr val="FF0000"/>
                </a:solidFill>
              </a:rPr>
              <a:t> </a:t>
            </a:r>
            <a:r>
              <a:rPr lang="ru-RU" sz="800" dirty="0">
                <a:solidFill>
                  <a:srgbClr val="FF0000"/>
                </a:solidFill>
              </a:rPr>
              <a:t>или </a:t>
            </a:r>
            <a:r>
              <a:rPr lang="en-US" sz="800" dirty="0">
                <a:solidFill>
                  <a:srgbClr val="FF0000"/>
                </a:solidFill>
              </a:rPr>
              <a:t>Sustainable Development Goals)</a:t>
            </a:r>
            <a:endParaRPr lang="ru-RU" sz="800" dirty="0">
              <a:solidFill>
                <a:srgbClr val="FF0000"/>
              </a:solidFill>
            </a:endParaRPr>
          </a:p>
          <a:p>
            <a:r>
              <a:rPr lang="ru-RU" sz="800" dirty="0">
                <a:solidFill>
                  <a:srgbClr val="FF0000"/>
                </a:solidFill>
              </a:rPr>
              <a:t>Для того, чтобы компания считалась присоединившейся к Глобальному договору ООН достаточно ежегодно посылать в ООН подтверждение своего желания такого присоединения и заполнить общий опросник о компании. Ответственности за нарушение взятых обязательств не предусмотрено.</a:t>
            </a:r>
          </a:p>
        </p:txBody>
      </p:sp>
    </p:spTree>
    <p:extLst>
      <p:ext uri="{BB962C8B-B14F-4D97-AF65-F5344CB8AC3E}">
        <p14:creationId xmlns:p14="http://schemas.microsoft.com/office/powerpoint/2010/main" val="58123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/>
      <p:bldP spid="203" grpId="0"/>
      <p:bldP spid="204" grpId="0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4" grpId="0" animBg="1"/>
      <p:bldP spid="275" grpId="0" animBg="1"/>
      <p:bldP spid="276" grpId="0" animBg="1"/>
      <p:bldP spid="277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7" grpId="0" animBg="1"/>
      <p:bldP spid="288" grpId="0" animBg="1"/>
      <p:bldP spid="289" grpId="0" animBg="1"/>
      <p:bldP spid="290" grpId="0" animBg="1"/>
      <p:bldP spid="293" grpId="0" animBg="1"/>
      <p:bldP spid="294" grpId="0" animBg="1"/>
      <p:bldP spid="295" grpId="0" animBg="1"/>
      <p:bldP spid="296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EACB730-F7B7-42E8-B8D4-7BF711F932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890836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1"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EACB730-F7B7-42E8-B8D4-7BF711F93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5907FFDB-8A60-41D0-9F4F-75161163E4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416" y="2996952"/>
            <a:ext cx="7128792" cy="1772793"/>
          </a:xfrm>
        </p:spPr>
        <p:txBody>
          <a:bodyPr vert="horz"/>
          <a:lstStyle/>
          <a:p>
            <a:r>
              <a:rPr lang="ru-RU" sz="3200" dirty="0"/>
              <a:t>Возможность применения </a:t>
            </a:r>
            <a:br>
              <a:rPr lang="ru-RU" sz="3200" dirty="0"/>
            </a:br>
            <a:r>
              <a:rPr lang="ru-RU" sz="3200" dirty="0"/>
              <a:t>ESG-рейтинга для определения </a:t>
            </a:r>
            <a:br>
              <a:rPr lang="ru-RU" sz="3200" dirty="0"/>
            </a:br>
            <a:r>
              <a:rPr lang="ru-RU" sz="3200" dirty="0"/>
              <a:t>и мониторинга контрактных обязательств недропользователей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97822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299" y="549275"/>
            <a:ext cx="9372235" cy="709152"/>
          </a:xfrm>
        </p:spPr>
        <p:txBody>
          <a:bodyPr/>
          <a:lstStyle/>
          <a:p>
            <a:r>
              <a:rPr lang="ru-RU" sz="1800" dirty="0">
                <a:latin typeface="+mj-lt"/>
              </a:rPr>
              <a:t>Текущая ситуация с контрактными обязательствами по социальным вопросам горнодобывающих компаний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8</a:t>
            </a:fld>
            <a:endParaRPr lang="ru-RU" dirty="0"/>
          </a:p>
        </p:txBody>
      </p:sp>
      <p:grpSp>
        <p:nvGrpSpPr>
          <p:cNvPr id="12" name="Group 164">
            <a:extLst>
              <a:ext uri="{FF2B5EF4-FFF2-40B4-BE49-F238E27FC236}">
                <a16:creationId xmlns:a16="http://schemas.microsoft.com/office/drawing/2014/main" id="{50995E56-CCEE-421B-8615-F9510DC8380D}"/>
              </a:ext>
            </a:extLst>
          </p:cNvPr>
          <p:cNvGrpSpPr/>
          <p:nvPr/>
        </p:nvGrpSpPr>
        <p:grpSpPr>
          <a:xfrm>
            <a:off x="1447708" y="1649384"/>
            <a:ext cx="1243038" cy="745823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13" name="Rectangle: Rounded Corners 165">
              <a:extLst>
                <a:ext uri="{FF2B5EF4-FFF2-40B4-BE49-F238E27FC236}">
                  <a16:creationId xmlns:a16="http://schemas.microsoft.com/office/drawing/2014/main" id="{941C1FB4-809B-441A-A1FB-604AFEDC529B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: Rounded Corners 4">
              <a:extLst>
                <a:ext uri="{FF2B5EF4-FFF2-40B4-BE49-F238E27FC236}">
                  <a16:creationId xmlns:a16="http://schemas.microsoft.com/office/drawing/2014/main" id="{D6BF08AF-2713-485F-85A5-770754158800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kern="1200" dirty="0">
                  <a:cs typeface="Arial" panose="020B0604020202020204" pitchFamily="34" charset="0"/>
                </a:rPr>
                <a:t>Государство</a:t>
              </a:r>
              <a:endParaRPr lang="en-US" sz="1100" kern="12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67">
            <a:extLst>
              <a:ext uri="{FF2B5EF4-FFF2-40B4-BE49-F238E27FC236}">
                <a16:creationId xmlns:a16="http://schemas.microsoft.com/office/drawing/2014/main" id="{D916F315-7B8E-4745-9D65-4D39438A03D8}"/>
              </a:ext>
            </a:extLst>
          </p:cNvPr>
          <p:cNvGrpSpPr/>
          <p:nvPr/>
        </p:nvGrpSpPr>
        <p:grpSpPr>
          <a:xfrm>
            <a:off x="1407679" y="2946669"/>
            <a:ext cx="1243038" cy="745823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16" name="Rectangle: Rounded Corners 168">
              <a:extLst>
                <a:ext uri="{FF2B5EF4-FFF2-40B4-BE49-F238E27FC236}">
                  <a16:creationId xmlns:a16="http://schemas.microsoft.com/office/drawing/2014/main" id="{0ED18CF8-3A68-4EC2-9767-32DB7F0D060E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: Rounded Corners 4">
              <a:extLst>
                <a:ext uri="{FF2B5EF4-FFF2-40B4-BE49-F238E27FC236}">
                  <a16:creationId xmlns:a16="http://schemas.microsoft.com/office/drawing/2014/main" id="{3B2D843E-08CF-42DF-A66E-DC282C5FD796}"/>
                </a:ext>
              </a:extLst>
            </p:cNvPr>
            <p:cNvSpPr txBox="1"/>
            <p:nvPr/>
          </p:nvSpPr>
          <p:spPr>
            <a:xfrm>
              <a:off x="25853" y="135104"/>
              <a:ext cx="1199350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100" b="1" kern="1200" dirty="0" err="1">
                  <a:cs typeface="Arial" panose="020B0604020202020204" pitchFamily="34" charset="0"/>
                </a:rPr>
                <a:t>Недрополь-зователи</a:t>
              </a:r>
              <a:endParaRPr lang="en-US" sz="1100" kern="1200" dirty="0"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1">
            <a:extLst>
              <a:ext uri="{FF2B5EF4-FFF2-40B4-BE49-F238E27FC236}">
                <a16:creationId xmlns:a16="http://schemas.microsoft.com/office/drawing/2014/main" id="{5B341481-316D-4667-AD06-39B10D100BFD}"/>
              </a:ext>
            </a:extLst>
          </p:cNvPr>
          <p:cNvGrpSpPr/>
          <p:nvPr/>
        </p:nvGrpSpPr>
        <p:grpSpPr>
          <a:xfrm>
            <a:off x="3633517" y="3030811"/>
            <a:ext cx="1401417" cy="745823"/>
            <a:chOff x="4009" y="113260"/>
            <a:chExt cx="1243038" cy="745823"/>
          </a:xfrm>
          <a:solidFill>
            <a:schemeClr val="accent1"/>
          </a:solidFill>
        </p:grpSpPr>
        <p:sp>
          <p:nvSpPr>
            <p:cNvPr id="19" name="Rectangle: Rounded Corners 172">
              <a:extLst>
                <a:ext uri="{FF2B5EF4-FFF2-40B4-BE49-F238E27FC236}">
                  <a16:creationId xmlns:a16="http://schemas.microsoft.com/office/drawing/2014/main" id="{B9C8D50F-F520-4286-8C21-BC746E7594C1}"/>
                </a:ext>
              </a:extLst>
            </p:cNvPr>
            <p:cNvSpPr/>
            <p:nvPr/>
          </p:nvSpPr>
          <p:spPr>
            <a:xfrm>
              <a:off x="4009" y="113260"/>
              <a:ext cx="1243038" cy="745823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: Rounded Corners 4">
              <a:extLst>
                <a:ext uri="{FF2B5EF4-FFF2-40B4-BE49-F238E27FC236}">
                  <a16:creationId xmlns:a16="http://schemas.microsoft.com/office/drawing/2014/main" id="{D38B2149-B185-450C-8F0C-EB81082AB2E6}"/>
                </a:ext>
              </a:extLst>
            </p:cNvPr>
            <p:cNvSpPr txBox="1"/>
            <p:nvPr/>
          </p:nvSpPr>
          <p:spPr>
            <a:xfrm>
              <a:off x="80484" y="125915"/>
              <a:ext cx="1085792" cy="702135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lvl="0" indent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1050" b="1" kern="1200" dirty="0">
                  <a:cs typeface="Arial" panose="020B0604020202020204" pitchFamily="34" charset="0"/>
                </a:rPr>
                <a:t>Объекты социальной инфраструктуры</a:t>
              </a:r>
              <a:endParaRPr lang="en-US" sz="1050" kern="1200" dirty="0">
                <a:cs typeface="Arial" panose="020B0604020202020204" pitchFamily="34" charset="0"/>
              </a:endParaRPr>
            </a:p>
          </p:txBody>
        </p:sp>
      </p:grpSp>
      <p:cxnSp>
        <p:nvCxnSpPr>
          <p:cNvPr id="21" name="Straight Arrow Connector 175">
            <a:extLst>
              <a:ext uri="{FF2B5EF4-FFF2-40B4-BE49-F238E27FC236}">
                <a16:creationId xmlns:a16="http://schemas.microsoft.com/office/drawing/2014/main" id="{9B8C23E6-B194-4280-B0A4-82E78744C06E}"/>
              </a:ext>
            </a:extLst>
          </p:cNvPr>
          <p:cNvCxnSpPr>
            <a:cxnSpLocks/>
          </p:cNvCxnSpPr>
          <p:nvPr/>
        </p:nvCxnSpPr>
        <p:spPr>
          <a:xfrm flipH="1">
            <a:off x="1871733" y="2445312"/>
            <a:ext cx="186287" cy="501473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176">
            <a:extLst>
              <a:ext uri="{FF2B5EF4-FFF2-40B4-BE49-F238E27FC236}">
                <a16:creationId xmlns:a16="http://schemas.microsoft.com/office/drawing/2014/main" id="{310348BC-5CAB-428A-BA30-5CDF432D5EB4}"/>
              </a:ext>
            </a:extLst>
          </p:cNvPr>
          <p:cNvCxnSpPr>
            <a:cxnSpLocks/>
          </p:cNvCxnSpPr>
          <p:nvPr/>
        </p:nvCxnSpPr>
        <p:spPr>
          <a:xfrm>
            <a:off x="876300" y="4221088"/>
            <a:ext cx="512528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F551BC1-F371-41AE-8BB6-AAEE24B11AD6}"/>
              </a:ext>
            </a:extLst>
          </p:cNvPr>
          <p:cNvSpPr txBox="1"/>
          <p:nvPr/>
        </p:nvSpPr>
        <p:spPr>
          <a:xfrm>
            <a:off x="1622414" y="4102550"/>
            <a:ext cx="4011225" cy="32470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100" b="1" dirty="0">
                <a:cs typeface="Arial" panose="020B0604020202020204" pitchFamily="34" charset="0"/>
              </a:rPr>
              <a:t>Условия по контракту</a:t>
            </a:r>
            <a:r>
              <a:rPr lang="ru-RU" sz="1100" dirty="0">
                <a:cs typeface="Arial" panose="020B0604020202020204" pitchFamily="34" charset="0"/>
              </a:rPr>
              <a:t> на недропользование по развитию социальной инфраструктуры</a:t>
            </a:r>
            <a:endParaRPr kumimoji="0" lang="en-US" sz="110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24" name="Straight Arrow Connector 180">
            <a:extLst>
              <a:ext uri="{FF2B5EF4-FFF2-40B4-BE49-F238E27FC236}">
                <a16:creationId xmlns:a16="http://schemas.microsoft.com/office/drawing/2014/main" id="{ECF8443C-E860-4CB4-9838-32289D4F7C7A}"/>
              </a:ext>
            </a:extLst>
          </p:cNvPr>
          <p:cNvCxnSpPr>
            <a:cxnSpLocks/>
          </p:cNvCxnSpPr>
          <p:nvPr/>
        </p:nvCxnSpPr>
        <p:spPr>
          <a:xfrm flipV="1">
            <a:off x="2167928" y="2430960"/>
            <a:ext cx="145246" cy="447302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85">
            <a:extLst>
              <a:ext uri="{FF2B5EF4-FFF2-40B4-BE49-F238E27FC236}">
                <a16:creationId xmlns:a16="http://schemas.microsoft.com/office/drawing/2014/main" id="{904E61C7-E933-488C-894C-39C8E509617C}"/>
              </a:ext>
            </a:extLst>
          </p:cNvPr>
          <p:cNvCxnSpPr>
            <a:cxnSpLocks/>
          </p:cNvCxnSpPr>
          <p:nvPr/>
        </p:nvCxnSpPr>
        <p:spPr>
          <a:xfrm>
            <a:off x="876300" y="4794943"/>
            <a:ext cx="512528" cy="0"/>
          </a:xfrm>
          <a:prstGeom prst="straightConnector1">
            <a:avLst/>
          </a:prstGeom>
          <a:ln w="254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6D29237-96F9-4D4A-8746-578C79C05378}"/>
              </a:ext>
            </a:extLst>
          </p:cNvPr>
          <p:cNvSpPr txBox="1"/>
          <p:nvPr/>
        </p:nvSpPr>
        <p:spPr>
          <a:xfrm>
            <a:off x="1622414" y="4681084"/>
            <a:ext cx="4011225" cy="46859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  <a:defRPr/>
            </a:pPr>
            <a:r>
              <a:rPr lang="ru-RU" sz="1100" b="1" dirty="0">
                <a:cs typeface="Arial" panose="020B0604020202020204" pitchFamily="34" charset="0"/>
              </a:rPr>
              <a:t>Налоги и другие обязательные платежи</a:t>
            </a:r>
            <a:r>
              <a:rPr lang="ru-RU" sz="1100" dirty="0">
                <a:cs typeface="Arial" panose="020B0604020202020204" pitchFamily="34" charset="0"/>
              </a:rPr>
              <a:t>, включая расходы на спец. счет по развитию социальной инфраструктуры согласно условиям контрактов на недропользование</a:t>
            </a:r>
            <a:endParaRPr kumimoji="0" lang="en-US" sz="110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27" name="Straight Arrow Connector 187">
            <a:extLst>
              <a:ext uri="{FF2B5EF4-FFF2-40B4-BE49-F238E27FC236}">
                <a16:creationId xmlns:a16="http://schemas.microsoft.com/office/drawing/2014/main" id="{8C208BCA-A060-43FF-AB42-D62CE7066C7B}"/>
              </a:ext>
            </a:extLst>
          </p:cNvPr>
          <p:cNvCxnSpPr>
            <a:cxnSpLocks/>
          </p:cNvCxnSpPr>
          <p:nvPr/>
        </p:nvCxnSpPr>
        <p:spPr>
          <a:xfrm>
            <a:off x="2760625" y="2046860"/>
            <a:ext cx="1447626" cy="938766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189">
            <a:extLst>
              <a:ext uri="{FF2B5EF4-FFF2-40B4-BE49-F238E27FC236}">
                <a16:creationId xmlns:a16="http://schemas.microsoft.com/office/drawing/2014/main" id="{2FDA1190-396A-4618-8DC9-236D3F3C4FA2}"/>
              </a:ext>
            </a:extLst>
          </p:cNvPr>
          <p:cNvCxnSpPr>
            <a:cxnSpLocks/>
          </p:cNvCxnSpPr>
          <p:nvPr/>
        </p:nvCxnSpPr>
        <p:spPr>
          <a:xfrm>
            <a:off x="876300" y="5661248"/>
            <a:ext cx="512528" cy="0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53D16978-42DA-45AB-9200-E206A370077D}"/>
              </a:ext>
            </a:extLst>
          </p:cNvPr>
          <p:cNvSpPr txBox="1"/>
          <p:nvPr/>
        </p:nvSpPr>
        <p:spPr>
          <a:xfrm>
            <a:off x="1622414" y="5547389"/>
            <a:ext cx="4011225" cy="32470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lvl="0">
              <a:lnSpc>
                <a:spcPct val="85000"/>
              </a:lnSpc>
              <a:spcAft>
                <a:spcPts val="600"/>
              </a:spcAft>
              <a:buClr>
                <a:srgbClr val="27ACAA"/>
              </a:buClr>
              <a:buSzPct val="70000"/>
              <a:defRPr/>
            </a:pPr>
            <a:r>
              <a:rPr lang="ru-RU" sz="1100" b="1" dirty="0">
                <a:cs typeface="Arial" panose="020B0604020202020204" pitchFamily="34" charset="0"/>
              </a:rPr>
              <a:t>Бюджетные расходы</a:t>
            </a:r>
            <a:r>
              <a:rPr lang="ru-RU" sz="1100" dirty="0">
                <a:cs typeface="Arial" panose="020B0604020202020204" pitchFamily="34" charset="0"/>
              </a:rPr>
              <a:t> на развитие объектов социальной инфраструктуры из республиканского бюджета </a:t>
            </a:r>
            <a:endParaRPr kumimoji="0" lang="en-US" sz="1100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0" name="Rectangle 196">
            <a:extLst>
              <a:ext uri="{FF2B5EF4-FFF2-40B4-BE49-F238E27FC236}">
                <a16:creationId xmlns:a16="http://schemas.microsoft.com/office/drawing/2014/main" id="{FCE0D9F7-5248-437A-AF59-3EE1F816F0F1}"/>
              </a:ext>
            </a:extLst>
          </p:cNvPr>
          <p:cNvSpPr/>
          <p:nvPr/>
        </p:nvSpPr>
        <p:spPr>
          <a:xfrm>
            <a:off x="5633640" y="1576778"/>
            <a:ext cx="5863035" cy="4718623"/>
          </a:xfrm>
          <a:prstGeom prst="rect">
            <a:avLst/>
          </a:prstGeom>
          <a:ln w="12700">
            <a:solidFill>
              <a:schemeClr val="bg1"/>
            </a:solidFill>
            <a:prstDash val="dash"/>
          </a:ln>
        </p:spPr>
        <p:txBody>
          <a:bodyPr wrap="square">
            <a:noAutofit/>
          </a:bodyPr>
          <a:lstStyle/>
          <a:p>
            <a:pPr algn="just">
              <a:buClr>
                <a:srgbClr val="FFE600"/>
              </a:buClr>
              <a:buSzPct val="70000"/>
            </a:pPr>
            <a:r>
              <a:rPr lang="ru-RU" sz="1200" dirty="0">
                <a:cs typeface="Arial" panose="020B0604020202020204" pitchFamily="34" charset="0"/>
              </a:rPr>
              <a:t>Данная схема имеет определенные недостатки для участников:</a:t>
            </a:r>
          </a:p>
          <a:p>
            <a:pPr algn="just">
              <a:buClr>
                <a:srgbClr val="FFE600"/>
              </a:buClr>
              <a:buSzPct val="70000"/>
            </a:pPr>
            <a:endParaRPr lang="ru-RU" sz="1200" dirty="0">
              <a:cs typeface="Arial" panose="020B0604020202020204" pitchFamily="34" charset="0"/>
            </a:endParaRPr>
          </a:p>
          <a:p>
            <a:pPr algn="just">
              <a:buClr>
                <a:srgbClr val="FFE600"/>
              </a:buClr>
              <a:buSzPct val="70000"/>
            </a:pPr>
            <a:r>
              <a:rPr lang="ru-RU" sz="1200" b="1" dirty="0">
                <a:cs typeface="Arial" panose="020B0604020202020204" pitchFamily="34" charset="0"/>
              </a:rPr>
              <a:t>Недропользователи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Не имеют возможности взять на вычет </a:t>
            </a:r>
            <a:r>
              <a:rPr lang="ru-RU" sz="1100" dirty="0">
                <a:cs typeface="Arial" panose="020B0604020202020204" pitchFamily="34" charset="0"/>
              </a:rPr>
              <a:t>«прямые» социальные расходы (т.е. не через спец. счет). Другими словами, все прочие социальные платежи компании осуществляют из своей чистой нераспределенной прибыли и не могут поставить эти затраты на налоговый вычет, в какой-то мере может восприниматься как </a:t>
            </a: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скрытое налогообложение</a:t>
            </a:r>
            <a:r>
              <a:rPr lang="ru-RU" sz="1100" dirty="0">
                <a:highlight>
                  <a:srgbClr val="B7D9FF"/>
                </a:highlight>
                <a:cs typeface="Arial" panose="020B0604020202020204" pitchFamily="34" charset="0"/>
              </a:rPr>
              <a:t>.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kern="0" dirty="0">
                <a:cs typeface="Arial" panose="020B0604020202020204" pitchFamily="34" charset="0"/>
              </a:rPr>
              <a:t>Нет возможности </a:t>
            </a: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проследить на какие именно проекты</a:t>
            </a:r>
            <a:r>
              <a:rPr lang="ru-RU" sz="1100" kern="0" dirty="0">
                <a:highlight>
                  <a:srgbClr val="B7D9FF"/>
                </a:highlight>
                <a:cs typeface="Arial" panose="020B0604020202020204" pitchFamily="34" charset="0"/>
              </a:rPr>
              <a:t> </a:t>
            </a:r>
            <a:r>
              <a:rPr lang="ru-RU" sz="1100" kern="0" dirty="0">
                <a:cs typeface="Arial" panose="020B0604020202020204" pitchFamily="34" charset="0"/>
              </a:rPr>
              <a:t>по социальной части направляются платежи от компаний.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kern="0" dirty="0">
                <a:cs typeface="Arial" panose="020B0604020202020204" pitchFamily="34" charset="0"/>
              </a:rPr>
              <a:t>Недропользователи вынуждены работать с </a:t>
            </a: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растущим социальным напряжением в регионах </a:t>
            </a:r>
            <a:r>
              <a:rPr lang="ru-RU" sz="1100" kern="0" dirty="0">
                <a:cs typeface="Arial" panose="020B0604020202020204" pitchFamily="34" charset="0"/>
              </a:rPr>
              <a:t>присутствия, т.к. их социальные расходы направляются не на самые приоритетные сферы. Это может угрожать непрерывности работы предприятий.</a:t>
            </a:r>
            <a:endParaRPr lang="ru-RU" sz="1200" dirty="0">
              <a:cs typeface="Arial" panose="020B0604020202020204" pitchFamily="34" charset="0"/>
            </a:endParaRPr>
          </a:p>
          <a:p>
            <a:pPr marL="171450" indent="-171450" algn="just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endParaRPr lang="ru-RU" sz="800" kern="0" dirty="0">
              <a:cs typeface="Arial" panose="020B0604020202020204" pitchFamily="34" charset="0"/>
            </a:endParaRPr>
          </a:p>
          <a:p>
            <a:pPr algn="just">
              <a:buClr>
                <a:srgbClr val="FFE600"/>
              </a:buClr>
              <a:buSzPct val="70000"/>
            </a:pPr>
            <a:r>
              <a:rPr lang="ru-RU" sz="1200" b="1" dirty="0">
                <a:cs typeface="Arial" panose="020B0604020202020204" pitchFamily="34" charset="0"/>
              </a:rPr>
              <a:t>2. Государство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dirty="0">
                <a:cs typeface="Arial" panose="020B0604020202020204" pitchFamily="34" charset="0"/>
              </a:rPr>
              <a:t>Для каждого недропользователя необходимо с нуля прописывать контрактные обязательства, что повышает </a:t>
            </a: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нагрузку на органы государственной власти </a:t>
            </a:r>
            <a:r>
              <a:rPr lang="ru-RU" sz="1100" dirty="0">
                <a:cs typeface="Arial" panose="020B0604020202020204" pitchFamily="34" charset="0"/>
              </a:rPr>
              <a:t>плюс требует дополнительного времени на согласования.</a:t>
            </a:r>
          </a:p>
          <a:p>
            <a:pPr marL="171450" indent="-171450" algn="just">
              <a:spcBef>
                <a:spcPts val="100"/>
              </a:spcBef>
              <a:spcAft>
                <a:spcPts val="100"/>
              </a:spcAft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Рост социального напряжения в регионах </a:t>
            </a:r>
            <a:r>
              <a:rPr lang="ru-RU" sz="1100" kern="0" dirty="0">
                <a:cs typeface="Arial" panose="020B0604020202020204" pitchFamily="34" charset="0"/>
              </a:rPr>
              <a:t>из-за не совсем эффективного метода распределения расходов на социальные объекты, обучение специалистов и местное содержание, что может грозить забастовками со стороны местных сообществ.</a:t>
            </a:r>
            <a:endParaRPr lang="ru-RU" sz="1200" kern="0" dirty="0">
              <a:cs typeface="Arial" panose="020B0604020202020204" pitchFamily="34" charset="0"/>
            </a:endParaRPr>
          </a:p>
          <a:p>
            <a:pPr algn="just">
              <a:buClr>
                <a:srgbClr val="FFE600"/>
              </a:buClr>
              <a:buSzPct val="70000"/>
            </a:pPr>
            <a:endParaRPr lang="ru-RU" sz="800" kern="0" dirty="0">
              <a:cs typeface="Arial" panose="020B0604020202020204" pitchFamily="34" charset="0"/>
            </a:endParaRPr>
          </a:p>
          <a:p>
            <a:pPr algn="just">
              <a:buClr>
                <a:srgbClr val="FFE600"/>
              </a:buClr>
              <a:buSzPct val="70000"/>
            </a:pPr>
            <a:r>
              <a:rPr lang="ru-RU" sz="1200" b="1" dirty="0">
                <a:cs typeface="Arial" panose="020B0604020202020204" pitchFamily="34" charset="0"/>
              </a:rPr>
              <a:t>3. Местные сообщества в регионах присутствия</a:t>
            </a:r>
          </a:p>
          <a:p>
            <a:pPr marL="171450" indent="-171450" algn="just">
              <a:buClr>
                <a:schemeClr val="tx2"/>
              </a:buClr>
              <a:buSzPct val="70000"/>
              <a:buFont typeface="Arial" panose="020B0604020202020204" pitchFamily="34" charset="0"/>
              <a:buChar char="•"/>
            </a:pPr>
            <a:r>
              <a:rPr lang="ru-RU" sz="1100" dirty="0">
                <a:cs typeface="Arial" panose="020B0604020202020204" pitchFamily="34" charset="0"/>
              </a:rPr>
              <a:t>Нет возможности </a:t>
            </a:r>
            <a:r>
              <a:rPr lang="ru-RU" sz="1100" b="1" dirty="0">
                <a:highlight>
                  <a:srgbClr val="B7D9FF"/>
                </a:highlight>
                <a:cs typeface="Arial" panose="020B0604020202020204" pitchFamily="34" charset="0"/>
              </a:rPr>
              <a:t>видеть реальный эффект </a:t>
            </a:r>
            <a:r>
              <a:rPr lang="ru-RU" sz="1100" dirty="0">
                <a:cs typeface="Arial" panose="020B0604020202020204" pitchFamily="34" charset="0"/>
              </a:rPr>
              <a:t>от социальных расходов со стороны компаний и государства.</a:t>
            </a:r>
            <a:endParaRPr lang="en-US" sz="1100" dirty="0">
              <a:cs typeface="Arial" panose="020B0604020202020204" pitchFamily="34" charset="0"/>
            </a:endParaRPr>
          </a:p>
          <a:p>
            <a:pPr>
              <a:buClr>
                <a:srgbClr val="FFE600"/>
              </a:buClr>
              <a:buSzPct val="70000"/>
            </a:pPr>
            <a:endParaRPr lang="en-US" sz="1100" dirty="0">
              <a:solidFill>
                <a:schemeClr val="bg2"/>
              </a:solidFill>
              <a:cs typeface="Arial" panose="020B0604020202020204" pitchFamily="34" charset="0"/>
            </a:endParaRPr>
          </a:p>
        </p:txBody>
      </p:sp>
      <p:cxnSp>
        <p:nvCxnSpPr>
          <p:cNvPr id="31" name="Straight Arrow Connector 197">
            <a:extLst>
              <a:ext uri="{FF2B5EF4-FFF2-40B4-BE49-F238E27FC236}">
                <a16:creationId xmlns:a16="http://schemas.microsoft.com/office/drawing/2014/main" id="{0D12FB56-15F1-477A-AE96-A28F79131E27}"/>
              </a:ext>
            </a:extLst>
          </p:cNvPr>
          <p:cNvCxnSpPr>
            <a:cxnSpLocks/>
            <a:stCxn id="16" idx="3"/>
          </p:cNvCxnSpPr>
          <p:nvPr/>
        </p:nvCxnSpPr>
        <p:spPr>
          <a:xfrm>
            <a:off x="2650717" y="3319581"/>
            <a:ext cx="929962" cy="115601"/>
          </a:xfrm>
          <a:prstGeom prst="straightConnector1">
            <a:avLst/>
          </a:prstGeom>
          <a:ln w="25400">
            <a:solidFill>
              <a:schemeClr val="tx2">
                <a:lumMod val="75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B382039-624A-4890-B40C-4F8E4629CE1F}"/>
              </a:ext>
            </a:extLst>
          </p:cNvPr>
          <p:cNvSpPr txBox="1"/>
          <p:nvPr/>
        </p:nvSpPr>
        <p:spPr>
          <a:xfrm>
            <a:off x="3284512" y="3095102"/>
            <a:ext cx="209295" cy="220060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400" b="1" dirty="0">
                <a:solidFill>
                  <a:schemeClr val="bg1"/>
                </a:solidFill>
                <a:cs typeface="Arial" panose="020B0604020202020204" pitchFamily="34" charset="0"/>
              </a:rPr>
              <a:t>?</a:t>
            </a:r>
            <a:endParaRPr kumimoji="0" lang="en-US" sz="1100" b="1" i="0" u="none" strike="noStrike" kern="1200" cap="none" spc="0" normalizeH="0" baseline="0" noProof="0" dirty="0" err="1">
              <a:ln>
                <a:noFill/>
              </a:ln>
              <a:solidFill>
                <a:schemeClr val="bg1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cxnSp>
        <p:nvCxnSpPr>
          <p:cNvPr id="33" name="Straight Connector 202">
            <a:extLst>
              <a:ext uri="{FF2B5EF4-FFF2-40B4-BE49-F238E27FC236}">
                <a16:creationId xmlns:a16="http://schemas.microsoft.com/office/drawing/2014/main" id="{435217B5-1B68-4F98-9478-20D1DD302FCA}"/>
              </a:ext>
            </a:extLst>
          </p:cNvPr>
          <p:cNvCxnSpPr>
            <a:cxnSpLocks/>
          </p:cNvCxnSpPr>
          <p:nvPr/>
        </p:nvCxnSpPr>
        <p:spPr>
          <a:xfrm>
            <a:off x="1791772" y="2466902"/>
            <a:ext cx="3437792" cy="6662"/>
          </a:xfrm>
          <a:prstGeom prst="line">
            <a:avLst/>
          </a:prstGeom>
          <a:ln w="9525">
            <a:solidFill>
              <a:schemeClr val="bg1"/>
            </a:solidFill>
            <a:prstDash val="dash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FC9ED84-E11F-4BB3-864F-773740073968}"/>
              </a:ext>
            </a:extLst>
          </p:cNvPr>
          <p:cNvSpPr txBox="1"/>
          <p:nvPr/>
        </p:nvSpPr>
        <p:spPr>
          <a:xfrm>
            <a:off x="4249478" y="2596163"/>
            <a:ext cx="984268" cy="32470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100" b="1" dirty="0">
                <a:cs typeface="Arial" panose="020B0604020202020204" pitchFamily="34" charset="0"/>
              </a:rPr>
              <a:t>Регионы присутствия</a:t>
            </a:r>
            <a:endParaRPr kumimoji="0" lang="en-US" sz="1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789D972-8ABC-4F31-9790-6CAF7FEEF811}"/>
              </a:ext>
            </a:extLst>
          </p:cNvPr>
          <p:cNvSpPr txBox="1"/>
          <p:nvPr/>
        </p:nvSpPr>
        <p:spPr>
          <a:xfrm>
            <a:off x="3115698" y="1700312"/>
            <a:ext cx="1243038" cy="324704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rgbClr val="27ACAA"/>
              </a:buClr>
              <a:buSzPct val="70000"/>
              <a:buFontTx/>
              <a:buNone/>
              <a:tabLst/>
              <a:defRPr/>
            </a:pPr>
            <a:r>
              <a:rPr lang="ru-RU" sz="1100" b="1" dirty="0">
                <a:cs typeface="Arial" panose="020B0604020202020204" pitchFamily="34" charset="0"/>
              </a:rPr>
              <a:t>Республиканский уровень</a:t>
            </a:r>
            <a:endParaRPr kumimoji="0" lang="en-US" sz="1000" b="1" i="0" u="none" strike="noStrike" kern="1200" cap="none" spc="0" normalizeH="0" baseline="0" noProof="0" dirty="0" err="1">
              <a:ln>
                <a:noFill/>
              </a:ln>
              <a:effectLst/>
              <a:uLnTx/>
              <a:uFillTx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71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9" grpId="0"/>
      <p:bldP spid="30" grpId="0" animBg="1"/>
      <p:bldP spid="32" grpId="0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11662-C10F-4EFF-8A04-4F39C3886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549275"/>
            <a:ext cx="8892108" cy="709152"/>
          </a:xfrm>
        </p:spPr>
        <p:txBody>
          <a:bodyPr/>
          <a:lstStyle/>
          <a:p>
            <a:r>
              <a:rPr lang="ru-RU" sz="2000" dirty="0">
                <a:latin typeface="+mj-lt"/>
              </a:rPr>
              <a:t>Нововведения Экологического Кодекса РК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F42E97-BCDD-4232-B8FF-B6B1A611CA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ru-RU">
                <a:solidFill>
                  <a:schemeClr val="bg2"/>
                </a:solidFill>
              </a:rPr>
              <a:t>///</a:t>
            </a:r>
            <a:fld id="{E4155954-0437-4069-B176-B530A0FF4BD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9" name="Abgerundetes Rechteck 35">
            <a:extLst>
              <a:ext uri="{FF2B5EF4-FFF2-40B4-BE49-F238E27FC236}">
                <a16:creationId xmlns:a16="http://schemas.microsoft.com/office/drawing/2014/main" id="{ACA8DBE6-7971-47E8-B5D9-1C9131294929}"/>
              </a:ext>
            </a:extLst>
          </p:cNvPr>
          <p:cNvSpPr/>
          <p:nvPr/>
        </p:nvSpPr>
        <p:spPr bwMode="gray">
          <a:xfrm>
            <a:off x="1460362" y="1473451"/>
            <a:ext cx="4620504" cy="930614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Реализация экологического принципа «загрязнитель платит и исправляет»</a:t>
            </a:r>
          </a:p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Подразумевает принятие всех мер по недопущению негативного воздействия на окружающую среду</a:t>
            </a:r>
            <a:r>
              <a:rPr lang="en-IN" sz="1100" dirty="0">
                <a:solidFill>
                  <a:schemeClr val="tx1"/>
                </a:solidFill>
                <a:cs typeface="Arial" charset="0"/>
              </a:rPr>
              <a:t> </a:t>
            </a:r>
          </a:p>
        </p:txBody>
      </p:sp>
      <p:sp>
        <p:nvSpPr>
          <p:cNvPr id="20" name="Ellipse 33">
            <a:extLst>
              <a:ext uri="{FF2B5EF4-FFF2-40B4-BE49-F238E27FC236}">
                <a16:creationId xmlns:a16="http://schemas.microsoft.com/office/drawing/2014/main" id="{F1F9D458-F3A0-4D79-A380-6B18D725F7D3}"/>
              </a:ext>
            </a:extLst>
          </p:cNvPr>
          <p:cNvSpPr/>
          <p:nvPr/>
        </p:nvSpPr>
        <p:spPr bwMode="gray">
          <a:xfrm>
            <a:off x="860472" y="1417048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rgbClr val="FFFFFF"/>
                </a:solidFill>
                <a:latin typeface="+mj-lt"/>
              </a:rPr>
              <a:t>1</a:t>
            </a:r>
          </a:p>
        </p:txBody>
      </p:sp>
      <p:sp>
        <p:nvSpPr>
          <p:cNvPr id="22" name="Abgerundetes Rechteck 35">
            <a:extLst>
              <a:ext uri="{FF2B5EF4-FFF2-40B4-BE49-F238E27FC236}">
                <a16:creationId xmlns:a16="http://schemas.microsoft.com/office/drawing/2014/main" id="{938E4AED-37D0-4753-A436-E9EAC0682349}"/>
              </a:ext>
            </a:extLst>
          </p:cNvPr>
          <p:cNvSpPr/>
          <p:nvPr/>
        </p:nvSpPr>
        <p:spPr bwMode="gray">
          <a:xfrm>
            <a:off x="1460362" y="2788314"/>
            <a:ext cx="4620504" cy="915196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Плата за эмиссии в ОС и целевое расходование средств бюджета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Расходование поступающей платы за эмиссии в окружающую среду на природоохранные мероприятия в размере 100% </a:t>
            </a:r>
            <a:endParaRPr lang="ru-RU" sz="12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3" name="Ellipse 33">
            <a:extLst>
              <a:ext uri="{FF2B5EF4-FFF2-40B4-BE49-F238E27FC236}">
                <a16:creationId xmlns:a16="http://schemas.microsoft.com/office/drawing/2014/main" id="{BA28A35D-0556-4C4A-9948-448875BE65BA}"/>
              </a:ext>
            </a:extLst>
          </p:cNvPr>
          <p:cNvSpPr/>
          <p:nvPr/>
        </p:nvSpPr>
        <p:spPr bwMode="gray">
          <a:xfrm>
            <a:off x="860472" y="2702775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ru-RU" sz="4800" b="1" dirty="0">
                <a:solidFill>
                  <a:srgbClr val="FFFFFF"/>
                </a:solidFill>
                <a:latin typeface="+mj-lt"/>
              </a:rPr>
              <a:t>3</a:t>
            </a:r>
            <a:endParaRPr lang="en-US" sz="4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5" name="Abgerundetes Rechteck 35">
            <a:extLst>
              <a:ext uri="{FF2B5EF4-FFF2-40B4-BE49-F238E27FC236}">
                <a16:creationId xmlns:a16="http://schemas.microsoft.com/office/drawing/2014/main" id="{7BDDB2C9-E5B4-48AE-9FC8-BCE57CDB154F}"/>
              </a:ext>
            </a:extLst>
          </p:cNvPr>
          <p:cNvSpPr/>
          <p:nvPr/>
        </p:nvSpPr>
        <p:spPr bwMode="gray">
          <a:xfrm>
            <a:off x="1460362" y="4044905"/>
            <a:ext cx="4620504" cy="930613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Совершенствование механизмов государственного контроля</a:t>
            </a:r>
          </a:p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Увеличение размеров админ. штрафов, продление сроков проверок и ускоренное реагирование на нарушения</a:t>
            </a:r>
            <a:endParaRPr lang="en-IN" sz="11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6" name="Ellipse 33">
            <a:extLst>
              <a:ext uri="{FF2B5EF4-FFF2-40B4-BE49-F238E27FC236}">
                <a16:creationId xmlns:a16="http://schemas.microsoft.com/office/drawing/2014/main" id="{33E2FB9E-257F-4B3D-9467-D3AB2CDABC24}"/>
              </a:ext>
            </a:extLst>
          </p:cNvPr>
          <p:cNvSpPr/>
          <p:nvPr/>
        </p:nvSpPr>
        <p:spPr bwMode="gray">
          <a:xfrm>
            <a:off x="860472" y="3988502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ru-RU" sz="4800" b="1" dirty="0">
                <a:solidFill>
                  <a:srgbClr val="FFFFFF"/>
                </a:solidFill>
                <a:latin typeface="+mj-lt"/>
              </a:rPr>
              <a:t>5</a:t>
            </a:r>
            <a:endParaRPr lang="en-US" sz="48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Abgerundetes Rechteck 35">
            <a:extLst>
              <a:ext uri="{FF2B5EF4-FFF2-40B4-BE49-F238E27FC236}">
                <a16:creationId xmlns:a16="http://schemas.microsoft.com/office/drawing/2014/main" id="{40FE399E-085F-466F-8A63-1C82E482756F}"/>
              </a:ext>
            </a:extLst>
          </p:cNvPr>
          <p:cNvSpPr/>
          <p:nvPr/>
        </p:nvSpPr>
        <p:spPr bwMode="gray">
          <a:xfrm>
            <a:off x="6980862" y="1425693"/>
            <a:ext cx="4526023" cy="1026131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lvl="0"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Внедрение наилучших доступных технологий (НДТ) и экономические меры стимулирования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Предприятие внедряет НДТ в течении 10 лет и освобождается от платы за эмиссии</a:t>
            </a:r>
            <a:endParaRPr lang="en-IN" sz="11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29" name="Ellipse 33">
            <a:extLst>
              <a:ext uri="{FF2B5EF4-FFF2-40B4-BE49-F238E27FC236}">
                <a16:creationId xmlns:a16="http://schemas.microsoft.com/office/drawing/2014/main" id="{A5F9523B-CAF5-483A-BFF4-90C8B7C17F53}"/>
              </a:ext>
            </a:extLst>
          </p:cNvPr>
          <p:cNvSpPr/>
          <p:nvPr/>
        </p:nvSpPr>
        <p:spPr bwMode="gray">
          <a:xfrm>
            <a:off x="6301634" y="1417048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ru-RU" sz="4800" dirty="0">
                <a:solidFill>
                  <a:srgbClr val="FFFFFF"/>
                </a:solidFill>
                <a:latin typeface="+mj-lt"/>
              </a:rPr>
              <a:t>2</a:t>
            </a:r>
            <a:endParaRPr lang="en-US" sz="4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1" name="Abgerundetes Rechteck 35">
            <a:extLst>
              <a:ext uri="{FF2B5EF4-FFF2-40B4-BE49-F238E27FC236}">
                <a16:creationId xmlns:a16="http://schemas.microsoft.com/office/drawing/2014/main" id="{4388BB23-9EF5-4F4B-A785-2DA8A7E0426B}"/>
              </a:ext>
            </a:extLst>
          </p:cNvPr>
          <p:cNvSpPr/>
          <p:nvPr/>
        </p:nvSpPr>
        <p:spPr bwMode="gray">
          <a:xfrm>
            <a:off x="6980862" y="2729884"/>
            <a:ext cx="4526023" cy="1043421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Новые подходы оценки воздействия на окружающую среду (ОВОС)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Прохождение ОВОС только в отношении предприятий категории 1, но с участием общественности на каждой из 4 стадий ОВОС</a:t>
            </a:r>
            <a:endParaRPr lang="en-IN" sz="11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2" name="Ellipse 33">
            <a:extLst>
              <a:ext uri="{FF2B5EF4-FFF2-40B4-BE49-F238E27FC236}">
                <a16:creationId xmlns:a16="http://schemas.microsoft.com/office/drawing/2014/main" id="{E5729852-F793-4764-BDD7-8415A5005D88}"/>
              </a:ext>
            </a:extLst>
          </p:cNvPr>
          <p:cNvSpPr/>
          <p:nvPr/>
        </p:nvSpPr>
        <p:spPr bwMode="gray">
          <a:xfrm>
            <a:off x="6301634" y="2702775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ru-RU" sz="4800" dirty="0">
                <a:solidFill>
                  <a:srgbClr val="FFFFFF"/>
                </a:solidFill>
                <a:latin typeface="+mj-lt"/>
              </a:rPr>
              <a:t>4</a:t>
            </a:r>
            <a:endParaRPr lang="en-US" sz="4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4" name="Abgerundetes Rechteck 35">
            <a:extLst>
              <a:ext uri="{FF2B5EF4-FFF2-40B4-BE49-F238E27FC236}">
                <a16:creationId xmlns:a16="http://schemas.microsoft.com/office/drawing/2014/main" id="{F2B107DA-68A9-420B-A927-F4D12A142996}"/>
              </a:ext>
            </a:extLst>
          </p:cNvPr>
          <p:cNvSpPr/>
          <p:nvPr/>
        </p:nvSpPr>
        <p:spPr bwMode="gray">
          <a:xfrm>
            <a:off x="6982370" y="3979995"/>
            <a:ext cx="4526023" cy="1043420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Автоматизированная система мониторинга выбросов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Установка автоматизированной системы мониторинга (АСМ) эмиссий в окружающую среду на объектах категории 1 в режиме реального времени</a:t>
            </a:r>
            <a:endParaRPr lang="en-IN" sz="11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5" name="Ellipse 33">
            <a:extLst>
              <a:ext uri="{FF2B5EF4-FFF2-40B4-BE49-F238E27FC236}">
                <a16:creationId xmlns:a16="http://schemas.microsoft.com/office/drawing/2014/main" id="{AEAB580D-D64B-4C7B-BA7B-1095413CD89E}"/>
              </a:ext>
            </a:extLst>
          </p:cNvPr>
          <p:cNvSpPr/>
          <p:nvPr/>
        </p:nvSpPr>
        <p:spPr bwMode="gray">
          <a:xfrm>
            <a:off x="6301634" y="3988502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en-US" sz="4800" dirty="0">
                <a:solidFill>
                  <a:srgbClr val="FFFFFF"/>
                </a:solidFill>
                <a:latin typeface="+mj-lt"/>
              </a:rPr>
              <a:t>6</a:t>
            </a:r>
          </a:p>
        </p:txBody>
      </p:sp>
      <p:sp>
        <p:nvSpPr>
          <p:cNvPr id="37" name="Abgerundetes Rechteck 35">
            <a:extLst>
              <a:ext uri="{FF2B5EF4-FFF2-40B4-BE49-F238E27FC236}">
                <a16:creationId xmlns:a16="http://schemas.microsoft.com/office/drawing/2014/main" id="{E6539B8A-BE7A-47B7-B593-C254BBDB9801}"/>
              </a:ext>
            </a:extLst>
          </p:cNvPr>
          <p:cNvSpPr/>
          <p:nvPr/>
        </p:nvSpPr>
        <p:spPr bwMode="gray">
          <a:xfrm>
            <a:off x="1460362" y="5310554"/>
            <a:ext cx="7838462" cy="762155"/>
          </a:xfrm>
          <a:prstGeom prst="rect">
            <a:avLst/>
          </a:prstGeom>
          <a:solidFill>
            <a:srgbClr val="F0F0F0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640080" tIns="72000" rIns="108000" bIns="72000" anchor="ctr"/>
          <a:lstStyle/>
          <a:p>
            <a:pPr indent="-190500"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200" b="1" dirty="0">
                <a:solidFill>
                  <a:schemeClr val="tx1"/>
                </a:solidFill>
                <a:cs typeface="Arial" charset="0"/>
              </a:rPr>
              <a:t>Совершенствование управления отходами производства и потребления</a:t>
            </a:r>
            <a:endParaRPr lang="en-US" sz="1200" b="1" dirty="0">
              <a:solidFill>
                <a:schemeClr val="tx1"/>
              </a:solidFill>
              <a:cs typeface="Arial" charset="0"/>
            </a:endParaRPr>
          </a:p>
          <a:p>
            <a:pPr defTabSz="801688" eaLnBrk="0" hangingPunct="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defRPr/>
            </a:pPr>
            <a:r>
              <a:rPr lang="ru-RU" sz="1100" dirty="0">
                <a:solidFill>
                  <a:schemeClr val="tx1"/>
                </a:solidFill>
                <a:cs typeface="Arial" charset="0"/>
              </a:rPr>
              <a:t>Лицензирование на восстановление и удаление опасных отходов, уведомление на сбор и вывоз отходов</a:t>
            </a:r>
            <a:endParaRPr lang="en-IN" sz="1100" dirty="0">
              <a:solidFill>
                <a:schemeClr val="tx1"/>
              </a:solidFill>
              <a:cs typeface="Arial" charset="0"/>
            </a:endParaRPr>
          </a:p>
        </p:txBody>
      </p:sp>
      <p:sp>
        <p:nvSpPr>
          <p:cNvPr id="38" name="Ellipse 33">
            <a:extLst>
              <a:ext uri="{FF2B5EF4-FFF2-40B4-BE49-F238E27FC236}">
                <a16:creationId xmlns:a16="http://schemas.microsoft.com/office/drawing/2014/main" id="{C3FA7299-5D1B-45D8-B231-FAA95224F7BF}"/>
              </a:ext>
            </a:extLst>
          </p:cNvPr>
          <p:cNvSpPr/>
          <p:nvPr/>
        </p:nvSpPr>
        <p:spPr bwMode="gray">
          <a:xfrm>
            <a:off x="860472" y="5157192"/>
            <a:ext cx="1043420" cy="1043420"/>
          </a:xfrm>
          <a:prstGeom prst="ellipse">
            <a:avLst/>
          </a:prstGeom>
          <a:solidFill>
            <a:schemeClr val="accent1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rtlCol="0" anchor="ctr"/>
          <a:lstStyle/>
          <a:p>
            <a:pPr algn="ctr"/>
            <a:r>
              <a:rPr lang="ru-RU" sz="4800" b="1" dirty="0">
                <a:solidFill>
                  <a:srgbClr val="FFFFFF"/>
                </a:solidFill>
              </a:rPr>
              <a:t>7</a:t>
            </a:r>
            <a:endParaRPr lang="en-US" sz="4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483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7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7NQ6BqTaDMUj0XmjB3FA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QT0HNkrduG3RUooPOA8P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iXAASuJZdEzOQl_fH1xj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ltynalmas_Corp_Layout">
  <a:themeElements>
    <a:clrScheme name="Другая 1">
      <a:dk1>
        <a:srgbClr val="231F20"/>
      </a:dk1>
      <a:lt1>
        <a:srgbClr val="FFFFFF"/>
      </a:lt1>
      <a:dk2>
        <a:srgbClr val="114C81"/>
      </a:dk2>
      <a:lt2>
        <a:srgbClr val="D9BE87"/>
      </a:lt2>
      <a:accent1>
        <a:srgbClr val="1080FF"/>
      </a:accent1>
      <a:accent2>
        <a:srgbClr val="C0504D"/>
      </a:accent2>
      <a:accent3>
        <a:srgbClr val="37CC00"/>
      </a:accent3>
      <a:accent4>
        <a:srgbClr val="B912FF"/>
      </a:accent4>
      <a:accent5>
        <a:srgbClr val="FFE812"/>
      </a:accent5>
      <a:accent6>
        <a:srgbClr val="FF9912"/>
      </a:accent6>
      <a:hlink>
        <a:srgbClr val="1099FF"/>
      </a:hlink>
      <a:folHlink>
        <a:srgbClr val="5280A7"/>
      </a:folHlink>
    </a:clrScheme>
    <a:fontScheme name="Altynalmas">
      <a:majorFont>
        <a:latin typeface="Roboto Slab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копроративной презентации Алтыналмас2.pptx" id="{6E8FE5B8-8A73-4B16-932A-98451CD8443E}" vid="{2964F88D-3E01-494A-9219-DC79D6358DED}"/>
    </a:ext>
  </a:extLst>
</a:theme>
</file>

<file path=ppt/theme/theme2.xml><?xml version="1.0" encoding="utf-8"?>
<a:theme xmlns:a="http://schemas.openxmlformats.org/drawingml/2006/main" name="1_Altynalmas_Corp_Layout">
  <a:themeElements>
    <a:clrScheme name="Другая 1">
      <a:dk1>
        <a:srgbClr val="231F20"/>
      </a:dk1>
      <a:lt1>
        <a:srgbClr val="FFFFFF"/>
      </a:lt1>
      <a:dk2>
        <a:srgbClr val="114C81"/>
      </a:dk2>
      <a:lt2>
        <a:srgbClr val="D9BE87"/>
      </a:lt2>
      <a:accent1>
        <a:srgbClr val="1080FF"/>
      </a:accent1>
      <a:accent2>
        <a:srgbClr val="C0504D"/>
      </a:accent2>
      <a:accent3>
        <a:srgbClr val="37CC00"/>
      </a:accent3>
      <a:accent4>
        <a:srgbClr val="B912FF"/>
      </a:accent4>
      <a:accent5>
        <a:srgbClr val="FFE812"/>
      </a:accent5>
      <a:accent6>
        <a:srgbClr val="FF9912"/>
      </a:accent6>
      <a:hlink>
        <a:srgbClr val="1099FF"/>
      </a:hlink>
      <a:folHlink>
        <a:srgbClr val="5280A7"/>
      </a:folHlink>
    </a:clrScheme>
    <a:fontScheme name="Altynalmas">
      <a:majorFont>
        <a:latin typeface="Roboto Slab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копроративной презентации Алтыналмас2.pptx" id="{6E8FE5B8-8A73-4B16-932A-98451CD8443E}" vid="{2964F88D-3E01-494A-9219-DC79D6358DED}"/>
    </a:ext>
  </a:extLst>
</a:theme>
</file>

<file path=ppt/theme/theme3.xml><?xml version="1.0" encoding="utf-8"?>
<a:theme xmlns:a="http://schemas.openxmlformats.org/drawingml/2006/main" name="2_Altynalmas_Corp_Layout">
  <a:themeElements>
    <a:clrScheme name="Другая 1">
      <a:dk1>
        <a:srgbClr val="231F20"/>
      </a:dk1>
      <a:lt1>
        <a:srgbClr val="FFFFFF"/>
      </a:lt1>
      <a:dk2>
        <a:srgbClr val="114C81"/>
      </a:dk2>
      <a:lt2>
        <a:srgbClr val="D9BE87"/>
      </a:lt2>
      <a:accent1>
        <a:srgbClr val="1080FF"/>
      </a:accent1>
      <a:accent2>
        <a:srgbClr val="C0504D"/>
      </a:accent2>
      <a:accent3>
        <a:srgbClr val="37CC00"/>
      </a:accent3>
      <a:accent4>
        <a:srgbClr val="B912FF"/>
      </a:accent4>
      <a:accent5>
        <a:srgbClr val="FFE812"/>
      </a:accent5>
      <a:accent6>
        <a:srgbClr val="FF9912"/>
      </a:accent6>
      <a:hlink>
        <a:srgbClr val="1099FF"/>
      </a:hlink>
      <a:folHlink>
        <a:srgbClr val="5280A7"/>
      </a:folHlink>
    </a:clrScheme>
    <a:fontScheme name="Altynalmas">
      <a:majorFont>
        <a:latin typeface="Roboto Slab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Шаблон копроративной презентации Алтыналмас2.pptx" id="{6E8FE5B8-8A73-4B16-932A-98451CD8443E}" vid="{2964F88D-3E01-494A-9219-DC79D6358DED}"/>
    </a:ext>
  </a:extLst>
</a:theme>
</file>

<file path=ppt/theme/theme4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Custom 10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F4C81"/>
      </a:accent1>
      <a:accent2>
        <a:srgbClr val="D8BE88"/>
      </a:accent2>
      <a:accent3>
        <a:srgbClr val="54A35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">
      <a:majorFont>
        <a:latin typeface="PT Serif"/>
        <a:ea typeface=""/>
        <a:cs typeface=""/>
      </a:majorFont>
      <a:minorFont>
        <a:latin typeface="PT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108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F4C81"/>
    </a:accent1>
    <a:accent2>
      <a:srgbClr val="D8BE88"/>
    </a:accent2>
    <a:accent3>
      <a:srgbClr val="54A35D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Custom 7">
    <a:majorFont>
      <a:latin typeface="PT Serif"/>
      <a:ea typeface=""/>
      <a:cs typeface=""/>
    </a:majorFont>
    <a:minorFont>
      <a:latin typeface="PT Sans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C409BB2C725D4BAFFE0DEE2B462EA1" ma:contentTypeVersion="13" ma:contentTypeDescription="Create a new document." ma:contentTypeScope="" ma:versionID="ae31d8278f462271f99b9db71a05fa39">
  <xsd:schema xmlns:xsd="http://www.w3.org/2001/XMLSchema" xmlns:xs="http://www.w3.org/2001/XMLSchema" xmlns:p="http://schemas.microsoft.com/office/2006/metadata/properties" xmlns:ns3="63ad2b83-9f63-4701-a6eb-1c2a1ca699b0" xmlns:ns4="8dfd3e75-ba29-477b-a28b-a58d1d67a0bf" targetNamespace="http://schemas.microsoft.com/office/2006/metadata/properties" ma:root="true" ma:fieldsID="b68c412ac57ba00ff88a385d1557ba73" ns3:_="" ns4:_="">
    <xsd:import namespace="63ad2b83-9f63-4701-a6eb-1c2a1ca699b0"/>
    <xsd:import namespace="8dfd3e75-ba29-477b-a28b-a58d1d67a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ad2b83-9f63-4701-a6eb-1c2a1ca699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d3e75-ba29-477b-a28b-a58d1d67a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04BDB4-5747-4585-BA06-E15C16433825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63ad2b83-9f63-4701-a6eb-1c2a1ca699b0"/>
    <ds:schemaRef ds:uri="8dfd3e75-ba29-477b-a28b-a58d1d67a0bf"/>
  </ds:schemaRefs>
</ds:datastoreItem>
</file>

<file path=customXml/itemProps2.xml><?xml version="1.0" encoding="utf-8"?>
<ds:datastoreItem xmlns:ds="http://schemas.openxmlformats.org/officeDocument/2006/customXml" ds:itemID="{6F23FD14-CEFE-4158-8BC8-857C93FB95A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176A6B-C763-40AF-AF81-474D99804FD4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копроративной презентации Алтыналмас2 — копия</Template>
  <TotalTime>392</TotalTime>
  <Words>2327</Words>
  <Application>Microsoft Office PowerPoint</Application>
  <PresentationFormat>Широкоэкранный</PresentationFormat>
  <Paragraphs>360</Paragraphs>
  <Slides>14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Altynalmas_Corp_Layout</vt:lpstr>
      <vt:lpstr>1_Altynalmas_Corp_Layout</vt:lpstr>
      <vt:lpstr>2_Altynalmas_Corp_Layout</vt:lpstr>
      <vt:lpstr>Office Theme</vt:lpstr>
      <vt:lpstr>2_Office Theme</vt:lpstr>
      <vt:lpstr>Возможность использования ESG-рейтинга для определения  и мониторинга контрактных обязательств недропользователей в ГМК</vt:lpstr>
      <vt:lpstr>Что такое ESG  и как это работает?</vt:lpstr>
      <vt:lpstr>ESG – это три ключевых фактора социальной ответственности  и устойчивости развития компании </vt:lpstr>
      <vt:lpstr>Все стейкхолдеры заинтересованы во внедрении принципов ESG</vt:lpstr>
      <vt:lpstr>Международные агентства проводят оценку деятельности компаний  и присваивают рейтинг ESG</vt:lpstr>
      <vt:lpstr>Оценка рейтинга ESG проводится по 17 темам, содержащим 70 скоринговых разделов</vt:lpstr>
      <vt:lpstr>Возможность применения  ESG-рейтинга для определения  и мониторинга контрактных обязательств недропользователей</vt:lpstr>
      <vt:lpstr>Текущая ситуация с контрактными обязательствами по социальным вопросам горнодобывающих компаний</vt:lpstr>
      <vt:lpstr>Нововведения Экологического Кодекса РК</vt:lpstr>
      <vt:lpstr>Инициативы МИИР по повышению уровня местного содержания</vt:lpstr>
      <vt:lpstr>Создание и использование скоринговой карты на основе ESG рейтингов как одно из возможных решений существующих вопросов</vt:lpstr>
      <vt:lpstr>Возможный подход к методологии по мерам стимулирования недропользователей</vt:lpstr>
      <vt:lpstr>Выгоды от использования ESG рейтингов для определения контрактных обязательств компаний-недропользователей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ESG-рейтинга для определения контрактных обязательств недропользователей в ГМК</dc:title>
  <dc:creator>Timur Keneshev</dc:creator>
  <cp:lastModifiedBy>Неизвестный пользователь</cp:lastModifiedBy>
  <cp:revision>46</cp:revision>
  <dcterms:created xsi:type="dcterms:W3CDTF">2021-10-18T07:36:54Z</dcterms:created>
  <dcterms:modified xsi:type="dcterms:W3CDTF">2021-10-22T09:09:09Z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0x01010099C409BB2C725D4BAFFE0DEE2B462EA1</vt:lpwstr>
  </property>
  <property fmtid="{D5CDD505-2E9C-101B-9397-08002B2CF9AE}" pid="3" name="Order">
    <vt:r8>33900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</Properties>
</file>