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80" r:id="rId2"/>
    <p:sldId id="319" r:id="rId3"/>
    <p:sldId id="320" r:id="rId4"/>
    <p:sldId id="315" r:id="rId5"/>
    <p:sldId id="314" r:id="rId6"/>
    <p:sldId id="323" r:id="rId7"/>
    <p:sldId id="317" r:id="rId8"/>
    <p:sldId id="322" r:id="rId9"/>
    <p:sldId id="318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9EDE1"/>
    <a:srgbClr val="71D1B1"/>
    <a:srgbClr val="3CB98E"/>
    <a:srgbClr val="88D8BD"/>
    <a:srgbClr val="BCC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7" autoAdjust="0"/>
    <p:restoredTop sz="90594"/>
  </p:normalViewPr>
  <p:slideViewPr>
    <p:cSldViewPr snapToGrid="0">
      <p:cViewPr>
        <p:scale>
          <a:sx n="108" d="100"/>
          <a:sy n="108" d="100"/>
        </p:scale>
        <p:origin x="200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2B-4077-B7FF-ACB1A5D4AD77}"/>
              </c:ext>
            </c:extLst>
          </c:dPt>
          <c:dPt>
            <c:idx val="1"/>
            <c:bubble3D val="0"/>
            <c:spPr>
              <a:solidFill>
                <a:srgbClr val="3CB9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B-4077-B7FF-ACB1A5D4AD7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66.0</c:v>
                </c:pt>
                <c:pt idx="1">
                  <c:v>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2B-4077-B7FF-ACB1A5D4A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87AD-425A-4746-A16F-19D09278C682}" type="datetimeFigureOut">
              <a:rPr lang="x-none" smtClean="0"/>
              <a:t>19.10.21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EA886-8047-4B1D-A35C-ABF125893AC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945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AE419A-02A5-4EBB-BF8D-AC9FCFC7D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91BAAC-10FA-4A9A-B96F-904E5935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AB0EB2-9E6F-44B2-AEDD-7AE1D065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081D67-F721-49C1-99A5-41B25C5E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6878C1-79AF-455C-BC9A-E6D7FB9E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13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5083A9-3274-4BB5-911F-B7A70A4F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9DC3E0A-F447-40E1-8EAE-0019FCE19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87490D-0C04-453F-AEFB-B2133A6B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83C8E4-4240-40DA-8BF5-D09FD5B4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C364F0-76D6-4BFB-80E4-4317E4E5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53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B88AA9-B344-4CD1-AF00-C5063F9D5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53C09D-F647-4243-BB99-1976CD8A2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9954E2-38DF-4ADF-A22F-B0A1F2E6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4FC495-1A4D-45DF-9425-D2C15D43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8B3BED-DCA1-473B-B508-785F2F32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455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024E23-80D2-4034-B4AE-0A3AC98A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E46C3F-8C54-4678-9575-AF6CF85D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189FC7-27C8-472E-B33E-21F1FEDB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A72CE8-7E81-43E2-B6BF-341B48AB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CDAF84-7376-4337-AF9E-964C3352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8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C2804-4FCC-483C-B7E2-E3D459D2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E401BB-E614-4E96-AA1C-4D3DE903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BF952A-8EE7-4972-AE85-2EE875BA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058866-DB0E-4588-B878-48F0EEA5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2E7611-AB2F-4C0B-A2BF-8A76C6A2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4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2BAC2D-331E-4874-B088-2DC318F1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D41BE8-C0C0-48EB-AFFB-E6B13840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4C24FB-04D0-4B62-9357-764D2824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58F4DA-2948-4927-A36D-B39C3479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9E9AD-B4CC-4E20-A5EE-F35480F1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C7776D-99C4-4A63-8718-F6E6F36F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982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437A0C-2511-4CF8-A0DD-101A3D8A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2E7177-7895-442B-8304-215F672E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22FE72-CFC0-4E2D-8825-936FC3C6F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35429CC-1D6E-4FE6-9C65-72E5ADDCC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23672F1-2592-4361-933D-BEAA83043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56F2E72-FD26-499D-84F6-21EC2D35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BD5DB0D-1F83-42DC-83F7-4204B41D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2D5889C-AD43-4367-9BF1-B8D49703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543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23C416E-8598-486C-A308-BED4347B723F}"/>
              </a:ext>
            </a:extLst>
          </p:cNvPr>
          <p:cNvSpPr/>
          <p:nvPr userDrawn="1"/>
        </p:nvSpPr>
        <p:spPr>
          <a:xfrm>
            <a:off x="0" y="0"/>
            <a:ext cx="12192000" cy="591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CFE40A-2D6B-4C57-8321-2A0D80AE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3" y="113000"/>
            <a:ext cx="10017299" cy="36512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A3C0F93-25FB-4624-BEB8-7C6E215EA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48" y="112999"/>
            <a:ext cx="911751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4414B91-864B-4E08-96B1-0B50CD3B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B0C371E-5EB2-468A-8EAB-530B2B02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E72F18-1E98-4332-80C0-A83BD432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84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634430-B944-42F8-936C-C25C29B5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320E59-8E3C-45F1-A263-C6EA3A6C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A9EB4F-9253-491F-BE5B-F8494B483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7C5D68-C267-4516-9B02-80C5C22D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99138E-26D8-49A6-AD56-9D8205DD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0C2E44-95EC-44E3-B335-1FEC4BD5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926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FF01C-A2BD-48C8-8B96-2445A3A3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057C589-8C17-4D4C-A734-7B97830DA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75AEAD-9E3C-4299-8585-033CDB40C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58656A-4A69-46AD-AEA5-4E7888C3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1D5D21-6CF5-45EB-825D-939BB061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79604B1-E322-47BB-873E-F47D8610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9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8CD8C5-2564-4EE4-92B5-1841D01D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169E04-EB7D-483C-815A-D20DD8951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558DCF-F127-439E-9C3B-8405B0226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27A17B-D728-4077-8404-DD5338FDB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7ECD7-2C13-47E0-80C9-34201E371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2DC8-04E8-465E-864E-398AD39EBD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1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qazrnd.kz/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10.png"/><Relationship Id="rId6" Type="http://schemas.openxmlformats.org/officeDocument/2006/relationships/image" Target="../media/image12.svg"/><Relationship Id="rId7" Type="http://schemas.openxmlformats.org/officeDocument/2006/relationships/image" Target="../media/image11.png"/><Relationship Id="rId8" Type="http://schemas.openxmlformats.org/officeDocument/2006/relationships/image" Target="../media/image14.svg"/><Relationship Id="rId9" Type="http://schemas.openxmlformats.org/officeDocument/2006/relationships/image" Target="../media/image12.png"/><Relationship Id="rId10" Type="http://schemas.openxmlformats.org/officeDocument/2006/relationships/image" Target="../media/image16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icmm.com/website/publications/pdfs/social-performance/2021/briefing_future-of-jobs.pdf" TargetMode="Externa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942024A-AC74-455C-AD12-122DE7336A8E}"/>
              </a:ext>
            </a:extLst>
          </p:cNvPr>
          <p:cNvSpPr/>
          <p:nvPr/>
        </p:nvSpPr>
        <p:spPr>
          <a:xfrm>
            <a:off x="8686800" y="1295181"/>
            <a:ext cx="3505200" cy="177272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9A362E0-39BC-4421-9634-98C25953F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" t="29530" b="23601"/>
          <a:stretch/>
        </p:blipFill>
        <p:spPr>
          <a:xfrm>
            <a:off x="0" y="1295181"/>
            <a:ext cx="8617789" cy="17727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0C4A13F-AA41-459F-AE0F-FDE6D6AD3C89}"/>
              </a:ext>
            </a:extLst>
          </p:cNvPr>
          <p:cNvSpPr/>
          <p:nvPr/>
        </p:nvSpPr>
        <p:spPr>
          <a:xfrm>
            <a:off x="1" y="490049"/>
            <a:ext cx="4304580" cy="53771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6CC0690-F40D-4307-8EBC-EA2D2F33F15C}"/>
              </a:ext>
            </a:extLst>
          </p:cNvPr>
          <p:cNvSpPr txBox="1"/>
          <p:nvPr/>
        </p:nvSpPr>
        <p:spPr>
          <a:xfrm>
            <a:off x="4798162" y="3260603"/>
            <a:ext cx="703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2F5597"/>
                </a:solidFill>
                <a:cs typeface="Rubik" pitchFamily="2" charset="-79"/>
              </a:rPr>
              <a:t>Сембин</a:t>
            </a:r>
            <a:r>
              <a:rPr lang="ru-RU" sz="2000" b="1" dirty="0">
                <a:solidFill>
                  <a:srgbClr val="2F5597"/>
                </a:solidFill>
                <a:cs typeface="Rubik" pitchFamily="2" charset="-79"/>
              </a:rPr>
              <a:t> Аскар </a:t>
            </a:r>
            <a:r>
              <a:rPr lang="ru-RU" sz="2000" b="1" dirty="0" err="1">
                <a:solidFill>
                  <a:srgbClr val="2F5597"/>
                </a:solidFill>
                <a:cs typeface="Rubik" pitchFamily="2" charset="-79"/>
              </a:rPr>
              <a:t>Болатович</a:t>
            </a:r>
            <a:endParaRPr lang="ru-RU" sz="2000" b="1" dirty="0">
              <a:solidFill>
                <a:srgbClr val="2F5597"/>
              </a:solidFill>
              <a:cs typeface="Rubik" pitchFamily="2" charset="-79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Rubik" pitchFamily="2" charset="-79"/>
              </a:rPr>
              <a:t>Генеральный директор АКФ «ПИТ»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Rubik" pitchFamily="2" charset="-79"/>
              </a:rPr>
              <a:t>Tech Garden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Rubik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B4C8BCD-5A1E-4158-B275-33E0E3331768}"/>
              </a:ext>
            </a:extLst>
          </p:cNvPr>
          <p:cNvSpPr txBox="1"/>
          <p:nvPr/>
        </p:nvSpPr>
        <p:spPr>
          <a:xfrm>
            <a:off x="4798162" y="4120254"/>
            <a:ext cx="6696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ЗОЛОТОДОБЫВАЮЩЕЙ ОТРАСЛИ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31A683-6F76-47BB-8D22-C158E969D386}"/>
              </a:ext>
            </a:extLst>
          </p:cNvPr>
          <p:cNvSpPr txBox="1"/>
          <p:nvPr/>
        </p:nvSpPr>
        <p:spPr>
          <a:xfrm>
            <a:off x="0" y="561307"/>
            <a:ext cx="43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Rubik" pitchFamily="2" charset="-79"/>
              </a:rPr>
              <a:t>АКФ «ПИТ» </a:t>
            </a:r>
            <a:r>
              <a:rPr lang="en-US" sz="2000" dirty="0">
                <a:solidFill>
                  <a:schemeClr val="bg1"/>
                </a:solidFill>
                <a:cs typeface="Rubik" pitchFamily="2" charset="-79"/>
              </a:rPr>
              <a:t>TECH GARDEN</a:t>
            </a:r>
            <a:endParaRPr lang="x-none" sz="2000" dirty="0">
              <a:solidFill>
                <a:schemeClr val="bg1"/>
              </a:solidFill>
              <a:cs typeface="Rubik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D6ADC4-CF9F-48B2-94CE-AAA5008F0BE0}"/>
              </a:ext>
            </a:extLst>
          </p:cNvPr>
          <p:cNvSpPr txBox="1"/>
          <p:nvPr/>
        </p:nvSpPr>
        <p:spPr>
          <a:xfrm>
            <a:off x="8877937" y="1581380"/>
            <a:ext cx="312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Rubik Light" pitchFamily="2" charset="-79"/>
              </a:rPr>
              <a:t>ПРЕЗЕНТАЦИЯ</a:t>
            </a:r>
          </a:p>
          <a:p>
            <a:r>
              <a:rPr lang="ru-RU" sz="2400" dirty="0">
                <a:solidFill>
                  <a:schemeClr val="bg1"/>
                </a:solidFill>
                <a:cs typeface="Rubik Light" pitchFamily="2" charset="-79"/>
              </a:rPr>
              <a:t>ВОЗМОЖНОСТЕЙ</a:t>
            </a:r>
          </a:p>
          <a:p>
            <a:r>
              <a:rPr lang="ru-RU" sz="2400" dirty="0">
                <a:solidFill>
                  <a:schemeClr val="bg1"/>
                </a:solidFill>
                <a:cs typeface="Rubik Light" pitchFamily="2" charset="-79"/>
              </a:rPr>
              <a:t>И ИНСТРУМЕНТОВ</a:t>
            </a:r>
            <a:endParaRPr lang="x-none" sz="2400" dirty="0">
              <a:solidFill>
                <a:schemeClr val="bg1"/>
              </a:solidFill>
              <a:cs typeface="Rubik Light" pitchFamily="2" charset="-79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FB3CA8D-E055-4204-B309-9A2A5C9FF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34" y="277973"/>
            <a:ext cx="1244553" cy="4984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939AAF-A1BE-40AB-878E-EF1165DF1102}"/>
              </a:ext>
            </a:extLst>
          </p:cNvPr>
          <p:cNvSpPr txBox="1"/>
          <p:nvPr/>
        </p:nvSpPr>
        <p:spPr>
          <a:xfrm>
            <a:off x="4798162" y="6026346"/>
            <a:ext cx="608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Rubik Light" pitchFamily="2" charset="-79"/>
              </a:rPr>
              <a:t>Консолидация корпораций, инвестиционных институтов и государства для развития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Rubik Light" pitchFamily="2" charset="-79"/>
              </a:rPr>
              <a:t>золододобывающей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Rubik Light" pitchFamily="2" charset="-79"/>
              </a:rPr>
              <a:t> отрасли РК</a:t>
            </a:r>
            <a:endParaRPr lang="x-none" sz="1400" dirty="0">
              <a:solidFill>
                <a:schemeClr val="tx1">
                  <a:lumMod val="85000"/>
                  <a:lumOff val="15000"/>
                </a:schemeClr>
              </a:solidFill>
              <a:cs typeface="Rubik Light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0D9954-9C93-49A2-9C25-B62414BFB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4" t="1210" r="20649" b="26549"/>
          <a:stretch/>
        </p:blipFill>
        <p:spPr>
          <a:xfrm>
            <a:off x="563236" y="1794094"/>
            <a:ext cx="3316037" cy="32698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039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60">
            <a:extLst>
              <a:ext uri="{FF2B5EF4-FFF2-40B4-BE49-F238E27FC236}">
                <a16:creationId xmlns="" xmlns:a16="http://schemas.microsoft.com/office/drawing/2014/main" id="{31B87351-85B2-436D-A0DD-B2B4D0B1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Технологическая платформа </a:t>
            </a:r>
            <a:r>
              <a:rPr lang="en-US" dirty="0"/>
              <a:t>SIMP</a:t>
            </a:r>
            <a:endParaRPr lang="x-none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4215B54-0ECD-4A9F-818A-292CBDFBA2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15F2DC8-04E8-465E-864E-398AD39EBD3D}" type="slidenum">
              <a:rPr lang="x-none" smtClean="0"/>
              <a:t>2</a:t>
            </a:fld>
            <a:endParaRPr lang="x-none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="" xmlns:a16="http://schemas.microsoft.com/office/drawing/2014/main" id="{C36DB128-50EA-42DB-8F83-FEA8CC1B81AA}"/>
              </a:ext>
            </a:extLst>
          </p:cNvPr>
          <p:cNvSpPr/>
          <p:nvPr/>
        </p:nvSpPr>
        <p:spPr>
          <a:xfrm rot="5400000">
            <a:off x="2260119" y="836560"/>
            <a:ext cx="1242707" cy="1552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698"/>
                </a:lnTo>
                <a:lnTo>
                  <a:pt x="21600" y="16902"/>
                </a:lnTo>
                <a:lnTo>
                  <a:pt x="10800" y="21600"/>
                </a:lnTo>
                <a:lnTo>
                  <a:pt x="0" y="16902"/>
                </a:lnTo>
                <a:lnTo>
                  <a:pt x="0" y="4698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miter/>
          </a:ln>
        </p:spPr>
        <p:txBody>
          <a:bodyPr lIns="91438" rIns="91438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00318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18C9699A-0E7D-48DD-A7CB-FE89820D6EF1}"/>
              </a:ext>
            </a:extLst>
          </p:cNvPr>
          <p:cNvSpPr/>
          <p:nvPr/>
        </p:nvSpPr>
        <p:spPr>
          <a:xfrm rot="5400000">
            <a:off x="519030" y="1302160"/>
            <a:ext cx="1438897" cy="1778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698"/>
                </a:lnTo>
                <a:lnTo>
                  <a:pt x="21600" y="16902"/>
                </a:lnTo>
                <a:lnTo>
                  <a:pt x="10800" y="21600"/>
                </a:lnTo>
                <a:lnTo>
                  <a:pt x="0" y="16902"/>
                </a:lnTo>
                <a:lnTo>
                  <a:pt x="0" y="4698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3CB98E"/>
            </a:solidFill>
            <a:prstDash val="sysDash"/>
            <a:miter/>
          </a:ln>
        </p:spPr>
        <p:txBody>
          <a:bodyPr lIns="91438" rIns="91438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00318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EC4915BE-669D-439B-AC49-FB97838F06D8}"/>
              </a:ext>
            </a:extLst>
          </p:cNvPr>
          <p:cNvSpPr/>
          <p:nvPr/>
        </p:nvSpPr>
        <p:spPr>
          <a:xfrm rot="5400000">
            <a:off x="3859537" y="1361711"/>
            <a:ext cx="1438897" cy="1797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698"/>
                </a:lnTo>
                <a:lnTo>
                  <a:pt x="21600" y="16902"/>
                </a:lnTo>
                <a:lnTo>
                  <a:pt x="10800" y="21600"/>
                </a:lnTo>
                <a:lnTo>
                  <a:pt x="0" y="16902"/>
                </a:lnTo>
                <a:lnTo>
                  <a:pt x="0" y="4698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miter/>
          </a:ln>
        </p:spPr>
        <p:txBody>
          <a:bodyPr lIns="91438" rIns="91438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00318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1315ADCA-0083-46E1-A6AA-5C6D9E2695D6}"/>
              </a:ext>
            </a:extLst>
          </p:cNvPr>
          <p:cNvSpPr/>
          <p:nvPr/>
        </p:nvSpPr>
        <p:spPr>
          <a:xfrm>
            <a:off x="180569" y="470332"/>
            <a:ext cx="11839288" cy="5114103"/>
          </a:xfrm>
          <a:custGeom>
            <a:avLst/>
            <a:gdLst>
              <a:gd name="connsiteX0" fmla="*/ 479308 w 8927182"/>
              <a:gd name="connsiteY0" fmla="*/ 0 h 3582343"/>
              <a:gd name="connsiteX1" fmla="*/ 573687 w 8927182"/>
              <a:gd name="connsiteY1" fmla="*/ 155969 h 3582343"/>
              <a:gd name="connsiteX2" fmla="*/ 8881885 w 8927182"/>
              <a:gd name="connsiteY2" fmla="*/ 155969 h 3582343"/>
              <a:gd name="connsiteX3" fmla="*/ 8927182 w 8927182"/>
              <a:gd name="connsiteY3" fmla="*/ 201266 h 3582343"/>
              <a:gd name="connsiteX4" fmla="*/ 8927182 w 8927182"/>
              <a:gd name="connsiteY4" fmla="*/ 3537046 h 3582343"/>
              <a:gd name="connsiteX5" fmla="*/ 8881885 w 8927182"/>
              <a:gd name="connsiteY5" fmla="*/ 3582343 h 3582343"/>
              <a:gd name="connsiteX6" fmla="*/ 45297 w 8927182"/>
              <a:gd name="connsiteY6" fmla="*/ 3582343 h 3582343"/>
              <a:gd name="connsiteX7" fmla="*/ 0 w 8927182"/>
              <a:gd name="connsiteY7" fmla="*/ 3537046 h 3582343"/>
              <a:gd name="connsiteX8" fmla="*/ 0 w 8927182"/>
              <a:gd name="connsiteY8" fmla="*/ 201266 h 3582343"/>
              <a:gd name="connsiteX9" fmla="*/ 45297 w 8927182"/>
              <a:gd name="connsiteY9" fmla="*/ 155969 h 3582343"/>
              <a:gd name="connsiteX10" fmla="*/ 384929 w 8927182"/>
              <a:gd name="connsiteY10" fmla="*/ 155969 h 358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7182" h="3582343">
                <a:moveTo>
                  <a:pt x="479308" y="0"/>
                </a:moveTo>
                <a:lnTo>
                  <a:pt x="573687" y="155969"/>
                </a:lnTo>
                <a:lnTo>
                  <a:pt x="8881885" y="155969"/>
                </a:lnTo>
                <a:cubicBezTo>
                  <a:pt x="8906902" y="155969"/>
                  <a:pt x="8927182" y="176249"/>
                  <a:pt x="8927182" y="201266"/>
                </a:cubicBezTo>
                <a:lnTo>
                  <a:pt x="8927182" y="3537046"/>
                </a:lnTo>
                <a:cubicBezTo>
                  <a:pt x="8927182" y="3562063"/>
                  <a:pt x="8906902" y="3582343"/>
                  <a:pt x="8881885" y="3582343"/>
                </a:cubicBezTo>
                <a:lnTo>
                  <a:pt x="45297" y="3582343"/>
                </a:lnTo>
                <a:cubicBezTo>
                  <a:pt x="20280" y="3582343"/>
                  <a:pt x="0" y="3562063"/>
                  <a:pt x="0" y="3537046"/>
                </a:cubicBezTo>
                <a:lnTo>
                  <a:pt x="0" y="201266"/>
                </a:lnTo>
                <a:cubicBezTo>
                  <a:pt x="0" y="176249"/>
                  <a:pt x="20280" y="155969"/>
                  <a:pt x="45297" y="155969"/>
                </a:cubicBezTo>
                <a:lnTo>
                  <a:pt x="384929" y="155969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188FE01E-BA36-48C4-BE8B-F01D3569A8FC}"/>
              </a:ext>
            </a:extLst>
          </p:cNvPr>
          <p:cNvSpPr/>
          <p:nvPr/>
        </p:nvSpPr>
        <p:spPr>
          <a:xfrm rot="5400000">
            <a:off x="2275099" y="2579467"/>
            <a:ext cx="1177456" cy="1414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698"/>
                </a:lnTo>
                <a:lnTo>
                  <a:pt x="21600" y="16902"/>
                </a:lnTo>
                <a:lnTo>
                  <a:pt x="10800" y="21600"/>
                </a:lnTo>
                <a:lnTo>
                  <a:pt x="0" y="16902"/>
                </a:lnTo>
                <a:lnTo>
                  <a:pt x="0" y="4698"/>
                </a:lnTo>
                <a:lnTo>
                  <a:pt x="10800" y="0"/>
                </a:lnTo>
                <a:close/>
              </a:path>
            </a:pathLst>
          </a:custGeom>
          <a:solidFill>
            <a:srgbClr val="2F5597"/>
          </a:solidFill>
          <a:ln w="19050">
            <a:noFill/>
            <a:miter/>
          </a:ln>
        </p:spPr>
        <p:txBody>
          <a:bodyPr lIns="91438" rIns="91438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00318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939">
            <a:extLst>
              <a:ext uri="{FF2B5EF4-FFF2-40B4-BE49-F238E27FC236}">
                <a16:creationId xmlns="" xmlns:a16="http://schemas.microsoft.com/office/drawing/2014/main" id="{179CD8F1-9C24-44A4-AE06-9DBE8F6A57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4382" y="2950500"/>
            <a:ext cx="297142" cy="296511"/>
          </a:xfrm>
          <a:custGeom>
            <a:avLst/>
            <a:gdLst>
              <a:gd name="T0" fmla="*/ 163 w 167"/>
              <a:gd name="T1" fmla="*/ 167 h 167"/>
              <a:gd name="T2" fmla="*/ 167 w 167"/>
              <a:gd name="T3" fmla="*/ 38 h 167"/>
              <a:gd name="T4" fmla="*/ 163 w 167"/>
              <a:gd name="T5" fmla="*/ 0 h 167"/>
              <a:gd name="T6" fmla="*/ 0 w 167"/>
              <a:gd name="T7" fmla="*/ 4 h 167"/>
              <a:gd name="T8" fmla="*/ 0 w 167"/>
              <a:gd name="T9" fmla="*/ 163 h 167"/>
              <a:gd name="T10" fmla="*/ 112 w 167"/>
              <a:gd name="T11" fmla="*/ 82 h 167"/>
              <a:gd name="T12" fmla="*/ 112 w 167"/>
              <a:gd name="T13" fmla="*/ 56 h 167"/>
              <a:gd name="T14" fmla="*/ 100 w 167"/>
              <a:gd name="T15" fmla="*/ 73 h 167"/>
              <a:gd name="T16" fmla="*/ 67 w 167"/>
              <a:gd name="T17" fmla="*/ 76 h 167"/>
              <a:gd name="T18" fmla="*/ 67 w 167"/>
              <a:gd name="T19" fmla="*/ 127 h 167"/>
              <a:gd name="T20" fmla="*/ 100 w 167"/>
              <a:gd name="T21" fmla="*/ 130 h 167"/>
              <a:gd name="T22" fmla="*/ 112 w 167"/>
              <a:gd name="T23" fmla="*/ 147 h 167"/>
              <a:gd name="T24" fmla="*/ 112 w 167"/>
              <a:gd name="T25" fmla="*/ 121 h 167"/>
              <a:gd name="T26" fmla="*/ 89 w 167"/>
              <a:gd name="T27" fmla="*/ 113 h 167"/>
              <a:gd name="T28" fmla="*/ 89 w 167"/>
              <a:gd name="T29" fmla="*/ 89 h 167"/>
              <a:gd name="T30" fmla="*/ 112 w 167"/>
              <a:gd name="T31" fmla="*/ 82 h 167"/>
              <a:gd name="T32" fmla="*/ 118 w 167"/>
              <a:gd name="T33" fmla="*/ 69 h 167"/>
              <a:gd name="T34" fmla="*/ 108 w 167"/>
              <a:gd name="T35" fmla="*/ 72 h 167"/>
              <a:gd name="T36" fmla="*/ 108 w 167"/>
              <a:gd name="T37" fmla="*/ 72 h 167"/>
              <a:gd name="T38" fmla="*/ 112 w 167"/>
              <a:gd name="T39" fmla="*/ 63 h 167"/>
              <a:gd name="T40" fmla="*/ 108 w 167"/>
              <a:gd name="T41" fmla="*/ 131 h 167"/>
              <a:gd name="T42" fmla="*/ 112 w 167"/>
              <a:gd name="T43" fmla="*/ 128 h 167"/>
              <a:gd name="T44" fmla="*/ 112 w 167"/>
              <a:gd name="T45" fmla="*/ 140 h 167"/>
              <a:gd name="T46" fmla="*/ 108 w 167"/>
              <a:gd name="T47" fmla="*/ 131 h 167"/>
              <a:gd name="T48" fmla="*/ 49 w 167"/>
              <a:gd name="T49" fmla="*/ 101 h 167"/>
              <a:gd name="T50" fmla="*/ 85 w 167"/>
              <a:gd name="T51" fmla="*/ 101 h 167"/>
              <a:gd name="T52" fmla="*/ 67 w 167"/>
              <a:gd name="T53" fmla="*/ 90 h 167"/>
              <a:gd name="T54" fmla="*/ 67 w 167"/>
              <a:gd name="T55" fmla="*/ 113 h 167"/>
              <a:gd name="T56" fmla="*/ 67 w 167"/>
              <a:gd name="T57" fmla="*/ 90 h 167"/>
              <a:gd name="T58" fmla="*/ 63 w 167"/>
              <a:gd name="T59" fmla="*/ 101 h 167"/>
              <a:gd name="T60" fmla="*/ 71 w 167"/>
              <a:gd name="T61" fmla="*/ 101 h 167"/>
              <a:gd name="T62" fmla="*/ 147 w 167"/>
              <a:gd name="T63" fmla="*/ 18 h 167"/>
              <a:gd name="T64" fmla="*/ 68 w 167"/>
              <a:gd name="T65" fmla="*/ 21 h 167"/>
              <a:gd name="T66" fmla="*/ 147 w 167"/>
              <a:gd name="T67" fmla="*/ 25 h 167"/>
              <a:gd name="T68" fmla="*/ 147 w 167"/>
              <a:gd name="T69" fmla="*/ 18 h 167"/>
              <a:gd name="T70" fmla="*/ 49 w 167"/>
              <a:gd name="T71" fmla="*/ 18 h 167"/>
              <a:gd name="T72" fmla="*/ 49 w 167"/>
              <a:gd name="T73" fmla="*/ 25 h 167"/>
              <a:gd name="T74" fmla="*/ 55 w 167"/>
              <a:gd name="T75" fmla="*/ 21 h 167"/>
              <a:gd name="T76" fmla="*/ 37 w 167"/>
              <a:gd name="T77" fmla="*/ 18 h 167"/>
              <a:gd name="T78" fmla="*/ 31 w 167"/>
              <a:gd name="T79" fmla="*/ 21 h 167"/>
              <a:gd name="T80" fmla="*/ 37 w 167"/>
              <a:gd name="T81" fmla="*/ 25 h 167"/>
              <a:gd name="T82" fmla="*/ 37 w 167"/>
              <a:gd name="T83" fmla="*/ 18 h 167"/>
              <a:gd name="T84" fmla="*/ 20 w 167"/>
              <a:gd name="T85" fmla="*/ 18 h 167"/>
              <a:gd name="T86" fmla="*/ 20 w 167"/>
              <a:gd name="T87" fmla="*/ 25 h 167"/>
              <a:gd name="T88" fmla="*/ 26 w 167"/>
              <a:gd name="T89" fmla="*/ 21 h 167"/>
              <a:gd name="T90" fmla="*/ 7 w 167"/>
              <a:gd name="T91" fmla="*/ 7 h 167"/>
              <a:gd name="T92" fmla="*/ 160 w 167"/>
              <a:gd name="T93" fmla="*/ 35 h 167"/>
              <a:gd name="T94" fmla="*/ 7 w 167"/>
              <a:gd name="T95" fmla="*/ 7 h 167"/>
              <a:gd name="T96" fmla="*/ 160 w 167"/>
              <a:gd name="T97" fmla="*/ 42 h 167"/>
              <a:gd name="T98" fmla="*/ 7 w 167"/>
              <a:gd name="T99" fmla="*/ 16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7" h="167">
                <a:moveTo>
                  <a:pt x="4" y="167"/>
                </a:moveTo>
                <a:cubicBezTo>
                  <a:pt x="163" y="167"/>
                  <a:pt x="163" y="167"/>
                  <a:pt x="163" y="167"/>
                </a:cubicBezTo>
                <a:cubicBezTo>
                  <a:pt x="165" y="167"/>
                  <a:pt x="167" y="165"/>
                  <a:pt x="167" y="163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67" y="4"/>
                  <a:pt x="167" y="4"/>
                  <a:pt x="167" y="4"/>
                </a:cubicBezTo>
                <a:cubicBezTo>
                  <a:pt x="167" y="2"/>
                  <a:pt x="165" y="0"/>
                  <a:pt x="163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5"/>
                  <a:pt x="2" y="167"/>
                  <a:pt x="4" y="167"/>
                </a:cubicBezTo>
                <a:close/>
                <a:moveTo>
                  <a:pt x="112" y="82"/>
                </a:moveTo>
                <a:cubicBezTo>
                  <a:pt x="119" y="82"/>
                  <a:pt x="125" y="76"/>
                  <a:pt x="125" y="69"/>
                </a:cubicBezTo>
                <a:cubicBezTo>
                  <a:pt x="125" y="62"/>
                  <a:pt x="119" y="56"/>
                  <a:pt x="112" y="56"/>
                </a:cubicBezTo>
                <a:cubicBezTo>
                  <a:pt x="105" y="56"/>
                  <a:pt x="100" y="62"/>
                  <a:pt x="100" y="69"/>
                </a:cubicBezTo>
                <a:cubicBezTo>
                  <a:pt x="100" y="70"/>
                  <a:pt x="100" y="72"/>
                  <a:pt x="100" y="73"/>
                </a:cubicBezTo>
                <a:cubicBezTo>
                  <a:pt x="85" y="84"/>
                  <a:pt x="85" y="84"/>
                  <a:pt x="85" y="84"/>
                </a:cubicBezTo>
                <a:cubicBezTo>
                  <a:pt x="80" y="79"/>
                  <a:pt x="74" y="76"/>
                  <a:pt x="67" y="76"/>
                </a:cubicBezTo>
                <a:cubicBezTo>
                  <a:pt x="53" y="76"/>
                  <a:pt x="42" y="88"/>
                  <a:pt x="42" y="101"/>
                </a:cubicBezTo>
                <a:cubicBezTo>
                  <a:pt x="42" y="115"/>
                  <a:pt x="53" y="127"/>
                  <a:pt x="67" y="127"/>
                </a:cubicBezTo>
                <a:cubicBezTo>
                  <a:pt x="74" y="127"/>
                  <a:pt x="80" y="124"/>
                  <a:pt x="85" y="119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31"/>
                  <a:pt x="100" y="133"/>
                  <a:pt x="100" y="134"/>
                </a:cubicBezTo>
                <a:cubicBezTo>
                  <a:pt x="100" y="141"/>
                  <a:pt x="105" y="147"/>
                  <a:pt x="112" y="147"/>
                </a:cubicBezTo>
                <a:cubicBezTo>
                  <a:pt x="119" y="147"/>
                  <a:pt x="125" y="141"/>
                  <a:pt x="125" y="134"/>
                </a:cubicBezTo>
                <a:cubicBezTo>
                  <a:pt x="125" y="127"/>
                  <a:pt x="119" y="121"/>
                  <a:pt x="112" y="121"/>
                </a:cubicBezTo>
                <a:cubicBezTo>
                  <a:pt x="109" y="121"/>
                  <a:pt x="107" y="122"/>
                  <a:pt x="104" y="12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1" y="110"/>
                  <a:pt x="92" y="106"/>
                  <a:pt x="92" y="101"/>
                </a:cubicBezTo>
                <a:cubicBezTo>
                  <a:pt x="92" y="97"/>
                  <a:pt x="91" y="93"/>
                  <a:pt x="89" y="8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7" y="80"/>
                  <a:pt x="109" y="82"/>
                  <a:pt x="112" y="82"/>
                </a:cubicBezTo>
                <a:close/>
                <a:moveTo>
                  <a:pt x="112" y="63"/>
                </a:moveTo>
                <a:cubicBezTo>
                  <a:pt x="116" y="63"/>
                  <a:pt x="118" y="65"/>
                  <a:pt x="118" y="69"/>
                </a:cubicBezTo>
                <a:cubicBezTo>
                  <a:pt x="118" y="72"/>
                  <a:pt x="116" y="75"/>
                  <a:pt x="112" y="75"/>
                </a:cubicBezTo>
                <a:cubicBezTo>
                  <a:pt x="110" y="75"/>
                  <a:pt x="109" y="74"/>
                  <a:pt x="108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7" y="71"/>
                  <a:pt x="107" y="70"/>
                  <a:pt x="107" y="69"/>
                </a:cubicBezTo>
                <a:cubicBezTo>
                  <a:pt x="107" y="65"/>
                  <a:pt x="109" y="63"/>
                  <a:pt x="112" y="63"/>
                </a:cubicBezTo>
                <a:close/>
                <a:moveTo>
                  <a:pt x="108" y="131"/>
                </a:moveTo>
                <a:cubicBezTo>
                  <a:pt x="108" y="131"/>
                  <a:pt x="108" y="131"/>
                  <a:pt x="108" y="131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09" y="129"/>
                  <a:pt x="110" y="128"/>
                  <a:pt x="112" y="128"/>
                </a:cubicBezTo>
                <a:cubicBezTo>
                  <a:pt x="116" y="128"/>
                  <a:pt x="118" y="131"/>
                  <a:pt x="118" y="134"/>
                </a:cubicBezTo>
                <a:cubicBezTo>
                  <a:pt x="118" y="137"/>
                  <a:pt x="116" y="140"/>
                  <a:pt x="112" y="140"/>
                </a:cubicBezTo>
                <a:cubicBezTo>
                  <a:pt x="109" y="140"/>
                  <a:pt x="107" y="137"/>
                  <a:pt x="107" y="134"/>
                </a:cubicBezTo>
                <a:cubicBezTo>
                  <a:pt x="107" y="133"/>
                  <a:pt x="107" y="132"/>
                  <a:pt x="108" y="131"/>
                </a:cubicBezTo>
                <a:close/>
                <a:moveTo>
                  <a:pt x="67" y="120"/>
                </a:moveTo>
                <a:cubicBezTo>
                  <a:pt x="57" y="120"/>
                  <a:pt x="49" y="111"/>
                  <a:pt x="49" y="101"/>
                </a:cubicBezTo>
                <a:cubicBezTo>
                  <a:pt x="49" y="91"/>
                  <a:pt x="57" y="83"/>
                  <a:pt x="67" y="83"/>
                </a:cubicBezTo>
                <a:cubicBezTo>
                  <a:pt x="77" y="83"/>
                  <a:pt x="85" y="91"/>
                  <a:pt x="85" y="101"/>
                </a:cubicBezTo>
                <a:cubicBezTo>
                  <a:pt x="85" y="111"/>
                  <a:pt x="77" y="120"/>
                  <a:pt x="67" y="120"/>
                </a:cubicBezTo>
                <a:close/>
                <a:moveTo>
                  <a:pt x="67" y="90"/>
                </a:moveTo>
                <a:cubicBezTo>
                  <a:pt x="61" y="90"/>
                  <a:pt x="56" y="95"/>
                  <a:pt x="56" y="101"/>
                </a:cubicBezTo>
                <a:cubicBezTo>
                  <a:pt x="56" y="108"/>
                  <a:pt x="61" y="113"/>
                  <a:pt x="67" y="113"/>
                </a:cubicBezTo>
                <a:cubicBezTo>
                  <a:pt x="73" y="113"/>
                  <a:pt x="78" y="108"/>
                  <a:pt x="78" y="101"/>
                </a:cubicBezTo>
                <a:cubicBezTo>
                  <a:pt x="78" y="95"/>
                  <a:pt x="73" y="90"/>
                  <a:pt x="67" y="90"/>
                </a:cubicBezTo>
                <a:close/>
                <a:moveTo>
                  <a:pt x="67" y="106"/>
                </a:moveTo>
                <a:cubicBezTo>
                  <a:pt x="65" y="106"/>
                  <a:pt x="63" y="104"/>
                  <a:pt x="63" y="101"/>
                </a:cubicBezTo>
                <a:cubicBezTo>
                  <a:pt x="63" y="99"/>
                  <a:pt x="65" y="97"/>
                  <a:pt x="67" y="97"/>
                </a:cubicBezTo>
                <a:cubicBezTo>
                  <a:pt x="69" y="97"/>
                  <a:pt x="71" y="99"/>
                  <a:pt x="71" y="101"/>
                </a:cubicBezTo>
                <a:cubicBezTo>
                  <a:pt x="71" y="104"/>
                  <a:pt x="69" y="106"/>
                  <a:pt x="67" y="106"/>
                </a:cubicBezTo>
                <a:close/>
                <a:moveTo>
                  <a:pt x="147" y="18"/>
                </a:moveTo>
                <a:cubicBezTo>
                  <a:pt x="71" y="18"/>
                  <a:pt x="71" y="18"/>
                  <a:pt x="71" y="18"/>
                </a:cubicBezTo>
                <a:cubicBezTo>
                  <a:pt x="70" y="18"/>
                  <a:pt x="68" y="19"/>
                  <a:pt x="68" y="21"/>
                </a:cubicBezTo>
                <a:cubicBezTo>
                  <a:pt x="68" y="23"/>
                  <a:pt x="70" y="25"/>
                  <a:pt x="71" y="25"/>
                </a:cubicBezTo>
                <a:cubicBezTo>
                  <a:pt x="147" y="25"/>
                  <a:pt x="147" y="25"/>
                  <a:pt x="147" y="25"/>
                </a:cubicBezTo>
                <a:cubicBezTo>
                  <a:pt x="149" y="25"/>
                  <a:pt x="150" y="23"/>
                  <a:pt x="150" y="21"/>
                </a:cubicBezTo>
                <a:cubicBezTo>
                  <a:pt x="150" y="19"/>
                  <a:pt x="149" y="18"/>
                  <a:pt x="147" y="18"/>
                </a:cubicBezTo>
                <a:close/>
                <a:moveTo>
                  <a:pt x="52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7" y="18"/>
                  <a:pt x="45" y="19"/>
                  <a:pt x="45" y="21"/>
                </a:cubicBezTo>
                <a:cubicBezTo>
                  <a:pt x="45" y="23"/>
                  <a:pt x="47" y="25"/>
                  <a:pt x="49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4" y="25"/>
                  <a:pt x="55" y="23"/>
                  <a:pt x="55" y="21"/>
                </a:cubicBezTo>
                <a:cubicBezTo>
                  <a:pt x="55" y="19"/>
                  <a:pt x="54" y="18"/>
                  <a:pt x="52" y="18"/>
                </a:cubicBezTo>
                <a:close/>
                <a:moveTo>
                  <a:pt x="37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32" y="18"/>
                  <a:pt x="31" y="19"/>
                  <a:pt x="31" y="21"/>
                </a:cubicBezTo>
                <a:cubicBezTo>
                  <a:pt x="31" y="23"/>
                  <a:pt x="32" y="25"/>
                  <a:pt x="34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9" y="25"/>
                  <a:pt x="40" y="23"/>
                  <a:pt x="40" y="21"/>
                </a:cubicBezTo>
                <a:cubicBezTo>
                  <a:pt x="40" y="19"/>
                  <a:pt x="39" y="18"/>
                  <a:pt x="37" y="18"/>
                </a:cubicBezTo>
                <a:close/>
                <a:moveTo>
                  <a:pt x="22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18" y="18"/>
                  <a:pt x="16" y="19"/>
                  <a:pt x="16" y="21"/>
                </a:cubicBezTo>
                <a:cubicBezTo>
                  <a:pt x="16" y="23"/>
                  <a:pt x="18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5"/>
                  <a:pt x="26" y="23"/>
                  <a:pt x="26" y="21"/>
                </a:cubicBezTo>
                <a:cubicBezTo>
                  <a:pt x="26" y="19"/>
                  <a:pt x="24" y="18"/>
                  <a:pt x="22" y="18"/>
                </a:cubicBezTo>
                <a:close/>
                <a:moveTo>
                  <a:pt x="7" y="7"/>
                </a:moveTo>
                <a:cubicBezTo>
                  <a:pt x="160" y="7"/>
                  <a:pt x="160" y="7"/>
                  <a:pt x="160" y="7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7" y="35"/>
                  <a:pt x="7" y="35"/>
                  <a:pt x="7" y="35"/>
                </a:cubicBezTo>
                <a:lnTo>
                  <a:pt x="7" y="7"/>
                </a:lnTo>
                <a:close/>
                <a:moveTo>
                  <a:pt x="7" y="42"/>
                </a:moveTo>
                <a:cubicBezTo>
                  <a:pt x="160" y="42"/>
                  <a:pt x="160" y="42"/>
                  <a:pt x="160" y="42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7" y="160"/>
                  <a:pt x="7" y="160"/>
                  <a:pt x="7" y="160"/>
                </a:cubicBezTo>
                <a:lnTo>
                  <a:pt x="7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CE6A5D-60D1-4AE1-9831-06569BF167B3}"/>
              </a:ext>
            </a:extLst>
          </p:cNvPr>
          <p:cNvSpPr txBox="1"/>
          <p:nvPr/>
        </p:nvSpPr>
        <p:spPr>
          <a:xfrm>
            <a:off x="2353583" y="3316300"/>
            <a:ext cx="105873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SIMP</a:t>
            </a:r>
            <a:endParaRPr sz="160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97CA3C-1A7A-49E6-AD9E-21EE43F2385A}"/>
              </a:ext>
            </a:extLst>
          </p:cNvPr>
          <p:cNvSpPr txBox="1"/>
          <p:nvPr/>
        </p:nvSpPr>
        <p:spPr>
          <a:xfrm>
            <a:off x="4133245" y="1634459"/>
            <a:ext cx="91023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 err="1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QazR&amp;D</a:t>
            </a:r>
            <a:endParaRPr sz="1400" dirty="0">
              <a:solidFill>
                <a:srgbClr val="2F5597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="" xmlns:a16="http://schemas.microsoft.com/office/drawing/2014/main" id="{4351AB1A-22EC-4FE2-B595-6FD027BB5995}"/>
              </a:ext>
            </a:extLst>
          </p:cNvPr>
          <p:cNvSpPr txBox="1"/>
          <p:nvPr/>
        </p:nvSpPr>
        <p:spPr>
          <a:xfrm>
            <a:off x="2168456" y="1652299"/>
            <a:ext cx="1402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cs typeface="Arial" panose="020B0604020202020204" pitchFamily="34" charset="0"/>
              </a:rPr>
              <a:t>Технологические 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решение</a:t>
            </a:r>
          </a:p>
          <a:p>
            <a:pPr algn="ctr"/>
            <a:endParaRPr lang="x-none" sz="1400" dirty="0"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="" xmlns:a16="http://schemas.microsoft.com/office/drawing/2014/main" id="{9ED2D630-5DAD-4720-B6ED-4B8E45BA7AB9}"/>
              </a:ext>
            </a:extLst>
          </p:cNvPr>
          <p:cNvSpPr txBox="1"/>
          <p:nvPr/>
        </p:nvSpPr>
        <p:spPr>
          <a:xfrm>
            <a:off x="3930982" y="1133964"/>
            <a:ext cx="1336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200" dirty="0">
                <a:solidFill>
                  <a:srgbClr val="2F5597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https://qazrnd.kz/</a:t>
            </a:r>
            <a:endParaRPr lang="en-US" sz="1200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="" xmlns:a16="http://schemas.microsoft.com/office/drawing/2014/main" id="{0F363037-4595-4090-9798-797053D5B909}"/>
              </a:ext>
            </a:extLst>
          </p:cNvPr>
          <p:cNvSpPr txBox="1"/>
          <p:nvPr/>
        </p:nvSpPr>
        <p:spPr>
          <a:xfrm>
            <a:off x="575091" y="2067353"/>
            <a:ext cx="1287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3CB98E"/>
                </a:solidFill>
                <a:cs typeface="Arial" panose="020B0604020202020204" pitchFamily="34" charset="0"/>
              </a:rPr>
              <a:t>Обучение,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Мероприятия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Атлас профессий</a:t>
            </a:r>
            <a:endParaRPr lang="x-none" sz="1200" dirty="0">
              <a:cs typeface="Arial" panose="020B0604020202020204" pitchFamily="34" charset="0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="" xmlns:a16="http://schemas.microsoft.com/office/drawing/2014/main" id="{008FC63B-EBE5-495F-B85B-9CD9C6A16D12}"/>
              </a:ext>
            </a:extLst>
          </p:cNvPr>
          <p:cNvSpPr txBox="1"/>
          <p:nvPr/>
        </p:nvSpPr>
        <p:spPr>
          <a:xfrm>
            <a:off x="401340" y="3185695"/>
            <a:ext cx="15601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2F5597"/>
                </a:solidFill>
                <a:cs typeface="Arial" panose="020B0604020202020204" pitchFamily="34" charset="0"/>
              </a:rPr>
              <a:t>Государство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Меры господдержки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Документооборот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Сертификация</a:t>
            </a:r>
            <a:endParaRPr lang="x-none" sz="1200" dirty="0">
              <a:cs typeface="Arial" panose="020B0604020202020204" pitchFamily="34" charset="0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59E35FB8-1B4C-4723-9DD9-E539AC331DD7}"/>
              </a:ext>
            </a:extLst>
          </p:cNvPr>
          <p:cNvSpPr/>
          <p:nvPr/>
        </p:nvSpPr>
        <p:spPr>
          <a:xfrm rot="5400000">
            <a:off x="3859536" y="3170185"/>
            <a:ext cx="1438897" cy="1797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698"/>
                </a:lnTo>
                <a:lnTo>
                  <a:pt x="21600" y="16902"/>
                </a:lnTo>
                <a:lnTo>
                  <a:pt x="10800" y="21600"/>
                </a:lnTo>
                <a:lnTo>
                  <a:pt x="0" y="16902"/>
                </a:lnTo>
                <a:lnTo>
                  <a:pt x="0" y="4698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miter/>
          </a:ln>
        </p:spPr>
        <p:txBody>
          <a:bodyPr lIns="91438" rIns="91438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00318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="" xmlns:a16="http://schemas.microsoft.com/office/drawing/2014/main" id="{5646FFB6-3AFB-4E05-9F6C-47BC8B259C35}"/>
              </a:ext>
            </a:extLst>
          </p:cNvPr>
          <p:cNvSpPr txBox="1"/>
          <p:nvPr/>
        </p:nvSpPr>
        <p:spPr>
          <a:xfrm>
            <a:off x="3933599" y="3912793"/>
            <a:ext cx="123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cs typeface="Arial" panose="020B0604020202020204" pitchFamily="34" charset="0"/>
              </a:rPr>
              <a:t>Аналитика</a:t>
            </a:r>
          </a:p>
          <a:p>
            <a:pPr algn="ctr"/>
            <a:r>
              <a:rPr lang="en-US" sz="1200" dirty="0">
                <a:cs typeface="Arial" panose="020B0604020202020204" pitchFamily="34" charset="0"/>
              </a:rPr>
              <a:t>Big Data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моделирование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диагностика</a:t>
            </a:r>
            <a:endParaRPr lang="x-none" sz="1200" dirty="0">
              <a:cs typeface="Arial" panose="020B06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="" xmlns:a16="http://schemas.microsoft.com/office/drawing/2014/main" id="{230CEE3C-4E6C-44FB-A24E-2206EEF81235}"/>
              </a:ext>
            </a:extLst>
          </p:cNvPr>
          <p:cNvSpPr txBox="1"/>
          <p:nvPr/>
        </p:nvSpPr>
        <p:spPr>
          <a:xfrm>
            <a:off x="1974408" y="4575381"/>
            <a:ext cx="1797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2F5597"/>
                </a:solidFill>
                <a:cs typeface="Arial" panose="020B0604020202020204" pitchFamily="34" charset="0"/>
              </a:rPr>
              <a:t>Промышленность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Технологические задачи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Успешные проекты</a:t>
            </a:r>
          </a:p>
          <a:p>
            <a:pPr algn="ctr"/>
            <a:r>
              <a:rPr lang="ru-RU" sz="1200" dirty="0">
                <a:cs typeface="Arial" panose="020B0604020202020204" pitchFamily="34" charset="0"/>
              </a:rPr>
              <a:t>Передовые технологии</a:t>
            </a:r>
            <a:endParaRPr lang="x-none" sz="1200" dirty="0">
              <a:cs typeface="Arial" panose="020B0604020202020204" pitchFamily="34" charset="0"/>
            </a:endParaRPr>
          </a:p>
        </p:txBody>
      </p:sp>
      <p:sp>
        <p:nvSpPr>
          <p:cNvPr id="18" name="Freeform 494">
            <a:extLst>
              <a:ext uri="{FF2B5EF4-FFF2-40B4-BE49-F238E27FC236}">
                <a16:creationId xmlns="" xmlns:a16="http://schemas.microsoft.com/office/drawing/2014/main" id="{0B7598CC-03D3-4106-8FDD-BBEE854C4E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83689" y="1110282"/>
            <a:ext cx="236198" cy="238161"/>
          </a:xfrm>
          <a:custGeom>
            <a:avLst/>
            <a:gdLst>
              <a:gd name="T0" fmla="*/ 21 w 128"/>
              <a:gd name="T1" fmla="*/ 103 h 129"/>
              <a:gd name="T2" fmla="*/ 25 w 128"/>
              <a:gd name="T3" fmla="*/ 107 h 129"/>
              <a:gd name="T4" fmla="*/ 5 w 128"/>
              <a:gd name="T5" fmla="*/ 124 h 129"/>
              <a:gd name="T6" fmla="*/ 21 w 128"/>
              <a:gd name="T7" fmla="*/ 103 h 129"/>
              <a:gd name="T8" fmla="*/ 30 w 128"/>
              <a:gd name="T9" fmla="*/ 112 h 129"/>
              <a:gd name="T10" fmla="*/ 34 w 128"/>
              <a:gd name="T11" fmla="*/ 116 h 129"/>
              <a:gd name="T12" fmla="*/ 23 w 128"/>
              <a:gd name="T13" fmla="*/ 124 h 129"/>
              <a:gd name="T14" fmla="*/ 30 w 128"/>
              <a:gd name="T15" fmla="*/ 112 h 129"/>
              <a:gd name="T16" fmla="*/ 28 w 128"/>
              <a:gd name="T17" fmla="*/ 74 h 129"/>
              <a:gd name="T18" fmla="*/ 46 w 128"/>
              <a:gd name="T19" fmla="*/ 101 h 129"/>
              <a:gd name="T20" fmla="*/ 65 w 128"/>
              <a:gd name="T21" fmla="*/ 98 h 129"/>
              <a:gd name="T22" fmla="*/ 71 w 128"/>
              <a:gd name="T23" fmla="*/ 103 h 129"/>
              <a:gd name="T24" fmla="*/ 67 w 128"/>
              <a:gd name="T25" fmla="*/ 118 h 129"/>
              <a:gd name="T26" fmla="*/ 87 w 128"/>
              <a:gd name="T27" fmla="*/ 112 h 129"/>
              <a:gd name="T28" fmla="*/ 93 w 128"/>
              <a:gd name="T29" fmla="*/ 101 h 129"/>
              <a:gd name="T30" fmla="*/ 94 w 128"/>
              <a:gd name="T31" fmla="*/ 83 h 129"/>
              <a:gd name="T32" fmla="*/ 96 w 128"/>
              <a:gd name="T33" fmla="*/ 80 h 129"/>
              <a:gd name="T34" fmla="*/ 115 w 128"/>
              <a:gd name="T35" fmla="*/ 47 h 129"/>
              <a:gd name="T36" fmla="*/ 81 w 128"/>
              <a:gd name="T37" fmla="*/ 13 h 129"/>
              <a:gd name="T38" fmla="*/ 47 w 128"/>
              <a:gd name="T39" fmla="*/ 33 h 129"/>
              <a:gd name="T40" fmla="*/ 46 w 128"/>
              <a:gd name="T41" fmla="*/ 35 h 129"/>
              <a:gd name="T42" fmla="*/ 28 w 128"/>
              <a:gd name="T43" fmla="*/ 35 h 129"/>
              <a:gd name="T44" fmla="*/ 17 w 128"/>
              <a:gd name="T45" fmla="*/ 41 h 129"/>
              <a:gd name="T46" fmla="*/ 10 w 128"/>
              <a:gd name="T47" fmla="*/ 62 h 129"/>
              <a:gd name="T48" fmla="*/ 25 w 128"/>
              <a:gd name="T49" fmla="*/ 57 h 129"/>
              <a:gd name="T50" fmla="*/ 30 w 128"/>
              <a:gd name="T51" fmla="*/ 64 h 129"/>
              <a:gd name="T52" fmla="*/ 18 w 128"/>
              <a:gd name="T53" fmla="*/ 84 h 129"/>
              <a:gd name="T54" fmla="*/ 18 w 128"/>
              <a:gd name="T55" fmla="*/ 72 h 129"/>
              <a:gd name="T56" fmla="*/ 18 w 128"/>
              <a:gd name="T57" fmla="*/ 69 h 129"/>
              <a:gd name="T58" fmla="*/ 5 w 128"/>
              <a:gd name="T59" fmla="*/ 73 h 129"/>
              <a:gd name="T60" fmla="*/ 1 w 128"/>
              <a:gd name="T61" fmla="*/ 52 h 129"/>
              <a:gd name="T62" fmla="*/ 10 w 128"/>
              <a:gd name="T63" fmla="*/ 35 h 129"/>
              <a:gd name="T64" fmla="*/ 41 w 128"/>
              <a:gd name="T65" fmla="*/ 26 h 129"/>
              <a:gd name="T66" fmla="*/ 42 w 128"/>
              <a:gd name="T67" fmla="*/ 25 h 129"/>
              <a:gd name="T68" fmla="*/ 78 w 128"/>
              <a:gd name="T69" fmla="*/ 4 h 129"/>
              <a:gd name="T70" fmla="*/ 125 w 128"/>
              <a:gd name="T71" fmla="*/ 7 h 129"/>
              <a:gd name="T72" fmla="*/ 125 w 128"/>
              <a:gd name="T73" fmla="*/ 50 h 129"/>
              <a:gd name="T74" fmla="*/ 103 w 128"/>
              <a:gd name="T75" fmla="*/ 87 h 129"/>
              <a:gd name="T76" fmla="*/ 103 w 128"/>
              <a:gd name="T77" fmla="*/ 103 h 129"/>
              <a:gd name="T78" fmla="*/ 94 w 128"/>
              <a:gd name="T79" fmla="*/ 119 h 129"/>
              <a:gd name="T80" fmla="*/ 57 w 128"/>
              <a:gd name="T81" fmla="*/ 125 h 129"/>
              <a:gd name="T82" fmla="*/ 55 w 128"/>
              <a:gd name="T83" fmla="*/ 117 h 129"/>
              <a:gd name="T84" fmla="*/ 60 w 128"/>
              <a:gd name="T85" fmla="*/ 109 h 129"/>
              <a:gd name="T86" fmla="*/ 44 w 128"/>
              <a:gd name="T87" fmla="*/ 111 h 129"/>
              <a:gd name="T88" fmla="*/ 41 w 128"/>
              <a:gd name="T89" fmla="*/ 109 h 129"/>
              <a:gd name="T90" fmla="*/ 18 w 128"/>
              <a:gd name="T91" fmla="*/ 84 h 129"/>
              <a:gd name="T92" fmla="*/ 85 w 128"/>
              <a:gd name="T93" fmla="*/ 31 h 129"/>
              <a:gd name="T94" fmla="*/ 85 w 128"/>
              <a:gd name="T95" fmla="*/ 56 h 129"/>
              <a:gd name="T96" fmla="*/ 85 w 128"/>
              <a:gd name="T97" fmla="*/ 31 h 129"/>
              <a:gd name="T98" fmla="*/ 103 w 128"/>
              <a:gd name="T99" fmla="*/ 44 h 129"/>
              <a:gd name="T100" fmla="*/ 67 w 128"/>
              <a:gd name="T101" fmla="*/ 44 h 129"/>
              <a:gd name="T102" fmla="*/ 103 w 128"/>
              <a:gd name="T103" fmla="*/ 44 h 129"/>
              <a:gd name="T104" fmla="*/ 16 w 128"/>
              <a:gd name="T105" fmla="*/ 94 h 129"/>
              <a:gd name="T106" fmla="*/ 9 w 128"/>
              <a:gd name="T107" fmla="*/ 106 h 129"/>
              <a:gd name="T108" fmla="*/ 5 w 128"/>
              <a:gd name="T109" fmla="*/ 10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9">
                <a:moveTo>
                  <a:pt x="21" y="103"/>
                </a:moveTo>
                <a:cubicBezTo>
                  <a:pt x="21" y="103"/>
                  <a:pt x="21" y="103"/>
                  <a:pt x="21" y="103"/>
                </a:cubicBezTo>
                <a:cubicBezTo>
                  <a:pt x="22" y="102"/>
                  <a:pt x="24" y="102"/>
                  <a:pt x="25" y="103"/>
                </a:cubicBezTo>
                <a:cubicBezTo>
                  <a:pt x="26" y="104"/>
                  <a:pt x="26" y="106"/>
                  <a:pt x="25" y="107"/>
                </a:cubicBezTo>
                <a:cubicBezTo>
                  <a:pt x="9" y="124"/>
                  <a:pt x="9" y="124"/>
                  <a:pt x="9" y="124"/>
                </a:cubicBezTo>
                <a:cubicBezTo>
                  <a:pt x="7" y="125"/>
                  <a:pt x="6" y="125"/>
                  <a:pt x="5" y="124"/>
                </a:cubicBezTo>
                <a:cubicBezTo>
                  <a:pt x="3" y="123"/>
                  <a:pt x="3" y="121"/>
                  <a:pt x="5" y="120"/>
                </a:cubicBezTo>
                <a:cubicBezTo>
                  <a:pt x="21" y="103"/>
                  <a:pt x="21" y="103"/>
                  <a:pt x="21" y="103"/>
                </a:cubicBezTo>
                <a:close/>
                <a:moveTo>
                  <a:pt x="30" y="112"/>
                </a:moveTo>
                <a:cubicBezTo>
                  <a:pt x="30" y="112"/>
                  <a:pt x="30" y="112"/>
                  <a:pt x="30" y="112"/>
                </a:cubicBezTo>
                <a:cubicBezTo>
                  <a:pt x="31" y="111"/>
                  <a:pt x="33" y="111"/>
                  <a:pt x="34" y="112"/>
                </a:cubicBezTo>
                <a:cubicBezTo>
                  <a:pt x="35" y="113"/>
                  <a:pt x="35" y="115"/>
                  <a:pt x="34" y="116"/>
                </a:cubicBezTo>
                <a:cubicBezTo>
                  <a:pt x="27" y="124"/>
                  <a:pt x="27" y="124"/>
                  <a:pt x="27" y="124"/>
                </a:cubicBezTo>
                <a:cubicBezTo>
                  <a:pt x="26" y="125"/>
                  <a:pt x="24" y="125"/>
                  <a:pt x="23" y="124"/>
                </a:cubicBezTo>
                <a:cubicBezTo>
                  <a:pt x="22" y="122"/>
                  <a:pt x="22" y="121"/>
                  <a:pt x="23" y="120"/>
                </a:cubicBezTo>
                <a:cubicBezTo>
                  <a:pt x="30" y="112"/>
                  <a:pt x="30" y="112"/>
                  <a:pt x="30" y="112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7"/>
                  <a:pt x="28" y="79"/>
                  <a:pt x="27" y="82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9" y="101"/>
                  <a:pt x="52" y="101"/>
                  <a:pt x="55" y="100"/>
                </a:cubicBezTo>
                <a:cubicBezTo>
                  <a:pt x="58" y="100"/>
                  <a:pt x="61" y="99"/>
                  <a:pt x="65" y="98"/>
                </a:cubicBezTo>
                <a:cubicBezTo>
                  <a:pt x="65" y="98"/>
                  <a:pt x="66" y="98"/>
                  <a:pt x="66" y="98"/>
                </a:cubicBezTo>
                <a:cubicBezTo>
                  <a:pt x="69" y="98"/>
                  <a:pt x="71" y="100"/>
                  <a:pt x="71" y="103"/>
                </a:cubicBezTo>
                <a:cubicBezTo>
                  <a:pt x="71" y="107"/>
                  <a:pt x="70" y="111"/>
                  <a:pt x="68" y="114"/>
                </a:cubicBezTo>
                <a:cubicBezTo>
                  <a:pt x="68" y="115"/>
                  <a:pt x="67" y="117"/>
                  <a:pt x="67" y="118"/>
                </a:cubicBezTo>
                <a:cubicBezTo>
                  <a:pt x="69" y="118"/>
                  <a:pt x="72" y="119"/>
                  <a:pt x="75" y="118"/>
                </a:cubicBezTo>
                <a:cubicBezTo>
                  <a:pt x="79" y="117"/>
                  <a:pt x="83" y="115"/>
                  <a:pt x="87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90" y="109"/>
                  <a:pt x="92" y="105"/>
                  <a:pt x="93" y="101"/>
                </a:cubicBezTo>
                <a:cubicBezTo>
                  <a:pt x="94" y="96"/>
                  <a:pt x="94" y="92"/>
                  <a:pt x="92" y="88"/>
                </a:cubicBezTo>
                <a:cubicBezTo>
                  <a:pt x="91" y="86"/>
                  <a:pt x="92" y="84"/>
                  <a:pt x="94" y="83"/>
                </a:cubicBezTo>
                <a:cubicBezTo>
                  <a:pt x="95" y="81"/>
                  <a:pt x="95" y="81"/>
                  <a:pt x="95" y="81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06" y="70"/>
                  <a:pt x="112" y="59"/>
                  <a:pt x="115" y="47"/>
                </a:cubicBezTo>
                <a:cubicBezTo>
                  <a:pt x="118" y="36"/>
                  <a:pt x="118" y="24"/>
                  <a:pt x="116" y="13"/>
                </a:cubicBezTo>
                <a:cubicBezTo>
                  <a:pt x="104" y="10"/>
                  <a:pt x="92" y="10"/>
                  <a:pt x="81" y="13"/>
                </a:cubicBezTo>
                <a:cubicBezTo>
                  <a:pt x="69" y="17"/>
                  <a:pt x="58" y="23"/>
                  <a:pt x="49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6"/>
                  <a:pt x="43" y="37"/>
                  <a:pt x="41" y="36"/>
                </a:cubicBezTo>
                <a:cubicBezTo>
                  <a:pt x="36" y="35"/>
                  <a:pt x="32" y="35"/>
                  <a:pt x="28" y="35"/>
                </a:cubicBezTo>
                <a:cubicBezTo>
                  <a:pt x="24" y="36"/>
                  <a:pt x="20" y="38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5"/>
                  <a:pt x="11" y="49"/>
                  <a:pt x="10" y="54"/>
                </a:cubicBezTo>
                <a:cubicBezTo>
                  <a:pt x="10" y="56"/>
                  <a:pt x="10" y="59"/>
                  <a:pt x="10" y="62"/>
                </a:cubicBezTo>
                <a:cubicBezTo>
                  <a:pt x="12" y="61"/>
                  <a:pt x="13" y="60"/>
                  <a:pt x="14" y="60"/>
                </a:cubicBezTo>
                <a:cubicBezTo>
                  <a:pt x="18" y="58"/>
                  <a:pt x="22" y="58"/>
                  <a:pt x="25" y="57"/>
                </a:cubicBezTo>
                <a:cubicBezTo>
                  <a:pt x="26" y="57"/>
                  <a:pt x="26" y="57"/>
                  <a:pt x="27" y="58"/>
                </a:cubicBezTo>
                <a:cubicBezTo>
                  <a:pt x="29" y="58"/>
                  <a:pt x="31" y="61"/>
                  <a:pt x="30" y="64"/>
                </a:cubicBezTo>
                <a:cubicBezTo>
                  <a:pt x="29" y="67"/>
                  <a:pt x="29" y="70"/>
                  <a:pt x="28" y="74"/>
                </a:cubicBezTo>
                <a:close/>
                <a:moveTo>
                  <a:pt x="18" y="84"/>
                </a:moveTo>
                <a:cubicBezTo>
                  <a:pt x="18" y="84"/>
                  <a:pt x="18" y="84"/>
                  <a:pt x="18" y="84"/>
                </a:cubicBezTo>
                <a:cubicBezTo>
                  <a:pt x="18" y="80"/>
                  <a:pt x="18" y="76"/>
                  <a:pt x="18" y="72"/>
                </a:cubicBezTo>
                <a:cubicBezTo>
                  <a:pt x="19" y="71"/>
                  <a:pt x="19" y="70"/>
                  <a:pt x="19" y="68"/>
                </a:cubicBezTo>
                <a:cubicBezTo>
                  <a:pt x="18" y="69"/>
                  <a:pt x="18" y="69"/>
                  <a:pt x="18" y="69"/>
                </a:cubicBezTo>
                <a:cubicBezTo>
                  <a:pt x="16" y="70"/>
                  <a:pt x="13" y="71"/>
                  <a:pt x="11" y="73"/>
                </a:cubicBezTo>
                <a:cubicBezTo>
                  <a:pt x="9" y="75"/>
                  <a:pt x="6" y="75"/>
                  <a:pt x="5" y="73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66"/>
                  <a:pt x="0" y="59"/>
                  <a:pt x="1" y="52"/>
                </a:cubicBezTo>
                <a:cubicBezTo>
                  <a:pt x="2" y="46"/>
                  <a:pt x="5" y="40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4" y="30"/>
                  <a:pt x="20" y="27"/>
                  <a:pt x="26" y="26"/>
                </a:cubicBezTo>
                <a:cubicBezTo>
                  <a:pt x="31" y="25"/>
                  <a:pt x="36" y="25"/>
                  <a:pt x="41" y="26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52" y="15"/>
                  <a:pt x="65" y="8"/>
                  <a:pt x="78" y="4"/>
                </a:cubicBezTo>
                <a:cubicBezTo>
                  <a:pt x="92" y="0"/>
                  <a:pt x="107" y="0"/>
                  <a:pt x="121" y="4"/>
                </a:cubicBezTo>
                <a:cubicBezTo>
                  <a:pt x="123" y="5"/>
                  <a:pt x="124" y="6"/>
                  <a:pt x="125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8" y="21"/>
                  <a:pt x="128" y="36"/>
                  <a:pt x="125" y="50"/>
                </a:cubicBezTo>
                <a:cubicBezTo>
                  <a:pt x="121" y="63"/>
                  <a:pt x="114" y="76"/>
                  <a:pt x="103" y="87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4" y="92"/>
                  <a:pt x="104" y="98"/>
                  <a:pt x="103" y="103"/>
                </a:cubicBezTo>
                <a:cubicBezTo>
                  <a:pt x="101" y="109"/>
                  <a:pt x="98" y="114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ubicBezTo>
                  <a:pt x="89" y="124"/>
                  <a:pt x="83" y="127"/>
                  <a:pt x="76" y="128"/>
                </a:cubicBezTo>
                <a:cubicBezTo>
                  <a:pt x="70" y="129"/>
                  <a:pt x="63" y="128"/>
                  <a:pt x="57" y="125"/>
                </a:cubicBezTo>
                <a:cubicBezTo>
                  <a:pt x="54" y="124"/>
                  <a:pt x="53" y="120"/>
                  <a:pt x="54" y="118"/>
                </a:cubicBezTo>
                <a:cubicBezTo>
                  <a:pt x="55" y="118"/>
                  <a:pt x="55" y="117"/>
                  <a:pt x="55" y="117"/>
                </a:cubicBezTo>
                <a:cubicBezTo>
                  <a:pt x="57" y="115"/>
                  <a:pt x="59" y="113"/>
                  <a:pt x="60" y="110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9" y="110"/>
                  <a:pt x="57" y="110"/>
                  <a:pt x="56" y="110"/>
                </a:cubicBezTo>
                <a:cubicBezTo>
                  <a:pt x="52" y="110"/>
                  <a:pt x="48" y="111"/>
                  <a:pt x="44" y="111"/>
                </a:cubicBezTo>
                <a:cubicBezTo>
                  <a:pt x="43" y="111"/>
                  <a:pt x="42" y="110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19" y="88"/>
                  <a:pt x="19" y="88"/>
                  <a:pt x="19" y="88"/>
                </a:cubicBezTo>
                <a:cubicBezTo>
                  <a:pt x="18" y="86"/>
                  <a:pt x="18" y="85"/>
                  <a:pt x="18" y="84"/>
                </a:cubicBezTo>
                <a:close/>
                <a:moveTo>
                  <a:pt x="85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78" y="31"/>
                  <a:pt x="73" y="37"/>
                  <a:pt x="73" y="44"/>
                </a:cubicBezTo>
                <a:cubicBezTo>
                  <a:pt x="73" y="50"/>
                  <a:pt x="78" y="56"/>
                  <a:pt x="85" y="56"/>
                </a:cubicBezTo>
                <a:cubicBezTo>
                  <a:pt x="92" y="56"/>
                  <a:pt x="97" y="50"/>
                  <a:pt x="97" y="44"/>
                </a:cubicBezTo>
                <a:cubicBezTo>
                  <a:pt x="97" y="37"/>
                  <a:pt x="92" y="31"/>
                  <a:pt x="85" y="31"/>
                </a:cubicBezTo>
                <a:close/>
                <a:moveTo>
                  <a:pt x="103" y="44"/>
                </a:moveTo>
                <a:cubicBezTo>
                  <a:pt x="103" y="44"/>
                  <a:pt x="103" y="44"/>
                  <a:pt x="103" y="44"/>
                </a:cubicBezTo>
                <a:cubicBezTo>
                  <a:pt x="103" y="54"/>
                  <a:pt x="95" y="62"/>
                  <a:pt x="85" y="62"/>
                </a:cubicBezTo>
                <a:cubicBezTo>
                  <a:pt x="75" y="62"/>
                  <a:pt x="67" y="54"/>
                  <a:pt x="67" y="44"/>
                </a:cubicBezTo>
                <a:cubicBezTo>
                  <a:pt x="67" y="34"/>
                  <a:pt x="75" y="25"/>
                  <a:pt x="85" y="25"/>
                </a:cubicBezTo>
                <a:cubicBezTo>
                  <a:pt x="95" y="25"/>
                  <a:pt x="103" y="34"/>
                  <a:pt x="103" y="44"/>
                </a:cubicBezTo>
                <a:close/>
                <a:moveTo>
                  <a:pt x="12" y="94"/>
                </a:moveTo>
                <a:cubicBezTo>
                  <a:pt x="13" y="93"/>
                  <a:pt x="15" y="93"/>
                  <a:pt x="16" y="94"/>
                </a:cubicBezTo>
                <a:cubicBezTo>
                  <a:pt x="17" y="95"/>
                  <a:pt x="17" y="97"/>
                  <a:pt x="16" y="98"/>
                </a:cubicBezTo>
                <a:cubicBezTo>
                  <a:pt x="9" y="106"/>
                  <a:pt x="9" y="106"/>
                  <a:pt x="9" y="106"/>
                </a:cubicBezTo>
                <a:cubicBezTo>
                  <a:pt x="8" y="107"/>
                  <a:pt x="6" y="107"/>
                  <a:pt x="5" y="106"/>
                </a:cubicBezTo>
                <a:cubicBezTo>
                  <a:pt x="4" y="105"/>
                  <a:pt x="4" y="103"/>
                  <a:pt x="5" y="101"/>
                </a:cubicBezTo>
                <a:cubicBezTo>
                  <a:pt x="12" y="94"/>
                  <a:pt x="12" y="94"/>
                  <a:pt x="12" y="9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9" name="Freeform 1654">
            <a:extLst>
              <a:ext uri="{FF2B5EF4-FFF2-40B4-BE49-F238E27FC236}">
                <a16:creationId xmlns="" xmlns:a16="http://schemas.microsoft.com/office/drawing/2014/main" id="{1368F56E-BFF5-41FC-8868-A4D33B0611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52445" y="4384041"/>
            <a:ext cx="261721" cy="269213"/>
          </a:xfrm>
          <a:custGeom>
            <a:avLst/>
            <a:gdLst>
              <a:gd name="T0" fmla="*/ 191 w 198"/>
              <a:gd name="T1" fmla="*/ 198 h 204"/>
              <a:gd name="T2" fmla="*/ 51 w 198"/>
              <a:gd name="T3" fmla="*/ 11 h 204"/>
              <a:gd name="T4" fmla="*/ 28 w 198"/>
              <a:gd name="T5" fmla="*/ 31 h 204"/>
              <a:gd name="T6" fmla="*/ 58 w 198"/>
              <a:gd name="T7" fmla="*/ 11 h 204"/>
              <a:gd name="T8" fmla="*/ 38 w 198"/>
              <a:gd name="T9" fmla="*/ 7 h 204"/>
              <a:gd name="T10" fmla="*/ 4 w 198"/>
              <a:gd name="T11" fmla="*/ 113 h 204"/>
              <a:gd name="T12" fmla="*/ 51 w 198"/>
              <a:gd name="T13" fmla="*/ 204 h 204"/>
              <a:gd name="T14" fmla="*/ 198 w 198"/>
              <a:gd name="T15" fmla="*/ 201 h 204"/>
              <a:gd name="T16" fmla="*/ 150 w 198"/>
              <a:gd name="T17" fmla="*/ 96 h 204"/>
              <a:gd name="T18" fmla="*/ 98 w 198"/>
              <a:gd name="T19" fmla="*/ 92 h 204"/>
              <a:gd name="T20" fmla="*/ 44 w 198"/>
              <a:gd name="T21" fmla="*/ 58 h 204"/>
              <a:gd name="T22" fmla="*/ 10 w 198"/>
              <a:gd name="T23" fmla="*/ 38 h 204"/>
              <a:gd name="T24" fmla="*/ 14 w 198"/>
              <a:gd name="T25" fmla="*/ 45 h 204"/>
              <a:gd name="T26" fmla="*/ 17 w 198"/>
              <a:gd name="T27" fmla="*/ 51 h 204"/>
              <a:gd name="T28" fmla="*/ 34 w 198"/>
              <a:gd name="T29" fmla="*/ 58 h 204"/>
              <a:gd name="T30" fmla="*/ 21 w 198"/>
              <a:gd name="T31" fmla="*/ 191 h 204"/>
              <a:gd name="T32" fmla="*/ 34 w 198"/>
              <a:gd name="T33" fmla="*/ 164 h 204"/>
              <a:gd name="T34" fmla="*/ 21 w 198"/>
              <a:gd name="T35" fmla="*/ 191 h 204"/>
              <a:gd name="T36" fmla="*/ 31 w 198"/>
              <a:gd name="T37" fmla="*/ 184 h 204"/>
              <a:gd name="T38" fmla="*/ 38 w 198"/>
              <a:gd name="T39" fmla="*/ 150 h 204"/>
              <a:gd name="T40" fmla="*/ 17 w 198"/>
              <a:gd name="T41" fmla="*/ 130 h 204"/>
              <a:gd name="T42" fmla="*/ 31 w 198"/>
              <a:gd name="T43" fmla="*/ 133 h 204"/>
              <a:gd name="T44" fmla="*/ 7 w 198"/>
              <a:gd name="T45" fmla="*/ 119 h 204"/>
              <a:gd name="T46" fmla="*/ 48 w 198"/>
              <a:gd name="T47" fmla="*/ 198 h 204"/>
              <a:gd name="T48" fmla="*/ 177 w 198"/>
              <a:gd name="T49" fmla="*/ 133 h 204"/>
              <a:gd name="T50" fmla="*/ 160 w 198"/>
              <a:gd name="T51" fmla="*/ 130 h 204"/>
              <a:gd name="T52" fmla="*/ 181 w 198"/>
              <a:gd name="T53" fmla="*/ 184 h 204"/>
              <a:gd name="T54" fmla="*/ 164 w 198"/>
              <a:gd name="T55" fmla="*/ 187 h 204"/>
              <a:gd name="T56" fmla="*/ 177 w 198"/>
              <a:gd name="T57" fmla="*/ 167 h 204"/>
              <a:gd name="T58" fmla="*/ 164 w 198"/>
              <a:gd name="T59" fmla="*/ 160 h 204"/>
              <a:gd name="T60" fmla="*/ 164 w 198"/>
              <a:gd name="T61" fmla="*/ 153 h 204"/>
              <a:gd name="T62" fmla="*/ 177 w 198"/>
              <a:gd name="T63" fmla="*/ 147 h 204"/>
              <a:gd name="T64" fmla="*/ 160 w 198"/>
              <a:gd name="T65" fmla="*/ 143 h 204"/>
              <a:gd name="T66" fmla="*/ 133 w 198"/>
              <a:gd name="T67" fmla="*/ 130 h 204"/>
              <a:gd name="T68" fmla="*/ 116 w 198"/>
              <a:gd name="T69" fmla="*/ 133 h 204"/>
              <a:gd name="T70" fmla="*/ 130 w 198"/>
              <a:gd name="T71" fmla="*/ 181 h 204"/>
              <a:gd name="T72" fmla="*/ 116 w 198"/>
              <a:gd name="T73" fmla="*/ 174 h 204"/>
              <a:gd name="T74" fmla="*/ 116 w 198"/>
              <a:gd name="T75" fmla="*/ 167 h 204"/>
              <a:gd name="T76" fmla="*/ 130 w 198"/>
              <a:gd name="T77" fmla="*/ 160 h 204"/>
              <a:gd name="T78" fmla="*/ 113 w 198"/>
              <a:gd name="T79" fmla="*/ 157 h 204"/>
              <a:gd name="T80" fmla="*/ 133 w 198"/>
              <a:gd name="T81" fmla="*/ 143 h 204"/>
              <a:gd name="T82" fmla="*/ 116 w 198"/>
              <a:gd name="T83" fmla="*/ 147 h 204"/>
              <a:gd name="T84" fmla="*/ 82 w 198"/>
              <a:gd name="T85" fmla="*/ 126 h 204"/>
              <a:gd name="T86" fmla="*/ 68 w 198"/>
              <a:gd name="T87" fmla="*/ 187 h 204"/>
              <a:gd name="T88" fmla="*/ 68 w 198"/>
              <a:gd name="T89" fmla="*/ 181 h 204"/>
              <a:gd name="T90" fmla="*/ 82 w 198"/>
              <a:gd name="T91" fmla="*/ 174 h 204"/>
              <a:gd name="T92" fmla="*/ 65 w 198"/>
              <a:gd name="T93" fmla="*/ 170 h 204"/>
              <a:gd name="T94" fmla="*/ 85 w 198"/>
              <a:gd name="T95" fmla="*/ 157 h 204"/>
              <a:gd name="T96" fmla="*/ 68 w 198"/>
              <a:gd name="T97" fmla="*/ 160 h 204"/>
              <a:gd name="T98" fmla="*/ 82 w 198"/>
              <a:gd name="T99" fmla="*/ 140 h 204"/>
              <a:gd name="T100" fmla="*/ 55 w 198"/>
              <a:gd name="T101" fmla="*/ 198 h 204"/>
              <a:gd name="T102" fmla="*/ 96 w 198"/>
              <a:gd name="T103" fmla="*/ 198 h 204"/>
              <a:gd name="T104" fmla="*/ 143 w 198"/>
              <a:gd name="T105" fmla="*/ 10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8" h="204">
                <a:moveTo>
                  <a:pt x="150" y="198"/>
                </a:moveTo>
                <a:cubicBezTo>
                  <a:pt x="150" y="118"/>
                  <a:pt x="150" y="118"/>
                  <a:pt x="150" y="118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1" y="198"/>
                  <a:pt x="191" y="198"/>
                  <a:pt x="191" y="198"/>
                </a:cubicBezTo>
                <a:lnTo>
                  <a:pt x="150" y="198"/>
                </a:lnTo>
                <a:close/>
                <a:moveTo>
                  <a:pt x="38" y="7"/>
                </a:moveTo>
                <a:cubicBezTo>
                  <a:pt x="48" y="7"/>
                  <a:pt x="48" y="7"/>
                  <a:pt x="48" y="7"/>
                </a:cubicBezTo>
                <a:cubicBezTo>
                  <a:pt x="50" y="7"/>
                  <a:pt x="51" y="9"/>
                  <a:pt x="51" y="11"/>
                </a:cubicBezTo>
                <a:cubicBezTo>
                  <a:pt x="51" y="12"/>
                  <a:pt x="50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0" y="14"/>
                  <a:pt x="24" y="20"/>
                  <a:pt x="24" y="28"/>
                </a:cubicBezTo>
                <a:cubicBezTo>
                  <a:pt x="24" y="29"/>
                  <a:pt x="26" y="31"/>
                  <a:pt x="28" y="31"/>
                </a:cubicBezTo>
                <a:cubicBezTo>
                  <a:pt x="29" y="31"/>
                  <a:pt x="31" y="29"/>
                  <a:pt x="31" y="28"/>
                </a:cubicBezTo>
                <a:cubicBezTo>
                  <a:pt x="31" y="24"/>
                  <a:pt x="34" y="21"/>
                  <a:pt x="3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53" y="21"/>
                  <a:pt x="58" y="16"/>
                  <a:pt x="58" y="11"/>
                </a:cubicBezTo>
                <a:cubicBezTo>
                  <a:pt x="58" y="5"/>
                  <a:pt x="53" y="0"/>
                  <a:pt x="4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2"/>
                  <a:pt x="34" y="4"/>
                </a:cubicBezTo>
                <a:cubicBezTo>
                  <a:pt x="34" y="6"/>
                  <a:pt x="36" y="7"/>
                  <a:pt x="38" y="7"/>
                </a:cubicBezTo>
                <a:close/>
                <a:moveTo>
                  <a:pt x="10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2" y="113"/>
                  <a:pt x="0" y="114"/>
                  <a:pt x="0" y="116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3"/>
                  <a:pt x="2" y="204"/>
                  <a:pt x="4" y="204"/>
                </a:cubicBezTo>
                <a:cubicBezTo>
                  <a:pt x="51" y="204"/>
                  <a:pt x="51" y="204"/>
                  <a:pt x="51" y="204"/>
                </a:cubicBezTo>
                <a:cubicBezTo>
                  <a:pt x="99" y="204"/>
                  <a:pt x="99" y="204"/>
                  <a:pt x="99" y="204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94" y="204"/>
                  <a:pt x="194" y="204"/>
                  <a:pt x="194" y="204"/>
                </a:cubicBezTo>
                <a:cubicBezTo>
                  <a:pt x="196" y="204"/>
                  <a:pt x="198" y="203"/>
                  <a:pt x="198" y="201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3"/>
                  <a:pt x="195" y="91"/>
                  <a:pt x="193" y="92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50" y="93"/>
                  <a:pt x="148" y="91"/>
                  <a:pt x="145" y="92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93"/>
                  <a:pt x="100" y="91"/>
                  <a:pt x="98" y="92"/>
                </a:cubicBezTo>
                <a:cubicBezTo>
                  <a:pt x="51" y="113"/>
                  <a:pt x="51" y="113"/>
                  <a:pt x="5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8"/>
                  <a:pt x="48" y="57"/>
                  <a:pt x="48" y="55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9"/>
                  <a:pt x="46" y="38"/>
                  <a:pt x="44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7" y="39"/>
                  <a:pt x="7" y="41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7"/>
                  <a:pt x="9" y="58"/>
                  <a:pt x="10" y="58"/>
                </a:cubicBezTo>
                <a:close/>
                <a:moveTo>
                  <a:pt x="14" y="45"/>
                </a:moveTo>
                <a:cubicBezTo>
                  <a:pt x="41" y="45"/>
                  <a:pt x="41" y="45"/>
                  <a:pt x="41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4" y="51"/>
                  <a:pt x="14" y="51"/>
                  <a:pt x="14" y="51"/>
                </a:cubicBezTo>
                <a:lnTo>
                  <a:pt x="14" y="45"/>
                </a:lnTo>
                <a:close/>
                <a:moveTo>
                  <a:pt x="21" y="58"/>
                </a:moveTo>
                <a:cubicBezTo>
                  <a:pt x="34" y="58"/>
                  <a:pt x="34" y="58"/>
                  <a:pt x="34" y="58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21" y="113"/>
                  <a:pt x="21" y="113"/>
                  <a:pt x="21" y="113"/>
                </a:cubicBezTo>
                <a:lnTo>
                  <a:pt x="21" y="58"/>
                </a:lnTo>
                <a:close/>
                <a:moveTo>
                  <a:pt x="21" y="191"/>
                </a:moveTo>
                <a:cubicBezTo>
                  <a:pt x="34" y="191"/>
                  <a:pt x="34" y="191"/>
                  <a:pt x="34" y="191"/>
                </a:cubicBezTo>
                <a:cubicBezTo>
                  <a:pt x="36" y="191"/>
                  <a:pt x="38" y="189"/>
                  <a:pt x="38" y="187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8" y="165"/>
                  <a:pt x="36" y="164"/>
                  <a:pt x="34" y="164"/>
                </a:cubicBezTo>
                <a:cubicBezTo>
                  <a:pt x="21" y="164"/>
                  <a:pt x="21" y="164"/>
                  <a:pt x="21" y="164"/>
                </a:cubicBezTo>
                <a:cubicBezTo>
                  <a:pt x="19" y="164"/>
                  <a:pt x="17" y="165"/>
                  <a:pt x="17" y="167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89"/>
                  <a:pt x="19" y="191"/>
                  <a:pt x="21" y="191"/>
                </a:cubicBezTo>
                <a:close/>
                <a:moveTo>
                  <a:pt x="24" y="184"/>
                </a:moveTo>
                <a:cubicBezTo>
                  <a:pt x="24" y="170"/>
                  <a:pt x="24" y="170"/>
                  <a:pt x="24" y="170"/>
                </a:cubicBezTo>
                <a:cubicBezTo>
                  <a:pt x="31" y="170"/>
                  <a:pt x="31" y="170"/>
                  <a:pt x="31" y="170"/>
                </a:cubicBezTo>
                <a:cubicBezTo>
                  <a:pt x="31" y="184"/>
                  <a:pt x="31" y="184"/>
                  <a:pt x="31" y="184"/>
                </a:cubicBezTo>
                <a:lnTo>
                  <a:pt x="24" y="184"/>
                </a:lnTo>
                <a:close/>
                <a:moveTo>
                  <a:pt x="21" y="153"/>
                </a:moveTo>
                <a:cubicBezTo>
                  <a:pt x="34" y="153"/>
                  <a:pt x="34" y="153"/>
                  <a:pt x="34" y="153"/>
                </a:cubicBezTo>
                <a:cubicBezTo>
                  <a:pt x="36" y="153"/>
                  <a:pt x="38" y="152"/>
                  <a:pt x="38" y="15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28"/>
                  <a:pt x="36" y="126"/>
                  <a:pt x="34" y="126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19" y="126"/>
                  <a:pt x="17" y="128"/>
                  <a:pt x="17" y="130"/>
                </a:cubicBezTo>
                <a:cubicBezTo>
                  <a:pt x="17" y="150"/>
                  <a:pt x="17" y="150"/>
                  <a:pt x="17" y="150"/>
                </a:cubicBezTo>
                <a:cubicBezTo>
                  <a:pt x="17" y="152"/>
                  <a:pt x="19" y="153"/>
                  <a:pt x="21" y="153"/>
                </a:cubicBezTo>
                <a:close/>
                <a:moveTo>
                  <a:pt x="24" y="133"/>
                </a:moveTo>
                <a:cubicBezTo>
                  <a:pt x="31" y="133"/>
                  <a:pt x="31" y="133"/>
                  <a:pt x="31" y="133"/>
                </a:cubicBezTo>
                <a:cubicBezTo>
                  <a:pt x="31" y="147"/>
                  <a:pt x="31" y="147"/>
                  <a:pt x="31" y="147"/>
                </a:cubicBezTo>
                <a:cubicBezTo>
                  <a:pt x="24" y="147"/>
                  <a:pt x="24" y="147"/>
                  <a:pt x="24" y="147"/>
                </a:cubicBezTo>
                <a:lnTo>
                  <a:pt x="24" y="133"/>
                </a:lnTo>
                <a:close/>
                <a:moveTo>
                  <a:pt x="7" y="119"/>
                </a:moveTo>
                <a:cubicBezTo>
                  <a:pt x="17" y="119"/>
                  <a:pt x="17" y="119"/>
                  <a:pt x="17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7" y="198"/>
                  <a:pt x="7" y="198"/>
                  <a:pt x="7" y="198"/>
                </a:cubicBezTo>
                <a:lnTo>
                  <a:pt x="7" y="119"/>
                </a:lnTo>
                <a:close/>
                <a:moveTo>
                  <a:pt x="164" y="133"/>
                </a:moveTo>
                <a:cubicBezTo>
                  <a:pt x="177" y="133"/>
                  <a:pt x="177" y="133"/>
                  <a:pt x="177" y="133"/>
                </a:cubicBezTo>
                <a:cubicBezTo>
                  <a:pt x="179" y="133"/>
                  <a:pt x="181" y="131"/>
                  <a:pt x="181" y="130"/>
                </a:cubicBezTo>
                <a:cubicBezTo>
                  <a:pt x="181" y="128"/>
                  <a:pt x="179" y="126"/>
                  <a:pt x="177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2" y="126"/>
                  <a:pt x="160" y="128"/>
                  <a:pt x="160" y="130"/>
                </a:cubicBezTo>
                <a:cubicBezTo>
                  <a:pt x="160" y="131"/>
                  <a:pt x="162" y="133"/>
                  <a:pt x="164" y="133"/>
                </a:cubicBezTo>
                <a:close/>
                <a:moveTo>
                  <a:pt x="164" y="187"/>
                </a:moveTo>
                <a:cubicBezTo>
                  <a:pt x="177" y="187"/>
                  <a:pt x="177" y="187"/>
                  <a:pt x="177" y="187"/>
                </a:cubicBezTo>
                <a:cubicBezTo>
                  <a:pt x="179" y="187"/>
                  <a:pt x="181" y="186"/>
                  <a:pt x="181" y="184"/>
                </a:cubicBezTo>
                <a:cubicBezTo>
                  <a:pt x="181" y="182"/>
                  <a:pt x="179" y="181"/>
                  <a:pt x="177" y="181"/>
                </a:cubicBezTo>
                <a:cubicBezTo>
                  <a:pt x="164" y="181"/>
                  <a:pt x="164" y="181"/>
                  <a:pt x="164" y="181"/>
                </a:cubicBezTo>
                <a:cubicBezTo>
                  <a:pt x="162" y="181"/>
                  <a:pt x="160" y="182"/>
                  <a:pt x="160" y="184"/>
                </a:cubicBezTo>
                <a:cubicBezTo>
                  <a:pt x="160" y="186"/>
                  <a:pt x="162" y="187"/>
                  <a:pt x="164" y="187"/>
                </a:cubicBezTo>
                <a:close/>
                <a:moveTo>
                  <a:pt x="164" y="174"/>
                </a:moveTo>
                <a:cubicBezTo>
                  <a:pt x="177" y="174"/>
                  <a:pt x="177" y="174"/>
                  <a:pt x="177" y="174"/>
                </a:cubicBezTo>
                <a:cubicBezTo>
                  <a:pt x="179" y="174"/>
                  <a:pt x="181" y="172"/>
                  <a:pt x="181" y="170"/>
                </a:cubicBezTo>
                <a:cubicBezTo>
                  <a:pt x="181" y="168"/>
                  <a:pt x="179" y="167"/>
                  <a:pt x="177" y="167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0" y="168"/>
                  <a:pt x="160" y="170"/>
                </a:cubicBezTo>
                <a:cubicBezTo>
                  <a:pt x="160" y="172"/>
                  <a:pt x="162" y="174"/>
                  <a:pt x="164" y="174"/>
                </a:cubicBezTo>
                <a:close/>
                <a:moveTo>
                  <a:pt x="164" y="160"/>
                </a:moveTo>
                <a:cubicBezTo>
                  <a:pt x="177" y="160"/>
                  <a:pt x="177" y="160"/>
                  <a:pt x="177" y="160"/>
                </a:cubicBezTo>
                <a:cubicBezTo>
                  <a:pt x="179" y="160"/>
                  <a:pt x="181" y="159"/>
                  <a:pt x="181" y="157"/>
                </a:cubicBezTo>
                <a:cubicBezTo>
                  <a:pt x="181" y="155"/>
                  <a:pt x="179" y="153"/>
                  <a:pt x="177" y="153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62" y="153"/>
                  <a:pt x="160" y="155"/>
                  <a:pt x="160" y="157"/>
                </a:cubicBezTo>
                <a:cubicBezTo>
                  <a:pt x="160" y="159"/>
                  <a:pt x="162" y="160"/>
                  <a:pt x="164" y="160"/>
                </a:cubicBezTo>
                <a:close/>
                <a:moveTo>
                  <a:pt x="164" y="147"/>
                </a:moveTo>
                <a:cubicBezTo>
                  <a:pt x="177" y="147"/>
                  <a:pt x="177" y="147"/>
                  <a:pt x="177" y="147"/>
                </a:cubicBezTo>
                <a:cubicBezTo>
                  <a:pt x="179" y="147"/>
                  <a:pt x="181" y="145"/>
                  <a:pt x="181" y="143"/>
                </a:cubicBezTo>
                <a:cubicBezTo>
                  <a:pt x="181" y="141"/>
                  <a:pt x="179" y="140"/>
                  <a:pt x="177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2" y="140"/>
                  <a:pt x="160" y="141"/>
                  <a:pt x="160" y="143"/>
                </a:cubicBezTo>
                <a:cubicBezTo>
                  <a:pt x="160" y="145"/>
                  <a:pt x="162" y="147"/>
                  <a:pt x="164" y="147"/>
                </a:cubicBezTo>
                <a:close/>
                <a:moveTo>
                  <a:pt x="116" y="133"/>
                </a:moveTo>
                <a:cubicBezTo>
                  <a:pt x="130" y="133"/>
                  <a:pt x="130" y="133"/>
                  <a:pt x="130" y="133"/>
                </a:cubicBezTo>
                <a:cubicBezTo>
                  <a:pt x="131" y="133"/>
                  <a:pt x="133" y="131"/>
                  <a:pt x="133" y="130"/>
                </a:cubicBezTo>
                <a:cubicBezTo>
                  <a:pt x="133" y="128"/>
                  <a:pt x="131" y="126"/>
                  <a:pt x="130" y="126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4" y="126"/>
                  <a:pt x="113" y="128"/>
                  <a:pt x="113" y="130"/>
                </a:cubicBezTo>
                <a:cubicBezTo>
                  <a:pt x="113" y="131"/>
                  <a:pt x="114" y="133"/>
                  <a:pt x="116" y="133"/>
                </a:cubicBezTo>
                <a:close/>
                <a:moveTo>
                  <a:pt x="116" y="187"/>
                </a:moveTo>
                <a:cubicBezTo>
                  <a:pt x="130" y="187"/>
                  <a:pt x="130" y="187"/>
                  <a:pt x="130" y="187"/>
                </a:cubicBezTo>
                <a:cubicBezTo>
                  <a:pt x="131" y="187"/>
                  <a:pt x="133" y="186"/>
                  <a:pt x="133" y="184"/>
                </a:cubicBezTo>
                <a:cubicBezTo>
                  <a:pt x="133" y="182"/>
                  <a:pt x="131" y="181"/>
                  <a:pt x="130" y="181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14" y="181"/>
                  <a:pt x="113" y="182"/>
                  <a:pt x="113" y="184"/>
                </a:cubicBezTo>
                <a:cubicBezTo>
                  <a:pt x="113" y="186"/>
                  <a:pt x="114" y="187"/>
                  <a:pt x="116" y="187"/>
                </a:cubicBezTo>
                <a:close/>
                <a:moveTo>
                  <a:pt x="116" y="174"/>
                </a:moveTo>
                <a:cubicBezTo>
                  <a:pt x="130" y="174"/>
                  <a:pt x="130" y="174"/>
                  <a:pt x="130" y="174"/>
                </a:cubicBezTo>
                <a:cubicBezTo>
                  <a:pt x="131" y="174"/>
                  <a:pt x="133" y="172"/>
                  <a:pt x="133" y="170"/>
                </a:cubicBezTo>
                <a:cubicBezTo>
                  <a:pt x="133" y="168"/>
                  <a:pt x="131" y="167"/>
                  <a:pt x="130" y="167"/>
                </a:cubicBezTo>
                <a:cubicBezTo>
                  <a:pt x="116" y="167"/>
                  <a:pt x="116" y="167"/>
                  <a:pt x="116" y="167"/>
                </a:cubicBezTo>
                <a:cubicBezTo>
                  <a:pt x="114" y="167"/>
                  <a:pt x="113" y="168"/>
                  <a:pt x="113" y="170"/>
                </a:cubicBezTo>
                <a:cubicBezTo>
                  <a:pt x="113" y="172"/>
                  <a:pt x="114" y="174"/>
                  <a:pt x="116" y="174"/>
                </a:cubicBezTo>
                <a:close/>
                <a:moveTo>
                  <a:pt x="116" y="160"/>
                </a:moveTo>
                <a:cubicBezTo>
                  <a:pt x="130" y="160"/>
                  <a:pt x="130" y="160"/>
                  <a:pt x="130" y="160"/>
                </a:cubicBezTo>
                <a:cubicBezTo>
                  <a:pt x="131" y="160"/>
                  <a:pt x="133" y="159"/>
                  <a:pt x="133" y="157"/>
                </a:cubicBezTo>
                <a:cubicBezTo>
                  <a:pt x="133" y="155"/>
                  <a:pt x="131" y="153"/>
                  <a:pt x="130" y="153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4" y="153"/>
                  <a:pt x="113" y="155"/>
                  <a:pt x="113" y="157"/>
                </a:cubicBezTo>
                <a:cubicBezTo>
                  <a:pt x="113" y="159"/>
                  <a:pt x="114" y="160"/>
                  <a:pt x="116" y="160"/>
                </a:cubicBezTo>
                <a:close/>
                <a:moveTo>
                  <a:pt x="116" y="147"/>
                </a:moveTo>
                <a:cubicBezTo>
                  <a:pt x="130" y="147"/>
                  <a:pt x="130" y="147"/>
                  <a:pt x="130" y="147"/>
                </a:cubicBezTo>
                <a:cubicBezTo>
                  <a:pt x="131" y="147"/>
                  <a:pt x="133" y="145"/>
                  <a:pt x="133" y="143"/>
                </a:cubicBezTo>
                <a:cubicBezTo>
                  <a:pt x="133" y="141"/>
                  <a:pt x="131" y="140"/>
                  <a:pt x="130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4" y="140"/>
                  <a:pt x="113" y="141"/>
                  <a:pt x="113" y="143"/>
                </a:cubicBezTo>
                <a:cubicBezTo>
                  <a:pt x="113" y="145"/>
                  <a:pt x="114" y="147"/>
                  <a:pt x="116" y="147"/>
                </a:cubicBezTo>
                <a:close/>
                <a:moveTo>
                  <a:pt x="68" y="133"/>
                </a:moveTo>
                <a:cubicBezTo>
                  <a:pt x="82" y="133"/>
                  <a:pt x="82" y="133"/>
                  <a:pt x="82" y="133"/>
                </a:cubicBezTo>
                <a:cubicBezTo>
                  <a:pt x="84" y="133"/>
                  <a:pt x="85" y="131"/>
                  <a:pt x="85" y="130"/>
                </a:cubicBezTo>
                <a:cubicBezTo>
                  <a:pt x="85" y="128"/>
                  <a:pt x="84" y="126"/>
                  <a:pt x="82" y="126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6" y="126"/>
                  <a:pt x="65" y="128"/>
                  <a:pt x="65" y="130"/>
                </a:cubicBezTo>
                <a:cubicBezTo>
                  <a:pt x="65" y="131"/>
                  <a:pt x="66" y="133"/>
                  <a:pt x="68" y="133"/>
                </a:cubicBezTo>
                <a:close/>
                <a:moveTo>
                  <a:pt x="68" y="187"/>
                </a:moveTo>
                <a:cubicBezTo>
                  <a:pt x="82" y="187"/>
                  <a:pt x="82" y="187"/>
                  <a:pt x="82" y="187"/>
                </a:cubicBezTo>
                <a:cubicBezTo>
                  <a:pt x="84" y="187"/>
                  <a:pt x="85" y="186"/>
                  <a:pt x="85" y="184"/>
                </a:cubicBezTo>
                <a:cubicBezTo>
                  <a:pt x="85" y="182"/>
                  <a:pt x="84" y="181"/>
                  <a:pt x="82" y="181"/>
                </a:cubicBezTo>
                <a:cubicBezTo>
                  <a:pt x="68" y="181"/>
                  <a:pt x="68" y="181"/>
                  <a:pt x="68" y="181"/>
                </a:cubicBezTo>
                <a:cubicBezTo>
                  <a:pt x="66" y="181"/>
                  <a:pt x="65" y="182"/>
                  <a:pt x="65" y="184"/>
                </a:cubicBezTo>
                <a:cubicBezTo>
                  <a:pt x="65" y="186"/>
                  <a:pt x="66" y="187"/>
                  <a:pt x="68" y="187"/>
                </a:cubicBezTo>
                <a:close/>
                <a:moveTo>
                  <a:pt x="68" y="174"/>
                </a:moveTo>
                <a:cubicBezTo>
                  <a:pt x="82" y="174"/>
                  <a:pt x="82" y="174"/>
                  <a:pt x="82" y="174"/>
                </a:cubicBezTo>
                <a:cubicBezTo>
                  <a:pt x="84" y="174"/>
                  <a:pt x="85" y="172"/>
                  <a:pt x="85" y="170"/>
                </a:cubicBezTo>
                <a:cubicBezTo>
                  <a:pt x="85" y="168"/>
                  <a:pt x="84" y="167"/>
                  <a:pt x="82" y="167"/>
                </a:cubicBezTo>
                <a:cubicBezTo>
                  <a:pt x="68" y="167"/>
                  <a:pt x="68" y="167"/>
                  <a:pt x="68" y="167"/>
                </a:cubicBezTo>
                <a:cubicBezTo>
                  <a:pt x="66" y="167"/>
                  <a:pt x="65" y="168"/>
                  <a:pt x="65" y="170"/>
                </a:cubicBezTo>
                <a:cubicBezTo>
                  <a:pt x="65" y="172"/>
                  <a:pt x="66" y="174"/>
                  <a:pt x="68" y="174"/>
                </a:cubicBezTo>
                <a:close/>
                <a:moveTo>
                  <a:pt x="68" y="160"/>
                </a:moveTo>
                <a:cubicBezTo>
                  <a:pt x="82" y="160"/>
                  <a:pt x="82" y="160"/>
                  <a:pt x="82" y="160"/>
                </a:cubicBezTo>
                <a:cubicBezTo>
                  <a:pt x="84" y="160"/>
                  <a:pt x="85" y="159"/>
                  <a:pt x="85" y="157"/>
                </a:cubicBezTo>
                <a:cubicBezTo>
                  <a:pt x="85" y="155"/>
                  <a:pt x="84" y="153"/>
                  <a:pt x="82" y="153"/>
                </a:cubicBezTo>
                <a:cubicBezTo>
                  <a:pt x="68" y="153"/>
                  <a:pt x="68" y="153"/>
                  <a:pt x="68" y="153"/>
                </a:cubicBezTo>
                <a:cubicBezTo>
                  <a:pt x="66" y="153"/>
                  <a:pt x="65" y="155"/>
                  <a:pt x="65" y="157"/>
                </a:cubicBezTo>
                <a:cubicBezTo>
                  <a:pt x="65" y="159"/>
                  <a:pt x="66" y="160"/>
                  <a:pt x="68" y="160"/>
                </a:cubicBezTo>
                <a:close/>
                <a:moveTo>
                  <a:pt x="68" y="147"/>
                </a:moveTo>
                <a:cubicBezTo>
                  <a:pt x="82" y="147"/>
                  <a:pt x="82" y="147"/>
                  <a:pt x="82" y="147"/>
                </a:cubicBezTo>
                <a:cubicBezTo>
                  <a:pt x="84" y="147"/>
                  <a:pt x="85" y="145"/>
                  <a:pt x="85" y="143"/>
                </a:cubicBezTo>
                <a:cubicBezTo>
                  <a:pt x="85" y="141"/>
                  <a:pt x="84" y="140"/>
                  <a:pt x="82" y="140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6" y="140"/>
                  <a:pt x="65" y="141"/>
                  <a:pt x="65" y="143"/>
                </a:cubicBezTo>
                <a:cubicBezTo>
                  <a:pt x="65" y="145"/>
                  <a:pt x="66" y="147"/>
                  <a:pt x="68" y="147"/>
                </a:cubicBezTo>
                <a:close/>
                <a:moveTo>
                  <a:pt x="55" y="198"/>
                </a:moveTo>
                <a:cubicBezTo>
                  <a:pt x="55" y="118"/>
                  <a:pt x="55" y="118"/>
                  <a:pt x="55" y="118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98"/>
                  <a:pt x="96" y="198"/>
                  <a:pt x="96" y="198"/>
                </a:cubicBezTo>
                <a:lnTo>
                  <a:pt x="55" y="198"/>
                </a:lnTo>
                <a:close/>
                <a:moveTo>
                  <a:pt x="102" y="198"/>
                </a:moveTo>
                <a:cubicBezTo>
                  <a:pt x="102" y="118"/>
                  <a:pt x="102" y="118"/>
                  <a:pt x="102" y="118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43" y="198"/>
                  <a:pt x="143" y="198"/>
                  <a:pt x="143" y="198"/>
                </a:cubicBezTo>
                <a:lnTo>
                  <a:pt x="102" y="198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0" name="Freeform 678">
            <a:extLst>
              <a:ext uri="{FF2B5EF4-FFF2-40B4-BE49-F238E27FC236}">
                <a16:creationId xmlns="" xmlns:a16="http://schemas.microsoft.com/office/drawing/2014/main" id="{44176886-A407-4097-8C15-E2395D2802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7554" y="3009849"/>
            <a:ext cx="220317" cy="211726"/>
          </a:xfrm>
          <a:custGeom>
            <a:avLst/>
            <a:gdLst>
              <a:gd name="T0" fmla="*/ 63 w 127"/>
              <a:gd name="T1" fmla="*/ 64 h 122"/>
              <a:gd name="T2" fmla="*/ 55 w 127"/>
              <a:gd name="T3" fmla="*/ 64 h 122"/>
              <a:gd name="T4" fmla="*/ 55 w 127"/>
              <a:gd name="T5" fmla="*/ 80 h 122"/>
              <a:gd name="T6" fmla="*/ 71 w 127"/>
              <a:gd name="T7" fmla="*/ 80 h 122"/>
              <a:gd name="T8" fmla="*/ 71 w 127"/>
              <a:gd name="T9" fmla="*/ 64 h 122"/>
              <a:gd name="T10" fmla="*/ 63 w 127"/>
              <a:gd name="T11" fmla="*/ 64 h 122"/>
              <a:gd name="T12" fmla="*/ 77 w 127"/>
              <a:gd name="T13" fmla="*/ 76 h 122"/>
              <a:gd name="T14" fmla="*/ 77 w 127"/>
              <a:gd name="T15" fmla="*/ 83 h 122"/>
              <a:gd name="T16" fmla="*/ 74 w 127"/>
              <a:gd name="T17" fmla="*/ 85 h 122"/>
              <a:gd name="T18" fmla="*/ 52 w 127"/>
              <a:gd name="T19" fmla="*/ 85 h 122"/>
              <a:gd name="T20" fmla="*/ 49 w 127"/>
              <a:gd name="T21" fmla="*/ 83 h 122"/>
              <a:gd name="T22" fmla="*/ 49 w 127"/>
              <a:gd name="T23" fmla="*/ 76 h 122"/>
              <a:gd name="T24" fmla="*/ 13 w 127"/>
              <a:gd name="T25" fmla="*/ 76 h 122"/>
              <a:gd name="T26" fmla="*/ 13 w 127"/>
              <a:gd name="T27" fmla="*/ 112 h 122"/>
              <a:gd name="T28" fmla="*/ 113 w 127"/>
              <a:gd name="T29" fmla="*/ 112 h 122"/>
              <a:gd name="T30" fmla="*/ 113 w 127"/>
              <a:gd name="T31" fmla="*/ 76 h 122"/>
              <a:gd name="T32" fmla="*/ 77 w 127"/>
              <a:gd name="T33" fmla="*/ 76 h 122"/>
              <a:gd name="T34" fmla="*/ 52 w 127"/>
              <a:gd name="T35" fmla="*/ 58 h 122"/>
              <a:gd name="T36" fmla="*/ 74 w 127"/>
              <a:gd name="T37" fmla="*/ 58 h 122"/>
              <a:gd name="T38" fmla="*/ 77 w 127"/>
              <a:gd name="T39" fmla="*/ 61 h 122"/>
              <a:gd name="T40" fmla="*/ 77 w 127"/>
              <a:gd name="T41" fmla="*/ 67 h 122"/>
              <a:gd name="T42" fmla="*/ 117 w 127"/>
              <a:gd name="T43" fmla="*/ 67 h 122"/>
              <a:gd name="T44" fmla="*/ 117 w 127"/>
              <a:gd name="T45" fmla="*/ 26 h 122"/>
              <a:gd name="T46" fmla="*/ 9 w 127"/>
              <a:gd name="T47" fmla="*/ 26 h 122"/>
              <a:gd name="T48" fmla="*/ 9 w 127"/>
              <a:gd name="T49" fmla="*/ 67 h 122"/>
              <a:gd name="T50" fmla="*/ 49 w 127"/>
              <a:gd name="T51" fmla="*/ 67 h 122"/>
              <a:gd name="T52" fmla="*/ 49 w 127"/>
              <a:gd name="T53" fmla="*/ 61 h 122"/>
              <a:gd name="T54" fmla="*/ 52 w 127"/>
              <a:gd name="T55" fmla="*/ 58 h 122"/>
              <a:gd name="T56" fmla="*/ 40 w 127"/>
              <a:gd name="T57" fmla="*/ 16 h 122"/>
              <a:gd name="T58" fmla="*/ 86 w 127"/>
              <a:gd name="T59" fmla="*/ 16 h 122"/>
              <a:gd name="T60" fmla="*/ 86 w 127"/>
              <a:gd name="T61" fmla="*/ 12 h 122"/>
              <a:gd name="T62" fmla="*/ 84 w 127"/>
              <a:gd name="T63" fmla="*/ 7 h 122"/>
              <a:gd name="T64" fmla="*/ 84 w 127"/>
              <a:gd name="T65" fmla="*/ 7 h 122"/>
              <a:gd name="T66" fmla="*/ 79 w 127"/>
              <a:gd name="T67" fmla="*/ 5 h 122"/>
              <a:gd name="T68" fmla="*/ 47 w 127"/>
              <a:gd name="T69" fmla="*/ 5 h 122"/>
              <a:gd name="T70" fmla="*/ 42 w 127"/>
              <a:gd name="T71" fmla="*/ 7 h 122"/>
              <a:gd name="T72" fmla="*/ 42 w 127"/>
              <a:gd name="T73" fmla="*/ 7 h 122"/>
              <a:gd name="T74" fmla="*/ 40 w 127"/>
              <a:gd name="T75" fmla="*/ 12 h 122"/>
              <a:gd name="T76" fmla="*/ 40 w 127"/>
              <a:gd name="T77" fmla="*/ 16 h 122"/>
              <a:gd name="T78" fmla="*/ 4 w 127"/>
              <a:gd name="T79" fmla="*/ 16 h 122"/>
              <a:gd name="T80" fmla="*/ 34 w 127"/>
              <a:gd name="T81" fmla="*/ 16 h 122"/>
              <a:gd name="T82" fmla="*/ 34 w 127"/>
              <a:gd name="T83" fmla="*/ 12 h 122"/>
              <a:gd name="T84" fmla="*/ 38 w 127"/>
              <a:gd name="T85" fmla="*/ 3 h 122"/>
              <a:gd name="T86" fmla="*/ 38 w 127"/>
              <a:gd name="T87" fmla="*/ 3 h 122"/>
              <a:gd name="T88" fmla="*/ 47 w 127"/>
              <a:gd name="T89" fmla="*/ 0 h 122"/>
              <a:gd name="T90" fmla="*/ 79 w 127"/>
              <a:gd name="T91" fmla="*/ 0 h 122"/>
              <a:gd name="T92" fmla="*/ 88 w 127"/>
              <a:gd name="T93" fmla="*/ 3 h 122"/>
              <a:gd name="T94" fmla="*/ 88 w 127"/>
              <a:gd name="T95" fmla="*/ 3 h 122"/>
              <a:gd name="T96" fmla="*/ 92 w 127"/>
              <a:gd name="T97" fmla="*/ 12 h 122"/>
              <a:gd name="T98" fmla="*/ 92 w 127"/>
              <a:gd name="T99" fmla="*/ 16 h 122"/>
              <a:gd name="T100" fmla="*/ 122 w 127"/>
              <a:gd name="T101" fmla="*/ 16 h 122"/>
              <a:gd name="T102" fmla="*/ 127 w 127"/>
              <a:gd name="T103" fmla="*/ 21 h 122"/>
              <a:gd name="T104" fmla="*/ 127 w 127"/>
              <a:gd name="T105" fmla="*/ 71 h 122"/>
              <a:gd name="T106" fmla="*/ 123 w 127"/>
              <a:gd name="T107" fmla="*/ 76 h 122"/>
              <a:gd name="T108" fmla="*/ 123 w 127"/>
              <a:gd name="T109" fmla="*/ 117 h 122"/>
              <a:gd name="T110" fmla="*/ 118 w 127"/>
              <a:gd name="T111" fmla="*/ 122 h 122"/>
              <a:gd name="T112" fmla="*/ 8 w 127"/>
              <a:gd name="T113" fmla="*/ 122 h 122"/>
              <a:gd name="T114" fmla="*/ 3 w 127"/>
              <a:gd name="T115" fmla="*/ 117 h 122"/>
              <a:gd name="T116" fmla="*/ 3 w 127"/>
              <a:gd name="T117" fmla="*/ 76 h 122"/>
              <a:gd name="T118" fmla="*/ 0 w 127"/>
              <a:gd name="T119" fmla="*/ 71 h 122"/>
              <a:gd name="T120" fmla="*/ 0 w 127"/>
              <a:gd name="T121" fmla="*/ 21 h 122"/>
              <a:gd name="T122" fmla="*/ 4 w 127"/>
              <a:gd name="T123" fmla="*/ 1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" h="122">
                <a:moveTo>
                  <a:pt x="63" y="64"/>
                </a:moveTo>
                <a:cubicBezTo>
                  <a:pt x="55" y="64"/>
                  <a:pt x="55" y="64"/>
                  <a:pt x="55" y="64"/>
                </a:cubicBezTo>
                <a:cubicBezTo>
                  <a:pt x="55" y="80"/>
                  <a:pt x="55" y="80"/>
                  <a:pt x="55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64"/>
                  <a:pt x="63" y="64"/>
                  <a:pt x="63" y="64"/>
                </a:cubicBezTo>
                <a:close/>
                <a:moveTo>
                  <a:pt x="77" y="76"/>
                </a:moveTo>
                <a:cubicBezTo>
                  <a:pt x="77" y="83"/>
                  <a:pt x="77" y="83"/>
                  <a:pt x="77" y="83"/>
                </a:cubicBezTo>
                <a:cubicBezTo>
                  <a:pt x="77" y="84"/>
                  <a:pt x="76" y="85"/>
                  <a:pt x="74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0" y="85"/>
                  <a:pt x="49" y="84"/>
                  <a:pt x="49" y="83"/>
                </a:cubicBezTo>
                <a:cubicBezTo>
                  <a:pt x="49" y="76"/>
                  <a:pt x="49" y="76"/>
                  <a:pt x="49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77" y="76"/>
                  <a:pt x="77" y="76"/>
                  <a:pt x="77" y="76"/>
                </a:cubicBezTo>
                <a:close/>
                <a:moveTo>
                  <a:pt x="52" y="58"/>
                </a:moveTo>
                <a:cubicBezTo>
                  <a:pt x="74" y="58"/>
                  <a:pt x="74" y="58"/>
                  <a:pt x="74" y="58"/>
                </a:cubicBezTo>
                <a:cubicBezTo>
                  <a:pt x="76" y="58"/>
                  <a:pt x="77" y="59"/>
                  <a:pt x="77" y="61"/>
                </a:cubicBezTo>
                <a:cubicBezTo>
                  <a:pt x="77" y="67"/>
                  <a:pt x="77" y="67"/>
                  <a:pt x="7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67"/>
                  <a:pt x="9" y="67"/>
                  <a:pt x="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59"/>
                  <a:pt x="50" y="58"/>
                  <a:pt x="52" y="58"/>
                </a:cubicBezTo>
                <a:close/>
                <a:moveTo>
                  <a:pt x="40" y="16"/>
                </a:moveTo>
                <a:cubicBezTo>
                  <a:pt x="86" y="16"/>
                  <a:pt x="86" y="16"/>
                  <a:pt x="86" y="16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0"/>
                  <a:pt x="85" y="8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3" y="6"/>
                  <a:pt x="81" y="5"/>
                  <a:pt x="79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5" y="5"/>
                  <a:pt x="43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8"/>
                  <a:pt x="40" y="10"/>
                  <a:pt x="40" y="12"/>
                </a:cubicBezTo>
                <a:lnTo>
                  <a:pt x="40" y="16"/>
                </a:lnTo>
                <a:close/>
                <a:moveTo>
                  <a:pt x="4" y="16"/>
                </a:moveTo>
                <a:cubicBezTo>
                  <a:pt x="34" y="16"/>
                  <a:pt x="34" y="16"/>
                  <a:pt x="34" y="16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9"/>
                  <a:pt x="36" y="5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0" y="1"/>
                  <a:pt x="43" y="0"/>
                  <a:pt x="47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3" y="0"/>
                  <a:pt x="86" y="1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90" y="5"/>
                  <a:pt x="92" y="9"/>
                  <a:pt x="92" y="12"/>
                </a:cubicBezTo>
                <a:cubicBezTo>
                  <a:pt x="92" y="16"/>
                  <a:pt x="92" y="16"/>
                  <a:pt x="9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4" y="16"/>
                  <a:pt x="127" y="18"/>
                  <a:pt x="127" y="2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4"/>
                  <a:pt x="125" y="76"/>
                  <a:pt x="123" y="76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23" y="120"/>
                  <a:pt x="121" y="122"/>
                  <a:pt x="11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2"/>
                  <a:pt x="3" y="120"/>
                  <a:pt x="3" y="117"/>
                </a:cubicBezTo>
                <a:cubicBezTo>
                  <a:pt x="3" y="76"/>
                  <a:pt x="3" y="76"/>
                  <a:pt x="3" y="76"/>
                </a:cubicBezTo>
                <a:cubicBezTo>
                  <a:pt x="1" y="76"/>
                  <a:pt x="0" y="74"/>
                  <a:pt x="0" y="7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8"/>
                  <a:pt x="2" y="16"/>
                  <a:pt x="4" y="16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8268AFB-E40C-48C0-B4C3-124FFAB418A1}"/>
              </a:ext>
            </a:extLst>
          </p:cNvPr>
          <p:cNvSpPr/>
          <p:nvPr/>
        </p:nvSpPr>
        <p:spPr>
          <a:xfrm>
            <a:off x="487081" y="4329073"/>
            <a:ext cx="1418399" cy="49261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reestr.nadloc.kz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ШЭП, КГД</a:t>
            </a:r>
            <a:endParaRPr lang="x-none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48">
            <a:extLst>
              <a:ext uri="{FF2B5EF4-FFF2-40B4-BE49-F238E27FC236}">
                <a16:creationId xmlns="" xmlns:a16="http://schemas.microsoft.com/office/drawing/2014/main" id="{7B17C356-74DF-4D2A-8665-EA16C260AECE}"/>
              </a:ext>
            </a:extLst>
          </p:cNvPr>
          <p:cNvSpPr txBox="1"/>
          <p:nvPr/>
        </p:nvSpPr>
        <p:spPr>
          <a:xfrm>
            <a:off x="689336" y="4040022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rgbClr val="2F5597"/>
                </a:solidFill>
                <a:cs typeface="Arial" panose="020B0604020202020204" pitchFamily="34" charset="0"/>
              </a:rPr>
              <a:t>Интеграция</a:t>
            </a:r>
            <a:endParaRPr lang="x-none" sz="1050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1939">
            <a:extLst>
              <a:ext uri="{FF2B5EF4-FFF2-40B4-BE49-F238E27FC236}">
                <a16:creationId xmlns="" xmlns:a16="http://schemas.microsoft.com/office/drawing/2014/main" id="{CE41F1B3-F41F-4AE3-A623-AB4DDF3E24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17329" y="4085387"/>
            <a:ext cx="186233" cy="185839"/>
          </a:xfrm>
          <a:custGeom>
            <a:avLst/>
            <a:gdLst>
              <a:gd name="T0" fmla="*/ 163 w 167"/>
              <a:gd name="T1" fmla="*/ 167 h 167"/>
              <a:gd name="T2" fmla="*/ 167 w 167"/>
              <a:gd name="T3" fmla="*/ 38 h 167"/>
              <a:gd name="T4" fmla="*/ 163 w 167"/>
              <a:gd name="T5" fmla="*/ 0 h 167"/>
              <a:gd name="T6" fmla="*/ 0 w 167"/>
              <a:gd name="T7" fmla="*/ 4 h 167"/>
              <a:gd name="T8" fmla="*/ 0 w 167"/>
              <a:gd name="T9" fmla="*/ 163 h 167"/>
              <a:gd name="T10" fmla="*/ 112 w 167"/>
              <a:gd name="T11" fmla="*/ 82 h 167"/>
              <a:gd name="T12" fmla="*/ 112 w 167"/>
              <a:gd name="T13" fmla="*/ 56 h 167"/>
              <a:gd name="T14" fmla="*/ 100 w 167"/>
              <a:gd name="T15" fmla="*/ 73 h 167"/>
              <a:gd name="T16" fmla="*/ 67 w 167"/>
              <a:gd name="T17" fmla="*/ 76 h 167"/>
              <a:gd name="T18" fmla="*/ 67 w 167"/>
              <a:gd name="T19" fmla="*/ 127 h 167"/>
              <a:gd name="T20" fmla="*/ 100 w 167"/>
              <a:gd name="T21" fmla="*/ 130 h 167"/>
              <a:gd name="T22" fmla="*/ 112 w 167"/>
              <a:gd name="T23" fmla="*/ 147 h 167"/>
              <a:gd name="T24" fmla="*/ 112 w 167"/>
              <a:gd name="T25" fmla="*/ 121 h 167"/>
              <a:gd name="T26" fmla="*/ 89 w 167"/>
              <a:gd name="T27" fmla="*/ 113 h 167"/>
              <a:gd name="T28" fmla="*/ 89 w 167"/>
              <a:gd name="T29" fmla="*/ 89 h 167"/>
              <a:gd name="T30" fmla="*/ 112 w 167"/>
              <a:gd name="T31" fmla="*/ 82 h 167"/>
              <a:gd name="T32" fmla="*/ 118 w 167"/>
              <a:gd name="T33" fmla="*/ 69 h 167"/>
              <a:gd name="T34" fmla="*/ 108 w 167"/>
              <a:gd name="T35" fmla="*/ 72 h 167"/>
              <a:gd name="T36" fmla="*/ 108 w 167"/>
              <a:gd name="T37" fmla="*/ 72 h 167"/>
              <a:gd name="T38" fmla="*/ 112 w 167"/>
              <a:gd name="T39" fmla="*/ 63 h 167"/>
              <a:gd name="T40" fmla="*/ 108 w 167"/>
              <a:gd name="T41" fmla="*/ 131 h 167"/>
              <a:gd name="T42" fmla="*/ 112 w 167"/>
              <a:gd name="T43" fmla="*/ 128 h 167"/>
              <a:gd name="T44" fmla="*/ 112 w 167"/>
              <a:gd name="T45" fmla="*/ 140 h 167"/>
              <a:gd name="T46" fmla="*/ 108 w 167"/>
              <a:gd name="T47" fmla="*/ 131 h 167"/>
              <a:gd name="T48" fmla="*/ 49 w 167"/>
              <a:gd name="T49" fmla="*/ 101 h 167"/>
              <a:gd name="T50" fmla="*/ 85 w 167"/>
              <a:gd name="T51" fmla="*/ 101 h 167"/>
              <a:gd name="T52" fmla="*/ 67 w 167"/>
              <a:gd name="T53" fmla="*/ 90 h 167"/>
              <a:gd name="T54" fmla="*/ 67 w 167"/>
              <a:gd name="T55" fmla="*/ 113 h 167"/>
              <a:gd name="T56" fmla="*/ 67 w 167"/>
              <a:gd name="T57" fmla="*/ 90 h 167"/>
              <a:gd name="T58" fmla="*/ 63 w 167"/>
              <a:gd name="T59" fmla="*/ 101 h 167"/>
              <a:gd name="T60" fmla="*/ 71 w 167"/>
              <a:gd name="T61" fmla="*/ 101 h 167"/>
              <a:gd name="T62" fmla="*/ 147 w 167"/>
              <a:gd name="T63" fmla="*/ 18 h 167"/>
              <a:gd name="T64" fmla="*/ 68 w 167"/>
              <a:gd name="T65" fmla="*/ 21 h 167"/>
              <a:gd name="T66" fmla="*/ 147 w 167"/>
              <a:gd name="T67" fmla="*/ 25 h 167"/>
              <a:gd name="T68" fmla="*/ 147 w 167"/>
              <a:gd name="T69" fmla="*/ 18 h 167"/>
              <a:gd name="T70" fmla="*/ 49 w 167"/>
              <a:gd name="T71" fmla="*/ 18 h 167"/>
              <a:gd name="T72" fmla="*/ 49 w 167"/>
              <a:gd name="T73" fmla="*/ 25 h 167"/>
              <a:gd name="T74" fmla="*/ 55 w 167"/>
              <a:gd name="T75" fmla="*/ 21 h 167"/>
              <a:gd name="T76" fmla="*/ 37 w 167"/>
              <a:gd name="T77" fmla="*/ 18 h 167"/>
              <a:gd name="T78" fmla="*/ 31 w 167"/>
              <a:gd name="T79" fmla="*/ 21 h 167"/>
              <a:gd name="T80" fmla="*/ 37 w 167"/>
              <a:gd name="T81" fmla="*/ 25 h 167"/>
              <a:gd name="T82" fmla="*/ 37 w 167"/>
              <a:gd name="T83" fmla="*/ 18 h 167"/>
              <a:gd name="T84" fmla="*/ 20 w 167"/>
              <a:gd name="T85" fmla="*/ 18 h 167"/>
              <a:gd name="T86" fmla="*/ 20 w 167"/>
              <a:gd name="T87" fmla="*/ 25 h 167"/>
              <a:gd name="T88" fmla="*/ 26 w 167"/>
              <a:gd name="T89" fmla="*/ 21 h 167"/>
              <a:gd name="T90" fmla="*/ 7 w 167"/>
              <a:gd name="T91" fmla="*/ 7 h 167"/>
              <a:gd name="T92" fmla="*/ 160 w 167"/>
              <a:gd name="T93" fmla="*/ 35 h 167"/>
              <a:gd name="T94" fmla="*/ 7 w 167"/>
              <a:gd name="T95" fmla="*/ 7 h 167"/>
              <a:gd name="T96" fmla="*/ 160 w 167"/>
              <a:gd name="T97" fmla="*/ 42 h 167"/>
              <a:gd name="T98" fmla="*/ 7 w 167"/>
              <a:gd name="T99" fmla="*/ 16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7" h="167">
                <a:moveTo>
                  <a:pt x="4" y="167"/>
                </a:moveTo>
                <a:cubicBezTo>
                  <a:pt x="163" y="167"/>
                  <a:pt x="163" y="167"/>
                  <a:pt x="163" y="167"/>
                </a:cubicBezTo>
                <a:cubicBezTo>
                  <a:pt x="165" y="167"/>
                  <a:pt x="167" y="165"/>
                  <a:pt x="167" y="163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67" y="4"/>
                  <a:pt x="167" y="4"/>
                  <a:pt x="167" y="4"/>
                </a:cubicBezTo>
                <a:cubicBezTo>
                  <a:pt x="167" y="2"/>
                  <a:pt x="165" y="0"/>
                  <a:pt x="163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5"/>
                  <a:pt x="2" y="167"/>
                  <a:pt x="4" y="167"/>
                </a:cubicBezTo>
                <a:close/>
                <a:moveTo>
                  <a:pt x="112" y="82"/>
                </a:moveTo>
                <a:cubicBezTo>
                  <a:pt x="119" y="82"/>
                  <a:pt x="125" y="76"/>
                  <a:pt x="125" y="69"/>
                </a:cubicBezTo>
                <a:cubicBezTo>
                  <a:pt x="125" y="62"/>
                  <a:pt x="119" y="56"/>
                  <a:pt x="112" y="56"/>
                </a:cubicBezTo>
                <a:cubicBezTo>
                  <a:pt x="105" y="56"/>
                  <a:pt x="100" y="62"/>
                  <a:pt x="100" y="69"/>
                </a:cubicBezTo>
                <a:cubicBezTo>
                  <a:pt x="100" y="70"/>
                  <a:pt x="100" y="72"/>
                  <a:pt x="100" y="73"/>
                </a:cubicBezTo>
                <a:cubicBezTo>
                  <a:pt x="85" y="84"/>
                  <a:pt x="85" y="84"/>
                  <a:pt x="85" y="84"/>
                </a:cubicBezTo>
                <a:cubicBezTo>
                  <a:pt x="80" y="79"/>
                  <a:pt x="74" y="76"/>
                  <a:pt x="67" y="76"/>
                </a:cubicBezTo>
                <a:cubicBezTo>
                  <a:pt x="53" y="76"/>
                  <a:pt x="42" y="88"/>
                  <a:pt x="42" y="101"/>
                </a:cubicBezTo>
                <a:cubicBezTo>
                  <a:pt x="42" y="115"/>
                  <a:pt x="53" y="127"/>
                  <a:pt x="67" y="127"/>
                </a:cubicBezTo>
                <a:cubicBezTo>
                  <a:pt x="74" y="127"/>
                  <a:pt x="80" y="124"/>
                  <a:pt x="85" y="119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31"/>
                  <a:pt x="100" y="133"/>
                  <a:pt x="100" y="134"/>
                </a:cubicBezTo>
                <a:cubicBezTo>
                  <a:pt x="100" y="141"/>
                  <a:pt x="105" y="147"/>
                  <a:pt x="112" y="147"/>
                </a:cubicBezTo>
                <a:cubicBezTo>
                  <a:pt x="119" y="147"/>
                  <a:pt x="125" y="141"/>
                  <a:pt x="125" y="134"/>
                </a:cubicBezTo>
                <a:cubicBezTo>
                  <a:pt x="125" y="127"/>
                  <a:pt x="119" y="121"/>
                  <a:pt x="112" y="121"/>
                </a:cubicBezTo>
                <a:cubicBezTo>
                  <a:pt x="109" y="121"/>
                  <a:pt x="107" y="122"/>
                  <a:pt x="104" y="12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1" y="110"/>
                  <a:pt x="92" y="106"/>
                  <a:pt x="92" y="101"/>
                </a:cubicBezTo>
                <a:cubicBezTo>
                  <a:pt x="92" y="97"/>
                  <a:pt x="91" y="93"/>
                  <a:pt x="89" y="8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7" y="80"/>
                  <a:pt x="109" y="82"/>
                  <a:pt x="112" y="82"/>
                </a:cubicBezTo>
                <a:close/>
                <a:moveTo>
                  <a:pt x="112" y="63"/>
                </a:moveTo>
                <a:cubicBezTo>
                  <a:pt x="116" y="63"/>
                  <a:pt x="118" y="65"/>
                  <a:pt x="118" y="69"/>
                </a:cubicBezTo>
                <a:cubicBezTo>
                  <a:pt x="118" y="72"/>
                  <a:pt x="116" y="75"/>
                  <a:pt x="112" y="75"/>
                </a:cubicBezTo>
                <a:cubicBezTo>
                  <a:pt x="110" y="75"/>
                  <a:pt x="109" y="74"/>
                  <a:pt x="108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7" y="71"/>
                  <a:pt x="107" y="70"/>
                  <a:pt x="107" y="69"/>
                </a:cubicBezTo>
                <a:cubicBezTo>
                  <a:pt x="107" y="65"/>
                  <a:pt x="109" y="63"/>
                  <a:pt x="112" y="63"/>
                </a:cubicBezTo>
                <a:close/>
                <a:moveTo>
                  <a:pt x="108" y="131"/>
                </a:moveTo>
                <a:cubicBezTo>
                  <a:pt x="108" y="131"/>
                  <a:pt x="108" y="131"/>
                  <a:pt x="108" y="131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09" y="129"/>
                  <a:pt x="110" y="128"/>
                  <a:pt x="112" y="128"/>
                </a:cubicBezTo>
                <a:cubicBezTo>
                  <a:pt x="116" y="128"/>
                  <a:pt x="118" y="131"/>
                  <a:pt x="118" y="134"/>
                </a:cubicBezTo>
                <a:cubicBezTo>
                  <a:pt x="118" y="137"/>
                  <a:pt x="116" y="140"/>
                  <a:pt x="112" y="140"/>
                </a:cubicBezTo>
                <a:cubicBezTo>
                  <a:pt x="109" y="140"/>
                  <a:pt x="107" y="137"/>
                  <a:pt x="107" y="134"/>
                </a:cubicBezTo>
                <a:cubicBezTo>
                  <a:pt x="107" y="133"/>
                  <a:pt x="107" y="132"/>
                  <a:pt x="108" y="131"/>
                </a:cubicBezTo>
                <a:close/>
                <a:moveTo>
                  <a:pt x="67" y="120"/>
                </a:moveTo>
                <a:cubicBezTo>
                  <a:pt x="57" y="120"/>
                  <a:pt x="49" y="111"/>
                  <a:pt x="49" y="101"/>
                </a:cubicBezTo>
                <a:cubicBezTo>
                  <a:pt x="49" y="91"/>
                  <a:pt x="57" y="83"/>
                  <a:pt x="67" y="83"/>
                </a:cubicBezTo>
                <a:cubicBezTo>
                  <a:pt x="77" y="83"/>
                  <a:pt x="85" y="91"/>
                  <a:pt x="85" y="101"/>
                </a:cubicBezTo>
                <a:cubicBezTo>
                  <a:pt x="85" y="111"/>
                  <a:pt x="77" y="120"/>
                  <a:pt x="67" y="120"/>
                </a:cubicBezTo>
                <a:close/>
                <a:moveTo>
                  <a:pt x="67" y="90"/>
                </a:moveTo>
                <a:cubicBezTo>
                  <a:pt x="61" y="90"/>
                  <a:pt x="56" y="95"/>
                  <a:pt x="56" y="101"/>
                </a:cubicBezTo>
                <a:cubicBezTo>
                  <a:pt x="56" y="108"/>
                  <a:pt x="61" y="113"/>
                  <a:pt x="67" y="113"/>
                </a:cubicBezTo>
                <a:cubicBezTo>
                  <a:pt x="73" y="113"/>
                  <a:pt x="78" y="108"/>
                  <a:pt x="78" y="101"/>
                </a:cubicBezTo>
                <a:cubicBezTo>
                  <a:pt x="78" y="95"/>
                  <a:pt x="73" y="90"/>
                  <a:pt x="67" y="90"/>
                </a:cubicBezTo>
                <a:close/>
                <a:moveTo>
                  <a:pt x="67" y="106"/>
                </a:moveTo>
                <a:cubicBezTo>
                  <a:pt x="65" y="106"/>
                  <a:pt x="63" y="104"/>
                  <a:pt x="63" y="101"/>
                </a:cubicBezTo>
                <a:cubicBezTo>
                  <a:pt x="63" y="99"/>
                  <a:pt x="65" y="97"/>
                  <a:pt x="67" y="97"/>
                </a:cubicBezTo>
                <a:cubicBezTo>
                  <a:pt x="69" y="97"/>
                  <a:pt x="71" y="99"/>
                  <a:pt x="71" y="101"/>
                </a:cubicBezTo>
                <a:cubicBezTo>
                  <a:pt x="71" y="104"/>
                  <a:pt x="69" y="106"/>
                  <a:pt x="67" y="106"/>
                </a:cubicBezTo>
                <a:close/>
                <a:moveTo>
                  <a:pt x="147" y="18"/>
                </a:moveTo>
                <a:cubicBezTo>
                  <a:pt x="71" y="18"/>
                  <a:pt x="71" y="18"/>
                  <a:pt x="71" y="18"/>
                </a:cubicBezTo>
                <a:cubicBezTo>
                  <a:pt x="70" y="18"/>
                  <a:pt x="68" y="19"/>
                  <a:pt x="68" y="21"/>
                </a:cubicBezTo>
                <a:cubicBezTo>
                  <a:pt x="68" y="23"/>
                  <a:pt x="70" y="25"/>
                  <a:pt x="71" y="25"/>
                </a:cubicBezTo>
                <a:cubicBezTo>
                  <a:pt x="147" y="25"/>
                  <a:pt x="147" y="25"/>
                  <a:pt x="147" y="25"/>
                </a:cubicBezTo>
                <a:cubicBezTo>
                  <a:pt x="149" y="25"/>
                  <a:pt x="150" y="23"/>
                  <a:pt x="150" y="21"/>
                </a:cubicBezTo>
                <a:cubicBezTo>
                  <a:pt x="150" y="19"/>
                  <a:pt x="149" y="18"/>
                  <a:pt x="147" y="18"/>
                </a:cubicBezTo>
                <a:close/>
                <a:moveTo>
                  <a:pt x="52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7" y="18"/>
                  <a:pt x="45" y="19"/>
                  <a:pt x="45" y="21"/>
                </a:cubicBezTo>
                <a:cubicBezTo>
                  <a:pt x="45" y="23"/>
                  <a:pt x="47" y="25"/>
                  <a:pt x="49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4" y="25"/>
                  <a:pt x="55" y="23"/>
                  <a:pt x="55" y="21"/>
                </a:cubicBezTo>
                <a:cubicBezTo>
                  <a:pt x="55" y="19"/>
                  <a:pt x="54" y="18"/>
                  <a:pt x="52" y="18"/>
                </a:cubicBezTo>
                <a:close/>
                <a:moveTo>
                  <a:pt x="37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32" y="18"/>
                  <a:pt x="31" y="19"/>
                  <a:pt x="31" y="21"/>
                </a:cubicBezTo>
                <a:cubicBezTo>
                  <a:pt x="31" y="23"/>
                  <a:pt x="32" y="25"/>
                  <a:pt x="34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9" y="25"/>
                  <a:pt x="40" y="23"/>
                  <a:pt x="40" y="21"/>
                </a:cubicBezTo>
                <a:cubicBezTo>
                  <a:pt x="40" y="19"/>
                  <a:pt x="39" y="18"/>
                  <a:pt x="37" y="18"/>
                </a:cubicBezTo>
                <a:close/>
                <a:moveTo>
                  <a:pt x="22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18" y="18"/>
                  <a:pt x="16" y="19"/>
                  <a:pt x="16" y="21"/>
                </a:cubicBezTo>
                <a:cubicBezTo>
                  <a:pt x="16" y="23"/>
                  <a:pt x="18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5"/>
                  <a:pt x="26" y="23"/>
                  <a:pt x="26" y="21"/>
                </a:cubicBezTo>
                <a:cubicBezTo>
                  <a:pt x="26" y="19"/>
                  <a:pt x="24" y="18"/>
                  <a:pt x="22" y="18"/>
                </a:cubicBezTo>
                <a:close/>
                <a:moveTo>
                  <a:pt x="7" y="7"/>
                </a:moveTo>
                <a:cubicBezTo>
                  <a:pt x="160" y="7"/>
                  <a:pt x="160" y="7"/>
                  <a:pt x="160" y="7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7" y="35"/>
                  <a:pt x="7" y="35"/>
                  <a:pt x="7" y="35"/>
                </a:cubicBezTo>
                <a:lnTo>
                  <a:pt x="7" y="7"/>
                </a:lnTo>
                <a:close/>
                <a:moveTo>
                  <a:pt x="7" y="42"/>
                </a:moveTo>
                <a:cubicBezTo>
                  <a:pt x="160" y="42"/>
                  <a:pt x="160" y="42"/>
                  <a:pt x="160" y="42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7" y="160"/>
                  <a:pt x="7" y="160"/>
                  <a:pt x="7" y="160"/>
                </a:cubicBezTo>
                <a:lnTo>
                  <a:pt x="7" y="42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="" xmlns:a16="http://schemas.microsoft.com/office/drawing/2014/main" id="{42FF75EE-EAFD-4874-AA47-3F6F79CF71FE}"/>
              </a:ext>
            </a:extLst>
          </p:cNvPr>
          <p:cNvSpPr/>
          <p:nvPr/>
        </p:nvSpPr>
        <p:spPr>
          <a:xfrm>
            <a:off x="2760342" y="2298948"/>
            <a:ext cx="259545" cy="301061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cs typeface="Arial" panose="020B0604020202020204" pitchFamily="34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="" xmlns:a16="http://schemas.microsoft.com/office/drawing/2014/main" id="{9EDF1D24-4450-4369-B198-105B84FA9808}"/>
              </a:ext>
            </a:extLst>
          </p:cNvPr>
          <p:cNvSpPr/>
          <p:nvPr/>
        </p:nvSpPr>
        <p:spPr>
          <a:xfrm rot="17767481">
            <a:off x="2024269" y="2650655"/>
            <a:ext cx="206900" cy="301061"/>
          </a:xfrm>
          <a:prstGeom prst="downArrow">
            <a:avLst/>
          </a:prstGeom>
          <a:solidFill>
            <a:srgbClr val="3CB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cs typeface="Arial" panose="020B0604020202020204" pitchFamily="34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944C6738-A39B-4F1F-A29B-EF03A8F127B5}"/>
              </a:ext>
            </a:extLst>
          </p:cNvPr>
          <p:cNvSpPr/>
          <p:nvPr/>
        </p:nvSpPr>
        <p:spPr>
          <a:xfrm rot="14384201">
            <a:off x="1912734" y="3332192"/>
            <a:ext cx="259545" cy="301061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cs typeface="Arial" panose="020B0604020202020204" pitchFamily="34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="" xmlns:a16="http://schemas.microsoft.com/office/drawing/2014/main" id="{3CCCF64A-BE9C-4CBA-87D9-737403C4A199}"/>
              </a:ext>
            </a:extLst>
          </p:cNvPr>
          <p:cNvSpPr/>
          <p:nvPr/>
        </p:nvSpPr>
        <p:spPr>
          <a:xfrm rot="10800000">
            <a:off x="2743190" y="3947064"/>
            <a:ext cx="259545" cy="301061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cs typeface="Arial" panose="020B0604020202020204" pitchFamily="34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="" xmlns:a16="http://schemas.microsoft.com/office/drawing/2014/main" id="{3A35A5BE-B6FE-447B-8A5E-F6A60A7578D1}"/>
              </a:ext>
            </a:extLst>
          </p:cNvPr>
          <p:cNvSpPr/>
          <p:nvPr/>
        </p:nvSpPr>
        <p:spPr>
          <a:xfrm rot="17666001">
            <a:off x="3536085" y="3473522"/>
            <a:ext cx="259545" cy="301061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cs typeface="Arial" panose="020B0604020202020204" pitchFamily="34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="" xmlns:a16="http://schemas.microsoft.com/office/drawing/2014/main" id="{DA098E89-3636-40AE-8957-BC74D6BF9A01}"/>
              </a:ext>
            </a:extLst>
          </p:cNvPr>
          <p:cNvSpPr/>
          <p:nvPr/>
        </p:nvSpPr>
        <p:spPr>
          <a:xfrm rot="3597012">
            <a:off x="3463421" y="2655335"/>
            <a:ext cx="259545" cy="301061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cs typeface="Arial" panose="020B0604020202020204" pitchFamily="34" charset="0"/>
            </a:endParaRPr>
          </a:p>
        </p:txBody>
      </p:sp>
      <p:pic>
        <p:nvPicPr>
          <p:cNvPr id="30" name="Picture 1">
            <a:extLst>
              <a:ext uri="{FF2B5EF4-FFF2-40B4-BE49-F238E27FC236}">
                <a16:creationId xmlns="" xmlns:a16="http://schemas.microsoft.com/office/drawing/2014/main" id="{E576AECF-99DA-46A3-94BD-E3A72C651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31" y="1229363"/>
            <a:ext cx="1146758" cy="453148"/>
          </a:xfrm>
          <a:prstGeom prst="rect">
            <a:avLst/>
          </a:prstGeom>
        </p:spPr>
      </p:pic>
      <p:sp>
        <p:nvSpPr>
          <p:cNvPr id="31" name="TextBox 58">
            <a:extLst>
              <a:ext uri="{FF2B5EF4-FFF2-40B4-BE49-F238E27FC236}">
                <a16:creationId xmlns="" xmlns:a16="http://schemas.microsoft.com/office/drawing/2014/main" id="{7BB01139-6D21-4725-AF2D-B50314B2B789}"/>
              </a:ext>
            </a:extLst>
          </p:cNvPr>
          <p:cNvSpPr txBox="1"/>
          <p:nvPr/>
        </p:nvSpPr>
        <p:spPr>
          <a:xfrm>
            <a:off x="7341222" y="1104735"/>
            <a:ext cx="46200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Smart Industry Management Platform</a:t>
            </a:r>
            <a:r>
              <a:rPr lang="ru-RU" sz="1400" b="1" dirty="0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SIMP</a:t>
            </a:r>
            <a:r>
              <a:rPr lang="ru-RU" sz="1400" b="1" dirty="0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a typeface="Tahoma" panose="020B0604030504040204" pitchFamily="34" charset="0"/>
                <a:cs typeface="Arial" panose="020B0604020202020204" pitchFamily="34" charset="0"/>
              </a:rPr>
              <a:t>Цифровизация промышленности РК и развитие отечественных ИТ компаний</a:t>
            </a:r>
            <a:endParaRPr lang="en-US" sz="14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E37048C-B2B2-4741-B58D-9EC686DEE064}"/>
              </a:ext>
            </a:extLst>
          </p:cNvPr>
          <p:cNvSpPr txBox="1"/>
          <p:nvPr/>
        </p:nvSpPr>
        <p:spPr>
          <a:xfrm>
            <a:off x="419180" y="5910241"/>
            <a:ext cx="1916474" cy="441339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Государственные органы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F6E4940-7757-4D0F-9D8B-3A736648CD0D}"/>
              </a:ext>
            </a:extLst>
          </p:cNvPr>
          <p:cNvSpPr txBox="1"/>
          <p:nvPr/>
        </p:nvSpPr>
        <p:spPr>
          <a:xfrm>
            <a:off x="2338219" y="5910241"/>
            <a:ext cx="1877292" cy="441339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Национальные компании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39EDF0C-1DC6-43EE-B9AC-97148BAFFD6A}"/>
              </a:ext>
            </a:extLst>
          </p:cNvPr>
          <p:cNvSpPr txBox="1"/>
          <p:nvPr/>
        </p:nvSpPr>
        <p:spPr>
          <a:xfrm>
            <a:off x="6264957" y="5910241"/>
            <a:ext cx="2359069" cy="441339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Технологические и ИТ-компании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33184F-84F9-48CA-B73F-36682A63E538}"/>
              </a:ext>
            </a:extLst>
          </p:cNvPr>
          <p:cNvSpPr txBox="1"/>
          <p:nvPr/>
        </p:nvSpPr>
        <p:spPr>
          <a:xfrm>
            <a:off x="8626591" y="5910241"/>
            <a:ext cx="1777041" cy="441339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Независимые эксперты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B219039-43C9-4596-9DE2-55759B91A191}"/>
              </a:ext>
            </a:extLst>
          </p:cNvPr>
          <p:cNvSpPr txBox="1"/>
          <p:nvPr/>
        </p:nvSpPr>
        <p:spPr>
          <a:xfrm>
            <a:off x="10403632" y="5910241"/>
            <a:ext cx="1296734" cy="441339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ВУЗы и студенты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DDB72F2-ED58-4989-8ADC-EB2A1198E37D}"/>
              </a:ext>
            </a:extLst>
          </p:cNvPr>
          <p:cNvSpPr txBox="1"/>
          <p:nvPr/>
        </p:nvSpPr>
        <p:spPr>
          <a:xfrm>
            <a:off x="4218076" y="5910241"/>
            <a:ext cx="2044316" cy="441339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Промышленные компании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5E7183ED-B76F-4A9F-9F3C-A003ABB2EC7F}"/>
              </a:ext>
            </a:extLst>
          </p:cNvPr>
          <p:cNvGrpSpPr/>
          <p:nvPr/>
        </p:nvGrpSpPr>
        <p:grpSpPr>
          <a:xfrm>
            <a:off x="1385379" y="5621617"/>
            <a:ext cx="9667985" cy="257012"/>
            <a:chOff x="1377417" y="5457725"/>
            <a:chExt cx="9667985" cy="257012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="" xmlns:a16="http://schemas.microsoft.com/office/drawing/2014/main" id="{961D3C1D-9908-4944-9BAA-3DE39A76A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7417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="" xmlns:a16="http://schemas.microsoft.com/office/drawing/2014/main" id="{D0D71D6F-C0AE-4F13-B16D-2CB52FC0E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4056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="" xmlns:a16="http://schemas.microsoft.com/office/drawing/2014/main" id="{7E9B56A8-6EC0-4DCF-99F0-29F4FB46B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0234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="" xmlns:a16="http://schemas.microsoft.com/office/drawing/2014/main" id="{F7999A23-9C1F-4E79-A15D-016C26C88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6341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="" xmlns:a16="http://schemas.microsoft.com/office/drawing/2014/main" id="{D20ACB91-C8D7-4BE6-9EA8-A08667CD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596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="" xmlns:a16="http://schemas.microsoft.com/office/drawing/2014/main" id="{09F32FA3-D878-4CB5-88EA-612D6DA03A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2593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4080F7A1-8638-453C-A2E2-0BEEC3D9CB16}"/>
              </a:ext>
            </a:extLst>
          </p:cNvPr>
          <p:cNvGrpSpPr/>
          <p:nvPr/>
        </p:nvGrpSpPr>
        <p:grpSpPr>
          <a:xfrm rot="10800000">
            <a:off x="1480706" y="5618832"/>
            <a:ext cx="9667985" cy="257012"/>
            <a:chOff x="1377417" y="5457725"/>
            <a:chExt cx="9667985" cy="257012"/>
          </a:xfrm>
        </p:grpSpPr>
        <p:cxnSp>
          <p:nvCxnSpPr>
            <p:cNvPr id="46" name="Прямая со стрелкой 45">
              <a:extLst>
                <a:ext uri="{FF2B5EF4-FFF2-40B4-BE49-F238E27FC236}">
                  <a16:creationId xmlns="" xmlns:a16="http://schemas.microsoft.com/office/drawing/2014/main" id="{E9EC67B6-FF9C-4145-9729-910AE1758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7417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="" xmlns:a16="http://schemas.microsoft.com/office/drawing/2014/main" id="{DAC0CB7C-4C2E-43AE-A4F9-4B094E25B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4056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="" xmlns:a16="http://schemas.microsoft.com/office/drawing/2014/main" id="{17E4FB2A-C75E-43F0-BB14-6ABE5E35F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0234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="" xmlns:a16="http://schemas.microsoft.com/office/drawing/2014/main" id="{C292088B-EF29-414B-A13E-6BAD13602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6341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="" xmlns:a16="http://schemas.microsoft.com/office/drawing/2014/main" id="{4631E06F-3BD2-45D9-B11E-342CD6D3C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4472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="" xmlns:a16="http://schemas.microsoft.com/office/drawing/2014/main" id="{02D0B9F3-4A42-430B-A52F-A7FACA27B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2593" y="5457725"/>
              <a:ext cx="2809" cy="25701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9">
            <a:extLst>
              <a:ext uri="{FF2B5EF4-FFF2-40B4-BE49-F238E27FC236}">
                <a16:creationId xmlns="" xmlns:a16="http://schemas.microsoft.com/office/drawing/2014/main" id="{59FA9603-74AD-4C96-A7F1-77A02979BE8F}"/>
              </a:ext>
            </a:extLst>
          </p:cNvPr>
          <p:cNvSpPr txBox="1"/>
          <p:nvPr/>
        </p:nvSpPr>
        <p:spPr>
          <a:xfrm>
            <a:off x="4356905" y="6383192"/>
            <a:ext cx="287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2F5597"/>
                </a:solidFill>
                <a:cs typeface="Arial" panose="020B0604020202020204" pitchFamily="34" charset="0"/>
              </a:rPr>
              <a:t>Пользователи платформы</a:t>
            </a:r>
            <a:endParaRPr lang="en-US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9">
            <a:extLst>
              <a:ext uri="{FF2B5EF4-FFF2-40B4-BE49-F238E27FC236}">
                <a16:creationId xmlns="" xmlns:a16="http://schemas.microsoft.com/office/drawing/2014/main" id="{CB589012-6053-47C5-8E1E-AB17B433C291}"/>
              </a:ext>
            </a:extLst>
          </p:cNvPr>
          <p:cNvSpPr txBox="1"/>
          <p:nvPr/>
        </p:nvSpPr>
        <p:spPr>
          <a:xfrm>
            <a:off x="8826198" y="2216124"/>
            <a:ext cx="2931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2F5597"/>
                </a:solidFill>
                <a:cs typeface="Arial" panose="020B0604020202020204" pitchFamily="34" charset="0"/>
              </a:rPr>
              <a:t>Эффекты от внедрения</a:t>
            </a:r>
            <a:endParaRPr lang="en-US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63">
            <a:extLst>
              <a:ext uri="{FF2B5EF4-FFF2-40B4-BE49-F238E27FC236}">
                <a16:creationId xmlns="" xmlns:a16="http://schemas.microsoft.com/office/drawing/2014/main" id="{94351542-38FF-4616-BC06-08F87A7EE63E}"/>
              </a:ext>
            </a:extLst>
          </p:cNvPr>
          <p:cNvSpPr txBox="1"/>
          <p:nvPr/>
        </p:nvSpPr>
        <p:spPr>
          <a:xfrm>
            <a:off x="8680391" y="2604047"/>
            <a:ext cx="3402022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6213" indent="-176213" defTabSz="515653" eaLnBrk="1" latinLnBrk="0" hangingPunct="1"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00025" algn="l"/>
              </a:tabLs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Масштабирование решений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Снижение операционных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Сбор и аналитика данных для оптимизации процессов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Обучение специалистов предприятий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Детализация данных предприятий на Интерактивной карте Индустрии 4.0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Развитие транспарентной среды по отчислению 1% на НИОКР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Поддержка инновационных решений Казахстанских компаний</a:t>
            </a:r>
            <a:endParaRPr lang="en-US" sz="1400" dirty="0"/>
          </a:p>
        </p:txBody>
      </p:sp>
      <p:sp>
        <p:nvSpPr>
          <p:cNvPr id="55" name="TextBox 63">
            <a:extLst>
              <a:ext uri="{FF2B5EF4-FFF2-40B4-BE49-F238E27FC236}">
                <a16:creationId xmlns="" xmlns:a16="http://schemas.microsoft.com/office/drawing/2014/main" id="{9E418273-84B0-4DF1-A1D0-887366BF45AE}"/>
              </a:ext>
            </a:extLst>
          </p:cNvPr>
          <p:cNvSpPr txBox="1"/>
          <p:nvPr/>
        </p:nvSpPr>
        <p:spPr>
          <a:xfrm>
            <a:off x="5587011" y="2604047"/>
            <a:ext cx="2983999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7520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266693" algn="l"/>
              </a:tabLst>
              <a:defRPr/>
            </a:pPr>
            <a:r>
              <a:rPr lang="ru-RU" sz="1400" dirty="0"/>
              <a:t>Регистрация технологических задач промпредприятий и </a:t>
            </a:r>
            <a:r>
              <a:rPr lang="en-US" sz="1400" dirty="0"/>
              <a:t>IT </a:t>
            </a:r>
            <a:r>
              <a:rPr lang="ru-RU" sz="1400" dirty="0"/>
              <a:t>решений на платформе </a:t>
            </a:r>
            <a:r>
              <a:rPr lang="en-US" sz="1400" dirty="0"/>
              <a:t>SIMP</a:t>
            </a:r>
          </a:p>
          <a:p>
            <a:pPr marL="285750" indent="-285750" defTabSz="687520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266693" algn="l"/>
              </a:tabLst>
              <a:defRPr/>
            </a:pPr>
            <a:r>
              <a:rPr lang="ru-RU" sz="1400" dirty="0"/>
              <a:t>Проведение онлайн-марафонов для взаимодействия </a:t>
            </a:r>
            <a:r>
              <a:rPr lang="en-US" sz="1400" dirty="0"/>
              <a:t>IT</a:t>
            </a:r>
            <a:r>
              <a:rPr lang="ru-RU" sz="1400" dirty="0"/>
              <a:t> компаний и промпредприятий и доступу промпредприятий к качественным отечественным ИТ-решениям </a:t>
            </a:r>
          </a:p>
          <a:p>
            <a:pPr marL="285750" indent="-285750" defTabSz="687520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266693" algn="l"/>
              </a:tabLst>
              <a:defRPr/>
            </a:pPr>
            <a:r>
              <a:rPr lang="ru-RU" sz="1400" dirty="0"/>
              <a:t>Прозрачность привлечения исполнителей для выполнения НИОКР</a:t>
            </a:r>
          </a:p>
        </p:txBody>
      </p:sp>
      <p:sp>
        <p:nvSpPr>
          <p:cNvPr id="56" name="TextBox 59">
            <a:extLst>
              <a:ext uri="{FF2B5EF4-FFF2-40B4-BE49-F238E27FC236}">
                <a16:creationId xmlns="" xmlns:a16="http://schemas.microsoft.com/office/drawing/2014/main" id="{41341BAA-DCD3-4F71-AD2F-FBD9147A4030}"/>
              </a:ext>
            </a:extLst>
          </p:cNvPr>
          <p:cNvSpPr txBox="1"/>
          <p:nvPr/>
        </p:nvSpPr>
        <p:spPr>
          <a:xfrm>
            <a:off x="5891105" y="2216124"/>
            <a:ext cx="244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2F5597"/>
                </a:solidFill>
                <a:cs typeface="Arial" panose="020B0604020202020204" pitchFamily="34" charset="0"/>
              </a:rPr>
              <a:t>Задачи</a:t>
            </a:r>
            <a:endParaRPr lang="en-US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1E7813F-DEE6-4EED-B56A-A9B7F6543256}"/>
              </a:ext>
            </a:extLst>
          </p:cNvPr>
          <p:cNvSpPr txBox="1"/>
          <p:nvPr/>
        </p:nvSpPr>
        <p:spPr>
          <a:xfrm>
            <a:off x="3911481" y="3375737"/>
            <a:ext cx="1292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2F5597"/>
                </a:solidFill>
                <a:cs typeface="Arial" panose="020B0604020202020204" pitchFamily="34" charset="0"/>
              </a:rPr>
              <a:t>Карта Индустрии 4.0</a:t>
            </a:r>
            <a:endParaRPr lang="en-US" sz="1400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70FF085-0C73-4B5B-920E-76A10DB034CA}"/>
              </a:ext>
            </a:extLst>
          </p:cNvPr>
          <p:cNvSpPr txBox="1"/>
          <p:nvPr/>
        </p:nvSpPr>
        <p:spPr>
          <a:xfrm>
            <a:off x="583883" y="1489877"/>
            <a:ext cx="137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CB98E"/>
                </a:solidFill>
              </a:rPr>
              <a:t>Digital </a:t>
            </a:r>
            <a:r>
              <a:rPr lang="en-US" sz="1600" b="1" dirty="0" err="1">
                <a:solidFill>
                  <a:srgbClr val="3CB98E"/>
                </a:solidFill>
              </a:rPr>
              <a:t>compitence</a:t>
            </a:r>
            <a:endParaRPr lang="x-none" sz="1600" b="1" dirty="0">
              <a:solidFill>
                <a:srgbClr val="3CB98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FA32324-295E-4BFD-B9C8-604368272247}"/>
              </a:ext>
            </a:extLst>
          </p:cNvPr>
          <p:cNvSpPr txBox="1"/>
          <p:nvPr/>
        </p:nvSpPr>
        <p:spPr>
          <a:xfrm>
            <a:off x="2242129" y="1359812"/>
            <a:ext cx="123974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>
                <a:solidFill>
                  <a:srgbClr val="2F5597"/>
                </a:solidFill>
                <a:ea typeface="Tahoma" panose="020B0604030504040204" pitchFamily="34" charset="0"/>
                <a:cs typeface="Arial" panose="020B0604020202020204" pitchFamily="34" charset="0"/>
              </a:rPr>
              <a:t>Smart Store</a:t>
            </a:r>
            <a:endParaRPr sz="1400" dirty="0">
              <a:solidFill>
                <a:srgbClr val="2F5597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4">
            <a:extLst>
              <a:ext uri="{FF2B5EF4-FFF2-40B4-BE49-F238E27FC236}">
                <a16:creationId xmlns="" xmlns:a16="http://schemas.microsoft.com/office/drawing/2014/main" id="{1C0B125A-40FF-4672-A936-3865CAF1CAFB}"/>
              </a:ext>
            </a:extLst>
          </p:cNvPr>
          <p:cNvSpPr txBox="1"/>
          <p:nvPr/>
        </p:nvSpPr>
        <p:spPr>
          <a:xfrm>
            <a:off x="3889661" y="2053760"/>
            <a:ext cx="1402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cs typeface="Arial" panose="020B0604020202020204" pitchFamily="34" charset="0"/>
              </a:rPr>
              <a:t>Процесс финансирования НИОКР в рамках 1% СГД (ЗНД)</a:t>
            </a:r>
          </a:p>
          <a:p>
            <a:pPr algn="ctr"/>
            <a:endParaRPr lang="x-none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EDAA62-661C-491E-9C4F-A1BFD480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QAZR&amp;D</a:t>
            </a:r>
            <a:endParaRPr lang="x-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3BBE9F-6FC9-4EFD-A096-6F51B22F8D0A}"/>
              </a:ext>
            </a:extLst>
          </p:cNvPr>
          <p:cNvSpPr/>
          <p:nvPr/>
        </p:nvSpPr>
        <p:spPr>
          <a:xfrm>
            <a:off x="0" y="2324812"/>
            <a:ext cx="12192000" cy="4188131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243A08-AF0A-470D-9178-24333964002A}"/>
              </a:ext>
            </a:extLst>
          </p:cNvPr>
          <p:cNvSpPr txBox="1"/>
          <p:nvPr/>
        </p:nvSpPr>
        <p:spPr>
          <a:xfrm>
            <a:off x="820841" y="2806135"/>
            <a:ext cx="2086393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2F5597"/>
                </a:solidFill>
                <a:latin typeface="+mj-lt"/>
              </a:rPr>
              <a:t>Описание</a:t>
            </a:r>
            <a:endParaRPr lang="en-US" sz="1700" b="1" dirty="0">
              <a:solidFill>
                <a:srgbClr val="2F5597"/>
              </a:solidFill>
              <a:latin typeface="+mj-l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9FAD88-533F-4B68-9966-F8A499EA8EFB}"/>
              </a:ext>
            </a:extLst>
          </p:cNvPr>
          <p:cNvCxnSpPr>
            <a:cxnSpLocks/>
          </p:cNvCxnSpPr>
          <p:nvPr/>
        </p:nvCxnSpPr>
        <p:spPr>
          <a:xfrm>
            <a:off x="3180109" y="2887684"/>
            <a:ext cx="0" cy="333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818A442D-2348-4C06-9F07-A68DC5710130}"/>
              </a:ext>
            </a:extLst>
          </p:cNvPr>
          <p:cNvCxnSpPr>
            <a:cxnSpLocks/>
          </p:cNvCxnSpPr>
          <p:nvPr/>
        </p:nvCxnSpPr>
        <p:spPr>
          <a:xfrm>
            <a:off x="5914915" y="2887684"/>
            <a:ext cx="0" cy="333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19BAFEA-9D50-47ED-B66E-48861E77AD2B}"/>
              </a:ext>
            </a:extLst>
          </p:cNvPr>
          <p:cNvCxnSpPr>
            <a:cxnSpLocks/>
          </p:cNvCxnSpPr>
          <p:nvPr/>
        </p:nvCxnSpPr>
        <p:spPr>
          <a:xfrm>
            <a:off x="8996528" y="2887684"/>
            <a:ext cx="0" cy="33311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61AB8C-DAD1-4D23-89E7-8FDBFB485E37}"/>
              </a:ext>
            </a:extLst>
          </p:cNvPr>
          <p:cNvSpPr txBox="1"/>
          <p:nvPr/>
        </p:nvSpPr>
        <p:spPr>
          <a:xfrm>
            <a:off x="3739045" y="2806135"/>
            <a:ext cx="2086393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2F5597"/>
                </a:solidFill>
                <a:latin typeface="+mj-lt"/>
              </a:rPr>
              <a:t>Разделы</a:t>
            </a:r>
            <a:endParaRPr lang="en-US" sz="17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A46B9A-9705-434F-9C02-B77E57BD794B}"/>
              </a:ext>
            </a:extLst>
          </p:cNvPr>
          <p:cNvSpPr txBox="1"/>
          <p:nvPr/>
        </p:nvSpPr>
        <p:spPr>
          <a:xfrm>
            <a:off x="6476080" y="2806135"/>
            <a:ext cx="2086393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2F5597"/>
                </a:solidFill>
                <a:latin typeface="+mj-lt"/>
              </a:rPr>
              <a:t>Задачи</a:t>
            </a:r>
            <a:endParaRPr lang="en-US" sz="17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C5CA88-FD52-4675-94C4-BC0C8FF8FD1A}"/>
              </a:ext>
            </a:extLst>
          </p:cNvPr>
          <p:cNvSpPr txBox="1"/>
          <p:nvPr/>
        </p:nvSpPr>
        <p:spPr>
          <a:xfrm>
            <a:off x="9506353" y="2806135"/>
            <a:ext cx="2086393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2F5597"/>
                </a:solidFill>
                <a:latin typeface="+mj-lt"/>
              </a:rPr>
              <a:t>Эффекты</a:t>
            </a:r>
            <a:endParaRPr lang="en-US" sz="17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28E172-7F05-4AF7-8CFE-84C54AD1DFDE}"/>
              </a:ext>
            </a:extLst>
          </p:cNvPr>
          <p:cNvSpPr txBox="1"/>
          <p:nvPr/>
        </p:nvSpPr>
        <p:spPr>
          <a:xfrm>
            <a:off x="3372016" y="3298651"/>
            <a:ext cx="224617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Решения по НИОКР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Техническое задание промышленности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Выгрузка отчетов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База данных НИОКР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Интеграционная шина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9DB2AAB-52D4-436A-AFD7-B822169F1F7A}"/>
              </a:ext>
            </a:extLst>
          </p:cNvPr>
          <p:cNvSpPr txBox="1"/>
          <p:nvPr/>
        </p:nvSpPr>
        <p:spPr>
          <a:xfrm>
            <a:off x="6081907" y="3298651"/>
            <a:ext cx="266883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Возможность размещать  тех. задания/решения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оповещения/уведомления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Заключение электронных договоров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Hyperledger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на базе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Blockchain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Интеграционная шина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Интеграция с системами ГО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3D8018-FF4A-46B6-A4BB-52B06B1FF02E}"/>
              </a:ext>
            </a:extLst>
          </p:cNvPr>
          <p:cNvSpPr txBox="1"/>
          <p:nvPr/>
        </p:nvSpPr>
        <p:spPr>
          <a:xfrm>
            <a:off x="9084228" y="3298651"/>
            <a:ext cx="2747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Прозрачность исполнения обязательств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Централизованный сбор данных по НИОКР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Обеспечение высокой защиты данных от изменений, потери или удаления за счет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Blockchain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Сокращение сроков принятия решений в 3 раза (с 4 до 1,5 мес.)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FD8A65-0461-440C-A8D7-786B1E0EE290}"/>
              </a:ext>
            </a:extLst>
          </p:cNvPr>
          <p:cNvSpPr txBox="1"/>
          <p:nvPr/>
        </p:nvSpPr>
        <p:spPr>
          <a:xfrm>
            <a:off x="444626" y="3298651"/>
            <a:ext cx="2563536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QazR&amp;D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это модуль созданный для содействия недропользователям в рамках их исполнения обязательств по отчислению 1% СГД (ЗНД)</a:t>
            </a:r>
          </a:p>
          <a:p>
            <a:pPr algn="l">
              <a:spcAft>
                <a:spcPts val="600"/>
              </a:spcAf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Цель модуля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QazR&amp;D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- создать транспарентную платформу для мониторинга, администрирования и эффективного использования инструмента по отчислению 1% СГД/ЗНД на НИОКР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035C7FC-27DB-4151-95E9-9534AF208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0" y="1031650"/>
            <a:ext cx="1533940" cy="552571"/>
          </a:xfrm>
          <a:prstGeom prst="rect">
            <a:avLst/>
          </a:prstGeom>
        </p:spPr>
      </p:pic>
      <p:sp>
        <p:nvSpPr>
          <p:cNvPr id="16" name="Freeform 447">
            <a:extLst>
              <a:ext uri="{FF2B5EF4-FFF2-40B4-BE49-F238E27FC236}">
                <a16:creationId xmlns="" xmlns:a16="http://schemas.microsoft.com/office/drawing/2014/main" id="{B8EABE0F-984D-4C81-B1E5-DA5D3F2DB2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7541" y="2887684"/>
            <a:ext cx="172239" cy="197002"/>
          </a:xfrm>
          <a:custGeom>
            <a:avLst/>
            <a:gdLst>
              <a:gd name="T0" fmla="*/ 27 w 111"/>
              <a:gd name="T1" fmla="*/ 77 h 127"/>
              <a:gd name="T2" fmla="*/ 27 w 111"/>
              <a:gd name="T3" fmla="*/ 71 h 127"/>
              <a:gd name="T4" fmla="*/ 87 w 111"/>
              <a:gd name="T5" fmla="*/ 74 h 127"/>
              <a:gd name="T6" fmla="*/ 27 w 111"/>
              <a:gd name="T7" fmla="*/ 77 h 127"/>
              <a:gd name="T8" fmla="*/ 27 w 111"/>
              <a:gd name="T9" fmla="*/ 56 h 127"/>
              <a:gd name="T10" fmla="*/ 27 w 111"/>
              <a:gd name="T11" fmla="*/ 50 h 127"/>
              <a:gd name="T12" fmla="*/ 87 w 111"/>
              <a:gd name="T13" fmla="*/ 53 h 127"/>
              <a:gd name="T14" fmla="*/ 27 w 111"/>
              <a:gd name="T15" fmla="*/ 56 h 127"/>
              <a:gd name="T16" fmla="*/ 96 w 111"/>
              <a:gd name="T17" fmla="*/ 38 h 127"/>
              <a:gd name="T18" fmla="*/ 74 w 111"/>
              <a:gd name="T19" fmla="*/ 33 h 127"/>
              <a:gd name="T20" fmla="*/ 75 w 111"/>
              <a:gd name="T21" fmla="*/ 36 h 127"/>
              <a:gd name="T22" fmla="*/ 96 w 111"/>
              <a:gd name="T23" fmla="*/ 38 h 127"/>
              <a:gd name="T24" fmla="*/ 13 w 111"/>
              <a:gd name="T25" fmla="*/ 10 h 127"/>
              <a:gd name="T26" fmla="*/ 10 w 111"/>
              <a:gd name="T27" fmla="*/ 14 h 127"/>
              <a:gd name="T28" fmla="*/ 11 w 111"/>
              <a:gd name="T29" fmla="*/ 117 h 127"/>
              <a:gd name="T30" fmla="*/ 98 w 111"/>
              <a:gd name="T31" fmla="*/ 118 h 127"/>
              <a:gd name="T32" fmla="*/ 100 w 111"/>
              <a:gd name="T33" fmla="*/ 117 h 127"/>
              <a:gd name="T34" fmla="*/ 101 w 111"/>
              <a:gd name="T35" fmla="*/ 44 h 127"/>
              <a:gd name="T36" fmla="*/ 71 w 111"/>
              <a:gd name="T37" fmla="*/ 40 h 127"/>
              <a:gd name="T38" fmla="*/ 68 w 111"/>
              <a:gd name="T39" fmla="*/ 33 h 127"/>
              <a:gd name="T40" fmla="*/ 13 w 111"/>
              <a:gd name="T41" fmla="*/ 0 h 127"/>
              <a:gd name="T42" fmla="*/ 74 w 111"/>
              <a:gd name="T43" fmla="*/ 2 h 127"/>
              <a:gd name="T44" fmla="*/ 111 w 111"/>
              <a:gd name="T45" fmla="*/ 41 h 127"/>
              <a:gd name="T46" fmla="*/ 107 w 111"/>
              <a:gd name="T47" fmla="*/ 123 h 127"/>
              <a:gd name="T48" fmla="*/ 107 w 111"/>
              <a:gd name="T49" fmla="*/ 124 h 127"/>
              <a:gd name="T50" fmla="*/ 13 w 111"/>
              <a:gd name="T51" fmla="*/ 127 h 127"/>
              <a:gd name="T52" fmla="*/ 4 w 111"/>
              <a:gd name="T53" fmla="*/ 123 h 127"/>
              <a:gd name="T54" fmla="*/ 0 w 111"/>
              <a:gd name="T55" fmla="*/ 14 h 127"/>
              <a:gd name="T56" fmla="*/ 13 w 111"/>
              <a:gd name="T57" fmla="*/ 0 h 127"/>
              <a:gd name="T58" fmla="*/ 24 w 111"/>
              <a:gd name="T59" fmla="*/ 95 h 127"/>
              <a:gd name="T60" fmla="*/ 84 w 111"/>
              <a:gd name="T61" fmla="*/ 92 h 127"/>
              <a:gd name="T62" fmla="*/ 84 w 111"/>
              <a:gd name="T63" fmla="*/ 9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1" h="127">
                <a:moveTo>
                  <a:pt x="27" y="77"/>
                </a:moveTo>
                <a:cubicBezTo>
                  <a:pt x="27" y="77"/>
                  <a:pt x="27" y="77"/>
                  <a:pt x="27" y="77"/>
                </a:cubicBezTo>
                <a:cubicBezTo>
                  <a:pt x="26" y="77"/>
                  <a:pt x="24" y="76"/>
                  <a:pt x="24" y="74"/>
                </a:cubicBezTo>
                <a:cubicBezTo>
                  <a:pt x="24" y="72"/>
                  <a:pt x="26" y="71"/>
                  <a:pt x="27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7" y="72"/>
                  <a:pt x="87" y="74"/>
                </a:cubicBezTo>
                <a:cubicBezTo>
                  <a:pt x="87" y="76"/>
                  <a:pt x="85" y="77"/>
                  <a:pt x="84" y="77"/>
                </a:cubicBezTo>
                <a:cubicBezTo>
                  <a:pt x="27" y="77"/>
                  <a:pt x="27" y="77"/>
                  <a:pt x="27" y="77"/>
                </a:cubicBezTo>
                <a:close/>
                <a:moveTo>
                  <a:pt x="27" y="56"/>
                </a:moveTo>
                <a:cubicBezTo>
                  <a:pt x="27" y="56"/>
                  <a:pt x="27" y="56"/>
                  <a:pt x="27" y="56"/>
                </a:cubicBezTo>
                <a:cubicBezTo>
                  <a:pt x="26" y="56"/>
                  <a:pt x="24" y="55"/>
                  <a:pt x="24" y="53"/>
                </a:cubicBezTo>
                <a:cubicBezTo>
                  <a:pt x="24" y="52"/>
                  <a:pt x="26" y="50"/>
                  <a:pt x="27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5" y="50"/>
                  <a:pt x="87" y="52"/>
                  <a:pt x="87" y="53"/>
                </a:cubicBezTo>
                <a:cubicBezTo>
                  <a:pt x="87" y="55"/>
                  <a:pt x="85" y="56"/>
                  <a:pt x="84" y="56"/>
                </a:cubicBezTo>
                <a:cubicBezTo>
                  <a:pt x="27" y="56"/>
                  <a:pt x="27" y="56"/>
                  <a:pt x="27" y="56"/>
                </a:cubicBezTo>
                <a:close/>
                <a:moveTo>
                  <a:pt x="96" y="38"/>
                </a:moveTo>
                <a:cubicBezTo>
                  <a:pt x="96" y="38"/>
                  <a:pt x="96" y="38"/>
                  <a:pt x="96" y="38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4"/>
                  <a:pt x="74" y="35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6" y="37"/>
                  <a:pt x="78" y="38"/>
                  <a:pt x="79" y="38"/>
                </a:cubicBezTo>
                <a:cubicBezTo>
                  <a:pt x="96" y="38"/>
                  <a:pt x="96" y="38"/>
                  <a:pt x="96" y="38"/>
                </a:cubicBezTo>
                <a:close/>
                <a:moveTo>
                  <a:pt x="68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1"/>
                  <a:pt x="11" y="11"/>
                </a:cubicBezTo>
                <a:cubicBezTo>
                  <a:pt x="10" y="12"/>
                  <a:pt x="10" y="13"/>
                  <a:pt x="10" y="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0" y="115"/>
                  <a:pt x="10" y="116"/>
                  <a:pt x="11" y="117"/>
                </a:cubicBezTo>
                <a:cubicBezTo>
                  <a:pt x="11" y="117"/>
                  <a:pt x="12" y="118"/>
                  <a:pt x="13" y="118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9" y="118"/>
                  <a:pt x="100" y="117"/>
                  <a:pt x="100" y="117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101" y="116"/>
                  <a:pt x="101" y="115"/>
                  <a:pt x="101" y="11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6" y="44"/>
                  <a:pt x="73" y="42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9" y="38"/>
                  <a:pt x="68" y="35"/>
                  <a:pt x="68" y="33"/>
                </a:cubicBezTo>
                <a:lnTo>
                  <a:pt x="68" y="10"/>
                </a:lnTo>
                <a:close/>
                <a:moveTo>
                  <a:pt x="13" y="0"/>
                </a:move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3" y="1"/>
                  <a:pt x="74" y="2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8"/>
                  <a:pt x="111" y="39"/>
                  <a:pt x="111" y="41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1" y="118"/>
                  <a:pt x="110" y="121"/>
                  <a:pt x="107" y="123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6"/>
                  <a:pt x="101" y="127"/>
                  <a:pt x="98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9" y="127"/>
                  <a:pt x="6" y="126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1" y="121"/>
                  <a:pt x="0" y="118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1" y="7"/>
                  <a:pt x="4" y="4"/>
                </a:cubicBezTo>
                <a:cubicBezTo>
                  <a:pt x="6" y="2"/>
                  <a:pt x="9" y="0"/>
                  <a:pt x="13" y="0"/>
                </a:cubicBezTo>
                <a:close/>
                <a:moveTo>
                  <a:pt x="27" y="98"/>
                </a:moveTo>
                <a:cubicBezTo>
                  <a:pt x="26" y="98"/>
                  <a:pt x="24" y="96"/>
                  <a:pt x="24" y="95"/>
                </a:cubicBezTo>
                <a:cubicBezTo>
                  <a:pt x="24" y="93"/>
                  <a:pt x="26" y="92"/>
                  <a:pt x="27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5" y="92"/>
                  <a:pt x="87" y="93"/>
                  <a:pt x="87" y="95"/>
                </a:cubicBezTo>
                <a:cubicBezTo>
                  <a:pt x="87" y="96"/>
                  <a:pt x="85" y="98"/>
                  <a:pt x="84" y="98"/>
                </a:cubicBezTo>
                <a:cubicBezTo>
                  <a:pt x="27" y="98"/>
                  <a:pt x="27" y="98"/>
                  <a:pt x="27" y="9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97">
            <a:extLst>
              <a:ext uri="{FF2B5EF4-FFF2-40B4-BE49-F238E27FC236}">
                <a16:creationId xmlns="" xmlns:a16="http://schemas.microsoft.com/office/drawing/2014/main" id="{71631F47-9D5D-45CC-A833-321FD56D6F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52403" y="2877461"/>
            <a:ext cx="197552" cy="195901"/>
          </a:xfrm>
          <a:custGeom>
            <a:avLst/>
            <a:gdLst>
              <a:gd name="T0" fmla="*/ 67 w 127"/>
              <a:gd name="T1" fmla="*/ 85 h 126"/>
              <a:gd name="T2" fmla="*/ 67 w 127"/>
              <a:gd name="T3" fmla="*/ 85 h 126"/>
              <a:gd name="T4" fmla="*/ 62 w 127"/>
              <a:gd name="T5" fmla="*/ 80 h 126"/>
              <a:gd name="T6" fmla="*/ 67 w 127"/>
              <a:gd name="T7" fmla="*/ 75 h 126"/>
              <a:gd name="T8" fmla="*/ 122 w 127"/>
              <a:gd name="T9" fmla="*/ 75 h 126"/>
              <a:gd name="T10" fmla="*/ 127 w 127"/>
              <a:gd name="T11" fmla="*/ 80 h 126"/>
              <a:gd name="T12" fmla="*/ 122 w 127"/>
              <a:gd name="T13" fmla="*/ 85 h 126"/>
              <a:gd name="T14" fmla="*/ 67 w 127"/>
              <a:gd name="T15" fmla="*/ 85 h 126"/>
              <a:gd name="T16" fmla="*/ 67 w 127"/>
              <a:gd name="T17" fmla="*/ 51 h 126"/>
              <a:gd name="T18" fmla="*/ 67 w 127"/>
              <a:gd name="T19" fmla="*/ 51 h 126"/>
              <a:gd name="T20" fmla="*/ 62 w 127"/>
              <a:gd name="T21" fmla="*/ 46 h 126"/>
              <a:gd name="T22" fmla="*/ 67 w 127"/>
              <a:gd name="T23" fmla="*/ 41 h 126"/>
              <a:gd name="T24" fmla="*/ 122 w 127"/>
              <a:gd name="T25" fmla="*/ 41 h 126"/>
              <a:gd name="T26" fmla="*/ 127 w 127"/>
              <a:gd name="T27" fmla="*/ 46 h 126"/>
              <a:gd name="T28" fmla="*/ 122 w 127"/>
              <a:gd name="T29" fmla="*/ 51 h 126"/>
              <a:gd name="T30" fmla="*/ 67 w 127"/>
              <a:gd name="T31" fmla="*/ 51 h 126"/>
              <a:gd name="T32" fmla="*/ 43 w 127"/>
              <a:gd name="T33" fmla="*/ 9 h 126"/>
              <a:gd name="T34" fmla="*/ 10 w 127"/>
              <a:gd name="T35" fmla="*/ 9 h 126"/>
              <a:gd name="T36" fmla="*/ 10 w 127"/>
              <a:gd name="T37" fmla="*/ 117 h 126"/>
              <a:gd name="T38" fmla="*/ 43 w 127"/>
              <a:gd name="T39" fmla="*/ 117 h 126"/>
              <a:gd name="T40" fmla="*/ 43 w 127"/>
              <a:gd name="T41" fmla="*/ 9 h 126"/>
              <a:gd name="T42" fmla="*/ 5 w 127"/>
              <a:gd name="T43" fmla="*/ 0 h 126"/>
              <a:gd name="T44" fmla="*/ 47 w 127"/>
              <a:gd name="T45" fmla="*/ 0 h 126"/>
              <a:gd name="T46" fmla="*/ 52 w 127"/>
              <a:gd name="T47" fmla="*/ 5 h 126"/>
              <a:gd name="T48" fmla="*/ 52 w 127"/>
              <a:gd name="T49" fmla="*/ 122 h 126"/>
              <a:gd name="T50" fmla="*/ 47 w 127"/>
              <a:gd name="T51" fmla="*/ 126 h 126"/>
              <a:gd name="T52" fmla="*/ 5 w 127"/>
              <a:gd name="T53" fmla="*/ 126 h 126"/>
              <a:gd name="T54" fmla="*/ 0 w 127"/>
              <a:gd name="T55" fmla="*/ 122 h 126"/>
              <a:gd name="T56" fmla="*/ 0 w 127"/>
              <a:gd name="T57" fmla="*/ 5 h 126"/>
              <a:gd name="T58" fmla="*/ 5 w 127"/>
              <a:gd name="T59" fmla="*/ 0 h 126"/>
              <a:gd name="T60" fmla="*/ 67 w 127"/>
              <a:gd name="T61" fmla="*/ 16 h 126"/>
              <a:gd name="T62" fmla="*/ 67 w 127"/>
              <a:gd name="T63" fmla="*/ 16 h 126"/>
              <a:gd name="T64" fmla="*/ 62 w 127"/>
              <a:gd name="T65" fmla="*/ 11 h 126"/>
              <a:gd name="T66" fmla="*/ 67 w 127"/>
              <a:gd name="T67" fmla="*/ 6 h 126"/>
              <a:gd name="T68" fmla="*/ 122 w 127"/>
              <a:gd name="T69" fmla="*/ 6 h 126"/>
              <a:gd name="T70" fmla="*/ 127 w 127"/>
              <a:gd name="T71" fmla="*/ 11 h 126"/>
              <a:gd name="T72" fmla="*/ 122 w 127"/>
              <a:gd name="T73" fmla="*/ 16 h 126"/>
              <a:gd name="T74" fmla="*/ 67 w 127"/>
              <a:gd name="T75" fmla="*/ 16 h 126"/>
              <a:gd name="T76" fmla="*/ 67 w 127"/>
              <a:gd name="T77" fmla="*/ 120 h 126"/>
              <a:gd name="T78" fmla="*/ 62 w 127"/>
              <a:gd name="T79" fmla="*/ 115 h 126"/>
              <a:gd name="T80" fmla="*/ 67 w 127"/>
              <a:gd name="T81" fmla="*/ 110 h 126"/>
              <a:gd name="T82" fmla="*/ 122 w 127"/>
              <a:gd name="T83" fmla="*/ 110 h 126"/>
              <a:gd name="T84" fmla="*/ 127 w 127"/>
              <a:gd name="T85" fmla="*/ 115 h 126"/>
              <a:gd name="T86" fmla="*/ 122 w 127"/>
              <a:gd name="T87" fmla="*/ 120 h 126"/>
              <a:gd name="T88" fmla="*/ 67 w 127"/>
              <a:gd name="T89" fmla="*/ 12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7" h="126">
                <a:moveTo>
                  <a:pt x="67" y="85"/>
                </a:moveTo>
                <a:cubicBezTo>
                  <a:pt x="67" y="85"/>
                  <a:pt x="67" y="85"/>
                  <a:pt x="67" y="85"/>
                </a:cubicBezTo>
                <a:cubicBezTo>
                  <a:pt x="64" y="85"/>
                  <a:pt x="62" y="83"/>
                  <a:pt x="62" y="80"/>
                </a:cubicBezTo>
                <a:cubicBezTo>
                  <a:pt x="62" y="78"/>
                  <a:pt x="64" y="75"/>
                  <a:pt x="67" y="75"/>
                </a:cubicBezTo>
                <a:cubicBezTo>
                  <a:pt x="85" y="75"/>
                  <a:pt x="103" y="75"/>
                  <a:pt x="122" y="75"/>
                </a:cubicBezTo>
                <a:cubicBezTo>
                  <a:pt x="125" y="75"/>
                  <a:pt x="127" y="78"/>
                  <a:pt x="127" y="80"/>
                </a:cubicBezTo>
                <a:cubicBezTo>
                  <a:pt x="127" y="83"/>
                  <a:pt x="125" y="85"/>
                  <a:pt x="122" y="85"/>
                </a:cubicBezTo>
                <a:cubicBezTo>
                  <a:pt x="103" y="85"/>
                  <a:pt x="85" y="85"/>
                  <a:pt x="67" y="85"/>
                </a:cubicBezTo>
                <a:close/>
                <a:moveTo>
                  <a:pt x="67" y="51"/>
                </a:moveTo>
                <a:cubicBezTo>
                  <a:pt x="67" y="51"/>
                  <a:pt x="67" y="51"/>
                  <a:pt x="67" y="51"/>
                </a:cubicBezTo>
                <a:cubicBezTo>
                  <a:pt x="64" y="51"/>
                  <a:pt x="62" y="48"/>
                  <a:pt x="62" y="46"/>
                </a:cubicBezTo>
                <a:cubicBezTo>
                  <a:pt x="62" y="43"/>
                  <a:pt x="64" y="41"/>
                  <a:pt x="67" y="41"/>
                </a:cubicBezTo>
                <a:cubicBezTo>
                  <a:pt x="85" y="41"/>
                  <a:pt x="103" y="41"/>
                  <a:pt x="122" y="41"/>
                </a:cubicBezTo>
                <a:cubicBezTo>
                  <a:pt x="125" y="41"/>
                  <a:pt x="127" y="43"/>
                  <a:pt x="127" y="46"/>
                </a:cubicBezTo>
                <a:cubicBezTo>
                  <a:pt x="127" y="48"/>
                  <a:pt x="125" y="51"/>
                  <a:pt x="122" y="51"/>
                </a:cubicBezTo>
                <a:cubicBezTo>
                  <a:pt x="103" y="51"/>
                  <a:pt x="85" y="51"/>
                  <a:pt x="67" y="51"/>
                </a:cubicBezTo>
                <a:close/>
                <a:moveTo>
                  <a:pt x="43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43" y="117"/>
                  <a:pt x="43" y="117"/>
                  <a:pt x="43" y="117"/>
                </a:cubicBezTo>
                <a:lnTo>
                  <a:pt x="43" y="9"/>
                </a:lnTo>
                <a:close/>
                <a:moveTo>
                  <a:pt x="5" y="0"/>
                </a:moveTo>
                <a:cubicBezTo>
                  <a:pt x="47" y="0"/>
                  <a:pt x="47" y="0"/>
                  <a:pt x="47" y="0"/>
                </a:cubicBezTo>
                <a:cubicBezTo>
                  <a:pt x="50" y="0"/>
                  <a:pt x="52" y="2"/>
                  <a:pt x="52" y="5"/>
                </a:cubicBezTo>
                <a:cubicBezTo>
                  <a:pt x="52" y="122"/>
                  <a:pt x="52" y="122"/>
                  <a:pt x="52" y="122"/>
                </a:cubicBezTo>
                <a:cubicBezTo>
                  <a:pt x="52" y="124"/>
                  <a:pt x="50" y="126"/>
                  <a:pt x="47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  <a:moveTo>
                  <a:pt x="67" y="16"/>
                </a:moveTo>
                <a:cubicBezTo>
                  <a:pt x="67" y="16"/>
                  <a:pt x="67" y="16"/>
                  <a:pt x="67" y="16"/>
                </a:cubicBezTo>
                <a:cubicBezTo>
                  <a:pt x="64" y="16"/>
                  <a:pt x="62" y="14"/>
                  <a:pt x="62" y="11"/>
                </a:cubicBezTo>
                <a:cubicBezTo>
                  <a:pt x="62" y="9"/>
                  <a:pt x="64" y="6"/>
                  <a:pt x="67" y="6"/>
                </a:cubicBezTo>
                <a:cubicBezTo>
                  <a:pt x="122" y="6"/>
                  <a:pt x="122" y="6"/>
                  <a:pt x="122" y="6"/>
                </a:cubicBezTo>
                <a:cubicBezTo>
                  <a:pt x="125" y="6"/>
                  <a:pt x="127" y="9"/>
                  <a:pt x="127" y="11"/>
                </a:cubicBezTo>
                <a:cubicBezTo>
                  <a:pt x="127" y="14"/>
                  <a:pt x="125" y="16"/>
                  <a:pt x="122" y="16"/>
                </a:cubicBezTo>
                <a:cubicBezTo>
                  <a:pt x="67" y="16"/>
                  <a:pt x="67" y="16"/>
                  <a:pt x="67" y="16"/>
                </a:cubicBezTo>
                <a:close/>
                <a:moveTo>
                  <a:pt x="67" y="120"/>
                </a:moveTo>
                <a:cubicBezTo>
                  <a:pt x="64" y="120"/>
                  <a:pt x="62" y="117"/>
                  <a:pt x="62" y="115"/>
                </a:cubicBezTo>
                <a:cubicBezTo>
                  <a:pt x="62" y="112"/>
                  <a:pt x="64" y="110"/>
                  <a:pt x="67" y="110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5" y="110"/>
                  <a:pt x="127" y="112"/>
                  <a:pt x="127" y="115"/>
                </a:cubicBezTo>
                <a:cubicBezTo>
                  <a:pt x="127" y="117"/>
                  <a:pt x="125" y="120"/>
                  <a:pt x="122" y="120"/>
                </a:cubicBezTo>
                <a:cubicBezTo>
                  <a:pt x="67" y="120"/>
                  <a:pt x="67" y="120"/>
                  <a:pt x="67" y="12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96">
            <a:extLst>
              <a:ext uri="{FF2B5EF4-FFF2-40B4-BE49-F238E27FC236}">
                <a16:creationId xmlns="" xmlns:a16="http://schemas.microsoft.com/office/drawing/2014/main" id="{FE4254CA-6428-4EE1-8DB9-3996B3782B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7941" y="2902623"/>
            <a:ext cx="197002" cy="195901"/>
          </a:xfrm>
          <a:custGeom>
            <a:avLst/>
            <a:gdLst>
              <a:gd name="T0" fmla="*/ 67 w 127"/>
              <a:gd name="T1" fmla="*/ 90 h 126"/>
              <a:gd name="T2" fmla="*/ 67 w 127"/>
              <a:gd name="T3" fmla="*/ 90 h 126"/>
              <a:gd name="T4" fmla="*/ 62 w 127"/>
              <a:gd name="T5" fmla="*/ 85 h 126"/>
              <a:gd name="T6" fmla="*/ 67 w 127"/>
              <a:gd name="T7" fmla="*/ 81 h 126"/>
              <a:gd name="T8" fmla="*/ 122 w 127"/>
              <a:gd name="T9" fmla="*/ 81 h 126"/>
              <a:gd name="T10" fmla="*/ 127 w 127"/>
              <a:gd name="T11" fmla="*/ 85 h 126"/>
              <a:gd name="T12" fmla="*/ 122 w 127"/>
              <a:gd name="T13" fmla="*/ 90 h 126"/>
              <a:gd name="T14" fmla="*/ 67 w 127"/>
              <a:gd name="T15" fmla="*/ 90 h 126"/>
              <a:gd name="T16" fmla="*/ 67 w 127"/>
              <a:gd name="T17" fmla="*/ 45 h 126"/>
              <a:gd name="T18" fmla="*/ 67 w 127"/>
              <a:gd name="T19" fmla="*/ 45 h 126"/>
              <a:gd name="T20" fmla="*/ 62 w 127"/>
              <a:gd name="T21" fmla="*/ 40 h 126"/>
              <a:gd name="T22" fmla="*/ 67 w 127"/>
              <a:gd name="T23" fmla="*/ 36 h 126"/>
              <a:gd name="T24" fmla="*/ 122 w 127"/>
              <a:gd name="T25" fmla="*/ 36 h 126"/>
              <a:gd name="T26" fmla="*/ 127 w 127"/>
              <a:gd name="T27" fmla="*/ 40 h 126"/>
              <a:gd name="T28" fmla="*/ 122 w 127"/>
              <a:gd name="T29" fmla="*/ 45 h 126"/>
              <a:gd name="T30" fmla="*/ 67 w 127"/>
              <a:gd name="T31" fmla="*/ 45 h 126"/>
              <a:gd name="T32" fmla="*/ 67 w 127"/>
              <a:gd name="T33" fmla="*/ 16 h 126"/>
              <a:gd name="T34" fmla="*/ 67 w 127"/>
              <a:gd name="T35" fmla="*/ 16 h 126"/>
              <a:gd name="T36" fmla="*/ 62 w 127"/>
              <a:gd name="T37" fmla="*/ 11 h 126"/>
              <a:gd name="T38" fmla="*/ 67 w 127"/>
              <a:gd name="T39" fmla="*/ 6 h 126"/>
              <a:gd name="T40" fmla="*/ 122 w 127"/>
              <a:gd name="T41" fmla="*/ 6 h 126"/>
              <a:gd name="T42" fmla="*/ 127 w 127"/>
              <a:gd name="T43" fmla="*/ 11 h 126"/>
              <a:gd name="T44" fmla="*/ 122 w 127"/>
              <a:gd name="T45" fmla="*/ 16 h 126"/>
              <a:gd name="T46" fmla="*/ 67 w 127"/>
              <a:gd name="T47" fmla="*/ 16 h 126"/>
              <a:gd name="T48" fmla="*/ 43 w 127"/>
              <a:gd name="T49" fmla="*/ 84 h 126"/>
              <a:gd name="T50" fmla="*/ 10 w 127"/>
              <a:gd name="T51" fmla="*/ 84 h 126"/>
              <a:gd name="T52" fmla="*/ 10 w 127"/>
              <a:gd name="T53" fmla="*/ 117 h 126"/>
              <a:gd name="T54" fmla="*/ 43 w 127"/>
              <a:gd name="T55" fmla="*/ 117 h 126"/>
              <a:gd name="T56" fmla="*/ 43 w 127"/>
              <a:gd name="T57" fmla="*/ 84 h 126"/>
              <a:gd name="T58" fmla="*/ 5 w 127"/>
              <a:gd name="T59" fmla="*/ 74 h 126"/>
              <a:gd name="T60" fmla="*/ 48 w 127"/>
              <a:gd name="T61" fmla="*/ 74 h 126"/>
              <a:gd name="T62" fmla="*/ 53 w 127"/>
              <a:gd name="T63" fmla="*/ 79 h 126"/>
              <a:gd name="T64" fmla="*/ 53 w 127"/>
              <a:gd name="T65" fmla="*/ 122 h 126"/>
              <a:gd name="T66" fmla="*/ 48 w 127"/>
              <a:gd name="T67" fmla="*/ 126 h 126"/>
              <a:gd name="T68" fmla="*/ 5 w 127"/>
              <a:gd name="T69" fmla="*/ 126 h 126"/>
              <a:gd name="T70" fmla="*/ 0 w 127"/>
              <a:gd name="T71" fmla="*/ 122 h 126"/>
              <a:gd name="T72" fmla="*/ 0 w 127"/>
              <a:gd name="T73" fmla="*/ 79 h 126"/>
              <a:gd name="T74" fmla="*/ 5 w 127"/>
              <a:gd name="T75" fmla="*/ 74 h 126"/>
              <a:gd name="T76" fmla="*/ 43 w 127"/>
              <a:gd name="T77" fmla="*/ 9 h 126"/>
              <a:gd name="T78" fmla="*/ 10 w 127"/>
              <a:gd name="T79" fmla="*/ 9 h 126"/>
              <a:gd name="T80" fmla="*/ 10 w 127"/>
              <a:gd name="T81" fmla="*/ 42 h 126"/>
              <a:gd name="T82" fmla="*/ 43 w 127"/>
              <a:gd name="T83" fmla="*/ 42 h 126"/>
              <a:gd name="T84" fmla="*/ 43 w 127"/>
              <a:gd name="T85" fmla="*/ 9 h 126"/>
              <a:gd name="T86" fmla="*/ 5 w 127"/>
              <a:gd name="T87" fmla="*/ 0 h 126"/>
              <a:gd name="T88" fmla="*/ 48 w 127"/>
              <a:gd name="T89" fmla="*/ 0 h 126"/>
              <a:gd name="T90" fmla="*/ 53 w 127"/>
              <a:gd name="T91" fmla="*/ 4 h 126"/>
              <a:gd name="T92" fmla="*/ 53 w 127"/>
              <a:gd name="T93" fmla="*/ 47 h 126"/>
              <a:gd name="T94" fmla="*/ 48 w 127"/>
              <a:gd name="T95" fmla="*/ 52 h 126"/>
              <a:gd name="T96" fmla="*/ 5 w 127"/>
              <a:gd name="T97" fmla="*/ 52 h 126"/>
              <a:gd name="T98" fmla="*/ 0 w 127"/>
              <a:gd name="T99" fmla="*/ 47 h 126"/>
              <a:gd name="T100" fmla="*/ 0 w 127"/>
              <a:gd name="T101" fmla="*/ 4 h 126"/>
              <a:gd name="T102" fmla="*/ 5 w 127"/>
              <a:gd name="T103" fmla="*/ 0 h 126"/>
              <a:gd name="T104" fmla="*/ 67 w 127"/>
              <a:gd name="T105" fmla="*/ 120 h 126"/>
              <a:gd name="T106" fmla="*/ 62 w 127"/>
              <a:gd name="T107" fmla="*/ 115 h 126"/>
              <a:gd name="T108" fmla="*/ 67 w 127"/>
              <a:gd name="T109" fmla="*/ 110 h 126"/>
              <a:gd name="T110" fmla="*/ 122 w 127"/>
              <a:gd name="T111" fmla="*/ 110 h 126"/>
              <a:gd name="T112" fmla="*/ 127 w 127"/>
              <a:gd name="T113" fmla="*/ 115 h 126"/>
              <a:gd name="T114" fmla="*/ 122 w 127"/>
              <a:gd name="T115" fmla="*/ 120 h 126"/>
              <a:gd name="T116" fmla="*/ 67 w 127"/>
              <a:gd name="T117" fmla="*/ 12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" h="126">
                <a:moveTo>
                  <a:pt x="67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4" y="90"/>
                  <a:pt x="62" y="88"/>
                  <a:pt x="62" y="85"/>
                </a:cubicBezTo>
                <a:cubicBezTo>
                  <a:pt x="62" y="83"/>
                  <a:pt x="64" y="81"/>
                  <a:pt x="67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5" y="81"/>
                  <a:pt x="127" y="83"/>
                  <a:pt x="127" y="85"/>
                </a:cubicBezTo>
                <a:cubicBezTo>
                  <a:pt x="127" y="88"/>
                  <a:pt x="125" y="90"/>
                  <a:pt x="122" y="90"/>
                </a:cubicBezTo>
                <a:cubicBezTo>
                  <a:pt x="67" y="90"/>
                  <a:pt x="67" y="90"/>
                  <a:pt x="67" y="90"/>
                </a:cubicBezTo>
                <a:close/>
                <a:moveTo>
                  <a:pt x="67" y="45"/>
                </a:moveTo>
                <a:cubicBezTo>
                  <a:pt x="67" y="45"/>
                  <a:pt x="67" y="45"/>
                  <a:pt x="67" y="45"/>
                </a:cubicBezTo>
                <a:cubicBezTo>
                  <a:pt x="64" y="45"/>
                  <a:pt x="62" y="43"/>
                  <a:pt x="62" y="40"/>
                </a:cubicBezTo>
                <a:cubicBezTo>
                  <a:pt x="62" y="38"/>
                  <a:pt x="64" y="36"/>
                  <a:pt x="67" y="36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5" y="36"/>
                  <a:pt x="127" y="38"/>
                  <a:pt x="127" y="40"/>
                </a:cubicBezTo>
                <a:cubicBezTo>
                  <a:pt x="127" y="43"/>
                  <a:pt x="125" y="45"/>
                  <a:pt x="122" y="45"/>
                </a:cubicBezTo>
                <a:cubicBezTo>
                  <a:pt x="67" y="45"/>
                  <a:pt x="67" y="45"/>
                  <a:pt x="67" y="45"/>
                </a:cubicBezTo>
                <a:close/>
                <a:moveTo>
                  <a:pt x="67" y="16"/>
                </a:moveTo>
                <a:cubicBezTo>
                  <a:pt x="67" y="16"/>
                  <a:pt x="67" y="16"/>
                  <a:pt x="67" y="16"/>
                </a:cubicBezTo>
                <a:cubicBezTo>
                  <a:pt x="64" y="16"/>
                  <a:pt x="62" y="14"/>
                  <a:pt x="62" y="11"/>
                </a:cubicBezTo>
                <a:cubicBezTo>
                  <a:pt x="62" y="9"/>
                  <a:pt x="64" y="6"/>
                  <a:pt x="67" y="6"/>
                </a:cubicBezTo>
                <a:cubicBezTo>
                  <a:pt x="122" y="6"/>
                  <a:pt x="122" y="6"/>
                  <a:pt x="122" y="6"/>
                </a:cubicBezTo>
                <a:cubicBezTo>
                  <a:pt x="125" y="6"/>
                  <a:pt x="127" y="9"/>
                  <a:pt x="127" y="11"/>
                </a:cubicBezTo>
                <a:cubicBezTo>
                  <a:pt x="127" y="14"/>
                  <a:pt x="125" y="16"/>
                  <a:pt x="122" y="16"/>
                </a:cubicBezTo>
                <a:cubicBezTo>
                  <a:pt x="67" y="16"/>
                  <a:pt x="67" y="16"/>
                  <a:pt x="67" y="16"/>
                </a:cubicBezTo>
                <a:close/>
                <a:moveTo>
                  <a:pt x="43" y="84"/>
                </a:moveTo>
                <a:cubicBezTo>
                  <a:pt x="10" y="84"/>
                  <a:pt x="10" y="84"/>
                  <a:pt x="10" y="84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43" y="117"/>
                  <a:pt x="43" y="117"/>
                  <a:pt x="43" y="117"/>
                </a:cubicBezTo>
                <a:lnTo>
                  <a:pt x="43" y="84"/>
                </a:lnTo>
                <a:close/>
                <a:moveTo>
                  <a:pt x="5" y="74"/>
                </a:moveTo>
                <a:cubicBezTo>
                  <a:pt x="48" y="74"/>
                  <a:pt x="48" y="74"/>
                  <a:pt x="48" y="74"/>
                </a:cubicBezTo>
                <a:cubicBezTo>
                  <a:pt x="51" y="74"/>
                  <a:pt x="53" y="76"/>
                  <a:pt x="53" y="79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24"/>
                  <a:pt x="51" y="126"/>
                  <a:pt x="48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3" y="126"/>
                  <a:pt x="0" y="124"/>
                  <a:pt x="0" y="122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6"/>
                  <a:pt x="3" y="74"/>
                  <a:pt x="5" y="74"/>
                </a:cubicBezTo>
                <a:close/>
                <a:moveTo>
                  <a:pt x="43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42"/>
                  <a:pt x="10" y="42"/>
                  <a:pt x="10" y="42"/>
                </a:cubicBezTo>
                <a:cubicBezTo>
                  <a:pt x="43" y="42"/>
                  <a:pt x="43" y="42"/>
                  <a:pt x="43" y="42"/>
                </a:cubicBezTo>
                <a:lnTo>
                  <a:pt x="43" y="9"/>
                </a:lnTo>
                <a:close/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2"/>
                  <a:pt x="53" y="4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50"/>
                  <a:pt x="51" y="52"/>
                  <a:pt x="48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3" y="52"/>
                  <a:pt x="0" y="50"/>
                  <a:pt x="0" y="4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67" y="120"/>
                </a:moveTo>
                <a:cubicBezTo>
                  <a:pt x="64" y="120"/>
                  <a:pt x="62" y="117"/>
                  <a:pt x="62" y="115"/>
                </a:cubicBezTo>
                <a:cubicBezTo>
                  <a:pt x="62" y="112"/>
                  <a:pt x="64" y="110"/>
                  <a:pt x="67" y="110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5" y="110"/>
                  <a:pt x="127" y="112"/>
                  <a:pt x="127" y="115"/>
                </a:cubicBezTo>
                <a:cubicBezTo>
                  <a:pt x="127" y="117"/>
                  <a:pt x="125" y="120"/>
                  <a:pt x="122" y="120"/>
                </a:cubicBezTo>
                <a:cubicBezTo>
                  <a:pt x="67" y="120"/>
                  <a:pt x="67" y="120"/>
                  <a:pt x="67" y="12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9">
            <a:extLst>
              <a:ext uri="{FF2B5EF4-FFF2-40B4-BE49-F238E27FC236}">
                <a16:creationId xmlns="" xmlns:a16="http://schemas.microsoft.com/office/drawing/2014/main" id="{0FDD10BB-2C55-472E-9C2F-D9E142D152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85891" y="2883513"/>
            <a:ext cx="197002" cy="197002"/>
          </a:xfrm>
          <a:custGeom>
            <a:avLst/>
            <a:gdLst>
              <a:gd name="T0" fmla="*/ 99 w 127"/>
              <a:gd name="T1" fmla="*/ 98 h 127"/>
              <a:gd name="T2" fmla="*/ 99 w 127"/>
              <a:gd name="T3" fmla="*/ 98 h 127"/>
              <a:gd name="T4" fmla="*/ 98 w 127"/>
              <a:gd name="T5" fmla="*/ 98 h 127"/>
              <a:gd name="T6" fmla="*/ 64 w 127"/>
              <a:gd name="T7" fmla="*/ 113 h 127"/>
              <a:gd name="T8" fmla="*/ 29 w 127"/>
              <a:gd name="T9" fmla="*/ 98 h 127"/>
              <a:gd name="T10" fmla="*/ 15 w 127"/>
              <a:gd name="T11" fmla="*/ 63 h 127"/>
              <a:gd name="T12" fmla="*/ 29 w 127"/>
              <a:gd name="T13" fmla="*/ 28 h 127"/>
              <a:gd name="T14" fmla="*/ 29 w 127"/>
              <a:gd name="T15" fmla="*/ 28 h 127"/>
              <a:gd name="T16" fmla="*/ 64 w 127"/>
              <a:gd name="T17" fmla="*/ 14 h 127"/>
              <a:gd name="T18" fmla="*/ 99 w 127"/>
              <a:gd name="T19" fmla="*/ 28 h 127"/>
              <a:gd name="T20" fmla="*/ 99 w 127"/>
              <a:gd name="T21" fmla="*/ 28 h 127"/>
              <a:gd name="T22" fmla="*/ 113 w 127"/>
              <a:gd name="T23" fmla="*/ 63 h 127"/>
              <a:gd name="T24" fmla="*/ 99 w 127"/>
              <a:gd name="T25" fmla="*/ 98 h 127"/>
              <a:gd name="T26" fmla="*/ 109 w 127"/>
              <a:gd name="T27" fmla="*/ 18 h 127"/>
              <a:gd name="T28" fmla="*/ 109 w 127"/>
              <a:gd name="T29" fmla="*/ 18 h 127"/>
              <a:gd name="T30" fmla="*/ 64 w 127"/>
              <a:gd name="T31" fmla="*/ 0 h 127"/>
              <a:gd name="T32" fmla="*/ 19 w 127"/>
              <a:gd name="T33" fmla="*/ 18 h 127"/>
              <a:gd name="T34" fmla="*/ 19 w 127"/>
              <a:gd name="T35" fmla="*/ 18 h 127"/>
              <a:gd name="T36" fmla="*/ 0 w 127"/>
              <a:gd name="T37" fmla="*/ 63 h 127"/>
              <a:gd name="T38" fmla="*/ 19 w 127"/>
              <a:gd name="T39" fmla="*/ 108 h 127"/>
              <a:gd name="T40" fmla="*/ 19 w 127"/>
              <a:gd name="T41" fmla="*/ 108 h 127"/>
              <a:gd name="T42" fmla="*/ 64 w 127"/>
              <a:gd name="T43" fmla="*/ 127 h 127"/>
              <a:gd name="T44" fmla="*/ 108 w 127"/>
              <a:gd name="T45" fmla="*/ 108 h 127"/>
              <a:gd name="T46" fmla="*/ 109 w 127"/>
              <a:gd name="T47" fmla="*/ 108 h 127"/>
              <a:gd name="T48" fmla="*/ 127 w 127"/>
              <a:gd name="T49" fmla="*/ 63 h 127"/>
              <a:gd name="T50" fmla="*/ 109 w 127"/>
              <a:gd name="T51" fmla="*/ 18 h 127"/>
              <a:gd name="T52" fmla="*/ 102 w 127"/>
              <a:gd name="T53" fmla="*/ 42 h 127"/>
              <a:gd name="T54" fmla="*/ 92 w 127"/>
              <a:gd name="T55" fmla="*/ 42 h 127"/>
              <a:gd name="T56" fmla="*/ 52 w 127"/>
              <a:gd name="T57" fmla="*/ 82 h 127"/>
              <a:gd name="T58" fmla="*/ 36 w 127"/>
              <a:gd name="T59" fmla="*/ 66 h 127"/>
              <a:gd name="T60" fmla="*/ 26 w 127"/>
              <a:gd name="T61" fmla="*/ 66 h 127"/>
              <a:gd name="T62" fmla="*/ 26 w 127"/>
              <a:gd name="T63" fmla="*/ 76 h 127"/>
              <a:gd name="T64" fmla="*/ 47 w 127"/>
              <a:gd name="T65" fmla="*/ 97 h 127"/>
              <a:gd name="T66" fmla="*/ 47 w 127"/>
              <a:gd name="T67" fmla="*/ 97 h 127"/>
              <a:gd name="T68" fmla="*/ 57 w 127"/>
              <a:gd name="T69" fmla="*/ 97 h 127"/>
              <a:gd name="T70" fmla="*/ 102 w 127"/>
              <a:gd name="T71" fmla="*/ 52 h 127"/>
              <a:gd name="T72" fmla="*/ 102 w 127"/>
              <a:gd name="T73" fmla="*/ 4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" h="127">
                <a:moveTo>
                  <a:pt x="99" y="98"/>
                </a:moveTo>
                <a:cubicBezTo>
                  <a:pt x="99" y="98"/>
                  <a:pt x="99" y="98"/>
                  <a:pt x="99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0" y="107"/>
                  <a:pt x="77" y="113"/>
                  <a:pt x="64" y="113"/>
                </a:cubicBezTo>
                <a:cubicBezTo>
                  <a:pt x="50" y="113"/>
                  <a:pt x="38" y="107"/>
                  <a:pt x="29" y="98"/>
                </a:cubicBezTo>
                <a:cubicBezTo>
                  <a:pt x="20" y="89"/>
                  <a:pt x="15" y="77"/>
                  <a:pt x="15" y="63"/>
                </a:cubicBezTo>
                <a:cubicBezTo>
                  <a:pt x="15" y="50"/>
                  <a:pt x="20" y="37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8" y="19"/>
                  <a:pt x="51" y="14"/>
                  <a:pt x="64" y="14"/>
                </a:cubicBezTo>
                <a:cubicBezTo>
                  <a:pt x="78" y="14"/>
                  <a:pt x="90" y="20"/>
                  <a:pt x="99" y="28"/>
                </a:cubicBezTo>
                <a:cubicBezTo>
                  <a:pt x="99" y="28"/>
                  <a:pt x="99" y="28"/>
                  <a:pt x="99" y="28"/>
                </a:cubicBezTo>
                <a:cubicBezTo>
                  <a:pt x="108" y="37"/>
                  <a:pt x="113" y="50"/>
                  <a:pt x="113" y="63"/>
                </a:cubicBezTo>
                <a:cubicBezTo>
                  <a:pt x="113" y="77"/>
                  <a:pt x="108" y="89"/>
                  <a:pt x="99" y="98"/>
                </a:cubicBezTo>
                <a:close/>
                <a:moveTo>
                  <a:pt x="109" y="18"/>
                </a:moveTo>
                <a:cubicBezTo>
                  <a:pt x="109" y="18"/>
                  <a:pt x="109" y="18"/>
                  <a:pt x="109" y="18"/>
                </a:cubicBezTo>
                <a:cubicBezTo>
                  <a:pt x="97" y="7"/>
                  <a:pt x="81" y="0"/>
                  <a:pt x="64" y="0"/>
                </a:cubicBezTo>
                <a:cubicBezTo>
                  <a:pt x="47" y="0"/>
                  <a:pt x="31" y="7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8" y="30"/>
                  <a:pt x="0" y="46"/>
                  <a:pt x="0" y="63"/>
                </a:cubicBezTo>
                <a:cubicBezTo>
                  <a:pt x="0" y="81"/>
                  <a:pt x="8" y="97"/>
                  <a:pt x="19" y="108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31" y="120"/>
                  <a:pt x="46" y="127"/>
                  <a:pt x="64" y="127"/>
                </a:cubicBezTo>
                <a:cubicBezTo>
                  <a:pt x="81" y="127"/>
                  <a:pt x="97" y="120"/>
                  <a:pt x="108" y="10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20" y="97"/>
                  <a:pt x="127" y="81"/>
                  <a:pt x="127" y="63"/>
                </a:cubicBezTo>
                <a:cubicBezTo>
                  <a:pt x="127" y="46"/>
                  <a:pt x="120" y="30"/>
                  <a:pt x="109" y="18"/>
                </a:cubicBezTo>
                <a:close/>
                <a:moveTo>
                  <a:pt x="102" y="42"/>
                </a:moveTo>
                <a:cubicBezTo>
                  <a:pt x="99" y="39"/>
                  <a:pt x="95" y="39"/>
                  <a:pt x="92" y="42"/>
                </a:cubicBezTo>
                <a:cubicBezTo>
                  <a:pt x="52" y="82"/>
                  <a:pt x="52" y="82"/>
                  <a:pt x="52" y="82"/>
                </a:cubicBezTo>
                <a:cubicBezTo>
                  <a:pt x="36" y="66"/>
                  <a:pt x="36" y="66"/>
                  <a:pt x="36" y="66"/>
                </a:cubicBezTo>
                <a:cubicBezTo>
                  <a:pt x="33" y="63"/>
                  <a:pt x="28" y="63"/>
                  <a:pt x="26" y="66"/>
                </a:cubicBezTo>
                <a:cubicBezTo>
                  <a:pt x="23" y="68"/>
                  <a:pt x="23" y="73"/>
                  <a:pt x="26" y="76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97"/>
                  <a:pt x="47" y="97"/>
                  <a:pt x="47" y="97"/>
                </a:cubicBezTo>
                <a:cubicBezTo>
                  <a:pt x="50" y="100"/>
                  <a:pt x="54" y="100"/>
                  <a:pt x="57" y="97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5" y="49"/>
                  <a:pt x="105" y="45"/>
                  <a:pt x="102" y="42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8B8AB18-C0D2-4AB0-9E17-C5EDD1D3D514}"/>
              </a:ext>
            </a:extLst>
          </p:cNvPr>
          <p:cNvSpPr/>
          <p:nvPr/>
        </p:nvSpPr>
        <p:spPr>
          <a:xfrm>
            <a:off x="2651709" y="804749"/>
            <a:ext cx="7785382" cy="1200318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pPr>
              <a:buSzPct val="1000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Согласно п. 79 ОНП по реализации Послания Главы государства от 01.09.2020 г. предусмотрены мероприятия по обеспечению централизации, повышения прозрачности отчислений, а также распределения исходя из общенациональных научных приоритетов средств в размере 1% от затрат на добычу полезных ископаемых, направляемых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недропользователями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на финансирование поддержки и развития науки и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188970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606775-0856-430B-8144-5B952186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3" y="95970"/>
            <a:ext cx="10623878" cy="365126"/>
          </a:xfrm>
        </p:spPr>
        <p:txBody>
          <a:bodyPr>
            <a:normAutofit fontScale="90000"/>
          </a:bodyPr>
          <a:lstStyle/>
          <a:p>
            <a:r>
              <a:rPr lang="ru-RU" dirty="0"/>
              <a:t>Внедрение инноваций через финансирование проектов НИОКР за счет 1% СГД (ЗНД)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64C6F1B-9596-46ED-A186-9A908CBF6BCB}"/>
              </a:ext>
            </a:extLst>
          </p:cNvPr>
          <p:cNvSpPr txBox="1"/>
          <p:nvPr/>
        </p:nvSpPr>
        <p:spPr>
          <a:xfrm>
            <a:off x="4819257" y="678036"/>
            <a:ext cx="401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Реализованные проекты</a:t>
            </a:r>
            <a:endParaRPr lang="x-none" sz="16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68260E04-B3DF-43B8-AA86-3C50AFE50DFD}"/>
              </a:ext>
            </a:extLst>
          </p:cNvPr>
          <p:cNvSpPr/>
          <p:nvPr/>
        </p:nvSpPr>
        <p:spPr>
          <a:xfrm>
            <a:off x="4953159" y="1260501"/>
            <a:ext cx="1870018" cy="47790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7880900-D465-4564-9DAF-4E0F89EF7332}"/>
              </a:ext>
            </a:extLst>
          </p:cNvPr>
          <p:cNvSpPr txBox="1"/>
          <p:nvPr/>
        </p:nvSpPr>
        <p:spPr>
          <a:xfrm>
            <a:off x="5458363" y="1804877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CB98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70+</a:t>
            </a:r>
            <a:endParaRPr lang="x-none" sz="2800" b="1" dirty="0">
              <a:solidFill>
                <a:srgbClr val="3CB98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DC8D349-2CF7-4240-986F-CB14D8279298}"/>
              </a:ext>
            </a:extLst>
          </p:cNvPr>
          <p:cNvSpPr txBox="1"/>
          <p:nvPr/>
        </p:nvSpPr>
        <p:spPr>
          <a:xfrm>
            <a:off x="5004578" y="2194783"/>
            <a:ext cx="1794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недропользователей</a:t>
            </a:r>
            <a:endParaRPr lang="x-none" sz="14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697D891-F748-45D6-B7DD-33C9FD8D3D70}"/>
              </a:ext>
            </a:extLst>
          </p:cNvPr>
          <p:cNvSpPr txBox="1"/>
          <p:nvPr/>
        </p:nvSpPr>
        <p:spPr>
          <a:xfrm>
            <a:off x="5213699" y="1223216"/>
            <a:ext cx="1376416" cy="5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Привлечено заказчиков</a:t>
            </a:r>
            <a:endParaRPr lang="x-none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69EE0AB-8648-4898-BB89-64A93E7894A3}"/>
              </a:ext>
            </a:extLst>
          </p:cNvPr>
          <p:cNvSpPr/>
          <p:nvPr/>
        </p:nvSpPr>
        <p:spPr>
          <a:xfrm>
            <a:off x="4953159" y="1260502"/>
            <a:ext cx="1870018" cy="21217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CA5E927-D191-436F-94F7-FCA7BE7FEBFF}"/>
              </a:ext>
            </a:extLst>
          </p:cNvPr>
          <p:cNvSpPr txBox="1"/>
          <p:nvPr/>
        </p:nvSpPr>
        <p:spPr>
          <a:xfrm>
            <a:off x="5387521" y="250251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20,8</a:t>
            </a:r>
            <a:endParaRPr lang="x-none" sz="2800" b="1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988AA65-2B8A-4CC0-AE0F-90B5BDAE1B9E}"/>
              </a:ext>
            </a:extLst>
          </p:cNvPr>
          <p:cNvSpPr txBox="1"/>
          <p:nvPr/>
        </p:nvSpPr>
        <p:spPr>
          <a:xfrm>
            <a:off x="5433181" y="2971260"/>
            <a:ext cx="765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млрд.тг</a:t>
            </a:r>
            <a:endParaRPr lang="x-none" sz="14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8B5F93A3-21DA-49CD-A357-9BF45C257FE4}"/>
              </a:ext>
            </a:extLst>
          </p:cNvPr>
          <p:cNvCxnSpPr/>
          <p:nvPr/>
        </p:nvCxnSpPr>
        <p:spPr>
          <a:xfrm>
            <a:off x="4953159" y="2514888"/>
            <a:ext cx="18700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7D406762-5DCE-4D16-BAAA-34C4B5B70E2F}"/>
              </a:ext>
            </a:extLst>
          </p:cNvPr>
          <p:cNvSpPr/>
          <p:nvPr/>
        </p:nvSpPr>
        <p:spPr>
          <a:xfrm>
            <a:off x="7558968" y="1260501"/>
            <a:ext cx="1870018" cy="47790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AD294CC-9389-4616-ACE9-0420FDCA9930}"/>
              </a:ext>
            </a:extLst>
          </p:cNvPr>
          <p:cNvSpPr txBox="1"/>
          <p:nvPr/>
        </p:nvSpPr>
        <p:spPr>
          <a:xfrm>
            <a:off x="8064172" y="180487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CB98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158</a:t>
            </a:r>
            <a:endParaRPr lang="x-none" sz="2800" b="1" dirty="0">
              <a:solidFill>
                <a:srgbClr val="3CB98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9B76028-694D-4951-A840-1F3B499B6C6C}"/>
              </a:ext>
            </a:extLst>
          </p:cNvPr>
          <p:cNvSpPr txBox="1"/>
          <p:nvPr/>
        </p:nvSpPr>
        <p:spPr>
          <a:xfrm>
            <a:off x="8013237" y="2194783"/>
            <a:ext cx="88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endParaRPr lang="x-none" sz="14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4DABBAA-FAD6-4697-98EE-F4654A4322BF}"/>
              </a:ext>
            </a:extLst>
          </p:cNvPr>
          <p:cNvSpPr txBox="1"/>
          <p:nvPr/>
        </p:nvSpPr>
        <p:spPr>
          <a:xfrm>
            <a:off x="7796507" y="1223216"/>
            <a:ext cx="1376416" cy="544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Профинан</a:t>
            </a:r>
            <a:r>
              <a:rPr lang="ru-RU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сированно</a:t>
            </a:r>
            <a:endParaRPr lang="x-none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EDC84E3E-1DE3-4ECB-AC9F-2F0CD5DF8CC1}"/>
              </a:ext>
            </a:extLst>
          </p:cNvPr>
          <p:cNvSpPr/>
          <p:nvPr/>
        </p:nvSpPr>
        <p:spPr>
          <a:xfrm>
            <a:off x="7558968" y="1260502"/>
            <a:ext cx="1870018" cy="21217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C8633ED-09CC-472B-838C-4DDF72373D50}"/>
              </a:ext>
            </a:extLst>
          </p:cNvPr>
          <p:cNvSpPr txBox="1"/>
          <p:nvPr/>
        </p:nvSpPr>
        <p:spPr>
          <a:xfrm>
            <a:off x="8036578" y="2500982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x-none" sz="2800" b="1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8DD9FB0-CC1D-49A7-A995-E23136839235}"/>
              </a:ext>
            </a:extLst>
          </p:cNvPr>
          <p:cNvSpPr txBox="1"/>
          <p:nvPr/>
        </p:nvSpPr>
        <p:spPr>
          <a:xfrm>
            <a:off x="8089473" y="2971260"/>
            <a:ext cx="765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млрд.тг</a:t>
            </a:r>
            <a:endParaRPr lang="x-none" sz="14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D843DB35-CC96-4298-805A-BBFA1A4F4663}"/>
              </a:ext>
            </a:extLst>
          </p:cNvPr>
          <p:cNvCxnSpPr/>
          <p:nvPr/>
        </p:nvCxnSpPr>
        <p:spPr>
          <a:xfrm>
            <a:off x="7558968" y="2514888"/>
            <a:ext cx="18700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621776D-C853-4EEF-89CC-AD5E889AE333}"/>
              </a:ext>
            </a:extLst>
          </p:cNvPr>
          <p:cNvSpPr txBox="1"/>
          <p:nvPr/>
        </p:nvSpPr>
        <p:spPr>
          <a:xfrm>
            <a:off x="10222803" y="2733166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66% - ГМК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34% - НГС</a:t>
            </a:r>
            <a:endParaRPr lang="x-none" sz="16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7721C6C-5382-430C-8EF4-5BE55C2F8741}"/>
              </a:ext>
            </a:extLst>
          </p:cNvPr>
          <p:cNvSpPr txBox="1"/>
          <p:nvPr/>
        </p:nvSpPr>
        <p:spPr>
          <a:xfrm>
            <a:off x="4894465" y="3690770"/>
            <a:ext cx="401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Эффекты от внедрения</a:t>
            </a:r>
            <a:endParaRPr lang="x-none" sz="16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D719DFD2-0C61-44FD-A313-733095DDB687}"/>
              </a:ext>
            </a:extLst>
          </p:cNvPr>
          <p:cNvCxnSpPr>
            <a:cxnSpLocks/>
          </p:cNvCxnSpPr>
          <p:nvPr/>
        </p:nvCxnSpPr>
        <p:spPr>
          <a:xfrm>
            <a:off x="4953159" y="4072295"/>
            <a:ext cx="6919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8B67268-CB57-4634-91AA-7EFF793C8CC5}"/>
              </a:ext>
            </a:extLst>
          </p:cNvPr>
          <p:cNvSpPr txBox="1"/>
          <p:nvPr/>
        </p:nvSpPr>
        <p:spPr>
          <a:xfrm>
            <a:off x="5213699" y="4822638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1,08</a:t>
            </a:r>
            <a:endParaRPr lang="x-none" sz="2800" b="1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6BBE507-7DF1-48CB-97D8-5AAA9214E5B0}"/>
              </a:ext>
            </a:extLst>
          </p:cNvPr>
          <p:cNvSpPr txBox="1"/>
          <p:nvPr/>
        </p:nvSpPr>
        <p:spPr>
          <a:xfrm>
            <a:off x="5245627" y="5357070"/>
            <a:ext cx="79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Млрд.тг</a:t>
            </a:r>
            <a:endParaRPr lang="x-none" sz="14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A41840E-C387-42C4-9390-FCA19D20425F}"/>
              </a:ext>
            </a:extLst>
          </p:cNvPr>
          <p:cNvSpPr txBox="1"/>
          <p:nvPr/>
        </p:nvSpPr>
        <p:spPr>
          <a:xfrm>
            <a:off x="4697154" y="4290414"/>
            <a:ext cx="178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Поступление налогов в бюджет</a:t>
            </a:r>
            <a:endParaRPr lang="x-none" sz="14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146047C-7A7C-4356-A8DC-6F19A4DFD335}"/>
              </a:ext>
            </a:extLst>
          </p:cNvPr>
          <p:cNvSpPr txBox="1"/>
          <p:nvPr/>
        </p:nvSpPr>
        <p:spPr>
          <a:xfrm>
            <a:off x="7677192" y="482263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endParaRPr lang="x-none" sz="2800" b="1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2E71C366-8A34-4D1A-8405-1130F3EA5C4E}"/>
              </a:ext>
            </a:extLst>
          </p:cNvPr>
          <p:cNvSpPr txBox="1"/>
          <p:nvPr/>
        </p:nvSpPr>
        <p:spPr>
          <a:xfrm>
            <a:off x="7188131" y="4290414"/>
            <a:ext cx="178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Рост объемов производства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340EACC-07F7-4821-A971-5EA94FC5B4D5}"/>
              </a:ext>
            </a:extLst>
          </p:cNvPr>
          <p:cNvSpPr txBox="1"/>
          <p:nvPr/>
        </p:nvSpPr>
        <p:spPr>
          <a:xfrm>
            <a:off x="10037121" y="482263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11%</a:t>
            </a:r>
            <a:endParaRPr lang="x-none" sz="2800" b="1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949DE62-72F8-4CEC-AB39-637C4C3EF60F}"/>
              </a:ext>
            </a:extLst>
          </p:cNvPr>
          <p:cNvSpPr txBox="1"/>
          <p:nvPr/>
        </p:nvSpPr>
        <p:spPr>
          <a:xfrm>
            <a:off x="9172923" y="4290414"/>
            <a:ext cx="237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Экономия эксплуатационных расходов</a:t>
            </a:r>
          </a:p>
        </p:txBody>
      </p:sp>
      <p:graphicFrame>
        <p:nvGraphicFramePr>
          <p:cNvPr id="70" name="Объект 69">
            <a:extLst>
              <a:ext uri="{FF2B5EF4-FFF2-40B4-BE49-F238E27FC236}">
                <a16:creationId xmlns="" xmlns:a16="http://schemas.microsoft.com/office/drawing/2014/main" id="{1773096F-BEC1-4E3D-97A9-DA3FA99729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159" y="6083087"/>
          <a:ext cx="6919938" cy="513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3" imgW="13750024" imgH="1019155" progId="CorelDraw.Graphic.21">
                  <p:embed/>
                </p:oleObj>
              </mc:Choice>
              <mc:Fallback>
                <p:oleObj name="CorelDRAW" r:id="rId3" imgW="13750024" imgH="1019155" progId="CorelDraw.Graphic.21">
                  <p:embed/>
                  <p:pic>
                    <p:nvPicPr>
                      <p:cNvPr id="70" name="Объект 69">
                        <a:extLst>
                          <a:ext uri="{FF2B5EF4-FFF2-40B4-BE49-F238E27FC236}">
                            <a16:creationId xmlns="" xmlns:a16="http://schemas.microsoft.com/office/drawing/2014/main" id="{1773096F-BEC1-4E3D-97A9-DA3FA9972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159" y="6083087"/>
                        <a:ext cx="6919938" cy="513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A9E362B8-B1EA-4CD0-8CEF-D6EDDE140D91}"/>
              </a:ext>
            </a:extLst>
          </p:cNvPr>
          <p:cNvCxnSpPr>
            <a:cxnSpLocks/>
          </p:cNvCxnSpPr>
          <p:nvPr/>
        </p:nvCxnSpPr>
        <p:spPr>
          <a:xfrm>
            <a:off x="4894465" y="5934446"/>
            <a:ext cx="6919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190CE4F-4F77-4444-A764-C5A8C84D3817}"/>
              </a:ext>
            </a:extLst>
          </p:cNvPr>
          <p:cNvSpPr txBox="1"/>
          <p:nvPr/>
        </p:nvSpPr>
        <p:spPr>
          <a:xfrm>
            <a:off x="425161" y="790252"/>
            <a:ext cx="3931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Автономный кластерный фонд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«Парк Инновационных Технологий» Tech Garden формирует инновационный кластер «ПИТ» с фокусом на поддержку и развитие технологий Индустрии 4.0</a:t>
            </a:r>
            <a:endParaRPr lang="x-none" sz="14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CDEA2D20-8D7B-4286-8266-C66978FF34F3}"/>
              </a:ext>
            </a:extLst>
          </p:cNvPr>
          <p:cNvCxnSpPr>
            <a:cxnSpLocks/>
          </p:cNvCxnSpPr>
          <p:nvPr/>
        </p:nvCxnSpPr>
        <p:spPr>
          <a:xfrm>
            <a:off x="304392" y="790252"/>
            <a:ext cx="0" cy="11695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0362D068-3F88-42DA-8231-47C28AE38F9D}"/>
              </a:ext>
            </a:extLst>
          </p:cNvPr>
          <p:cNvCxnSpPr>
            <a:cxnSpLocks/>
          </p:cNvCxnSpPr>
          <p:nvPr/>
        </p:nvCxnSpPr>
        <p:spPr>
          <a:xfrm>
            <a:off x="4894465" y="1052830"/>
            <a:ext cx="6919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31E7B23F-B150-4656-BFB7-C50D71F96056}"/>
              </a:ext>
            </a:extLst>
          </p:cNvPr>
          <p:cNvSpPr/>
          <p:nvPr/>
        </p:nvSpPr>
        <p:spPr>
          <a:xfrm>
            <a:off x="327392" y="2231728"/>
            <a:ext cx="4159666" cy="466321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7ED4505-A981-4316-8623-195D2862FAE4}"/>
              </a:ext>
            </a:extLst>
          </p:cNvPr>
          <p:cNvSpPr txBox="1"/>
          <p:nvPr/>
        </p:nvSpPr>
        <p:spPr>
          <a:xfrm>
            <a:off x="425161" y="3182724"/>
            <a:ext cx="39182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6700" algn="l"/>
                <a:tab pos="357188" algn="l"/>
              </a:tabLst>
            </a:pPr>
            <a:r>
              <a:rPr lang="ru-RU" sz="15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Сокращение срока исполнения до 1 месяца по сравнению с 3-6 месяцами при самостоятельном финансировании НИОКР</a:t>
            </a:r>
          </a:p>
          <a:p>
            <a:pPr marL="266700" indent="-2667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6700" algn="l"/>
                <a:tab pos="357188" algn="l"/>
              </a:tabLst>
            </a:pPr>
            <a:r>
              <a:rPr lang="ru-RU" sz="15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Устранение бюрократической волокиты при подготовке документов</a:t>
            </a:r>
          </a:p>
          <a:p>
            <a:pPr marL="266700" indent="-2667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6700" algn="l"/>
                <a:tab pos="357188" algn="l"/>
              </a:tabLst>
            </a:pPr>
            <a:r>
              <a:rPr lang="ru-RU" sz="15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Расширение выбора проектов и исполнителей</a:t>
            </a:r>
          </a:p>
          <a:p>
            <a:pPr marL="266700" indent="-2667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6700" algn="l"/>
                <a:tab pos="357188" algn="l"/>
              </a:tabLst>
            </a:pPr>
            <a:r>
              <a:rPr lang="ru-RU" sz="15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Транспарентность в исполнении проектов и расходовании денежных средств</a:t>
            </a:r>
          </a:p>
          <a:p>
            <a:pPr marL="266700" indent="-2667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6700" algn="l"/>
                <a:tab pos="357188" algn="l"/>
              </a:tabLst>
            </a:pPr>
            <a:r>
              <a:rPr lang="ru-RU" sz="15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Мониторинг исполнения проектов и четкое соблюдение всех условий договора</a:t>
            </a:r>
            <a:endParaRPr lang="x-none" sz="15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106886B-2939-4029-8AC3-1DF69A4E6C74}"/>
              </a:ext>
            </a:extLst>
          </p:cNvPr>
          <p:cNvSpPr txBox="1"/>
          <p:nvPr/>
        </p:nvSpPr>
        <p:spPr>
          <a:xfrm>
            <a:off x="474234" y="2428854"/>
            <a:ext cx="255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Преимущества работы с АКФ «ПИТ»</a:t>
            </a:r>
            <a:endParaRPr lang="x-none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15B6832A-F3A4-4732-B9BD-E53E2B65F78B}"/>
              </a:ext>
            </a:extLst>
          </p:cNvPr>
          <p:cNvGraphicFramePr/>
          <p:nvPr/>
        </p:nvGraphicFramePr>
        <p:xfrm>
          <a:off x="9929511" y="1223216"/>
          <a:ext cx="1604944" cy="152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395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ACDCC0-C9D1-4AF2-B748-7617C3EB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3" y="105206"/>
            <a:ext cx="10017299" cy="365126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Центры технологического развития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247B60-BEA1-4A3D-804A-2AB47B1C9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856020"/>
            <a:ext cx="1350277" cy="405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147B6A-298B-498B-AA5B-F61F20CCC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0651" y="856020"/>
            <a:ext cx="1350278" cy="3483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88A514-A235-4BCF-B000-6C885734D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8100" y="856020"/>
            <a:ext cx="1350277" cy="344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1742FD-D0DF-4E3A-9471-5CA083E0F3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3203" y="856020"/>
            <a:ext cx="1211292" cy="458327"/>
          </a:xfrm>
          <a:prstGeom prst="rect">
            <a:avLst/>
          </a:prstGeom>
        </p:spPr>
      </p:pic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269D75B2-5694-492A-B306-8026320CA5EB}"/>
              </a:ext>
            </a:extLst>
          </p:cNvPr>
          <p:cNvGraphicFramePr>
            <a:graphicFrameLocks noGrp="1"/>
          </p:cNvGraphicFramePr>
          <p:nvPr/>
        </p:nvGraphicFramePr>
        <p:xfrm>
          <a:off x="118013" y="1468583"/>
          <a:ext cx="11953914" cy="523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016">
                  <a:extLst>
                    <a:ext uri="{9D8B030D-6E8A-4147-A177-3AD203B41FA5}">
                      <a16:colId xmlns="" xmlns:a16="http://schemas.microsoft.com/office/drawing/2014/main" val="1813002094"/>
                    </a:ext>
                  </a:extLst>
                </a:gridCol>
                <a:gridCol w="2438549">
                  <a:extLst>
                    <a:ext uri="{9D8B030D-6E8A-4147-A177-3AD203B41FA5}">
                      <a16:colId xmlns="" xmlns:a16="http://schemas.microsoft.com/office/drawing/2014/main" val="2657947129"/>
                    </a:ext>
                  </a:extLst>
                </a:gridCol>
                <a:gridCol w="2390783">
                  <a:extLst>
                    <a:ext uri="{9D8B030D-6E8A-4147-A177-3AD203B41FA5}">
                      <a16:colId xmlns="" xmlns:a16="http://schemas.microsoft.com/office/drawing/2014/main" val="578185036"/>
                    </a:ext>
                  </a:extLst>
                </a:gridCol>
                <a:gridCol w="2390783">
                  <a:extLst>
                    <a:ext uri="{9D8B030D-6E8A-4147-A177-3AD203B41FA5}">
                      <a16:colId xmlns="" xmlns:a16="http://schemas.microsoft.com/office/drawing/2014/main" val="4184602343"/>
                    </a:ext>
                  </a:extLst>
                </a:gridCol>
                <a:gridCol w="2390783">
                  <a:extLst>
                    <a:ext uri="{9D8B030D-6E8A-4147-A177-3AD203B41FA5}">
                      <a16:colId xmlns="" xmlns:a16="http://schemas.microsoft.com/office/drawing/2014/main" val="799637227"/>
                    </a:ext>
                  </a:extLst>
                </a:gridCol>
              </a:tblGrid>
              <a:tr h="88245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Центр </a:t>
                      </a:r>
                    </a:p>
                    <a:p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«Лаборатория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BIM+»</a:t>
                      </a:r>
                      <a:endParaRPr lang="x-non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Центр цифровой промышленности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IntelliSense-LAB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Центр Интеллектуальных систем «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Blockchain</a:t>
                      </a:r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&amp; Big Data Lab»</a:t>
                      </a:r>
                    </a:p>
                    <a:p>
                      <a:endParaRPr lang="x-non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Центр по Новым материалам и аддитивным технологиям</a:t>
                      </a:r>
                      <a:endParaRPr lang="x-non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Центр индустриального развития</a:t>
                      </a:r>
                      <a:endParaRPr lang="x-non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8912916"/>
                  </a:ext>
                </a:extLst>
              </a:tr>
              <a:tr h="414212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Лазерное сканирование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полное </a:t>
                      </a:r>
                      <a:r>
                        <a:rPr lang="ru-RU" sz="13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оцифровывание 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активов</a:t>
                      </a:r>
                      <a:r>
                        <a:rPr lang="ru-RU" sz="130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предприятия </a:t>
                      </a:r>
                      <a:endParaRPr lang="en-US" sz="1300" spc="-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BIM </a:t>
                      </a: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моделирование</a:t>
                      </a:r>
                      <a:endParaRPr lang="x-none" sz="1300" b="1" dirty="0">
                        <a:solidFill>
                          <a:srgbClr val="2F5597"/>
                        </a:solidFill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создание информационной модели объектов (</a:t>
                      </a:r>
                      <a:r>
                        <a:rPr lang="ru-RU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bim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модель)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Платформа </a:t>
                      </a:r>
                      <a:r>
                        <a:rPr lang="en-US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de-DE" sz="1300" b="1" dirty="0" err="1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codomus</a:t>
                      </a:r>
                      <a:r>
                        <a:rPr lang="de-DE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для эксплуатации</a:t>
                      </a:r>
                      <a:endParaRPr lang="x-none" sz="1300" b="1" dirty="0">
                        <a:solidFill>
                          <a:srgbClr val="2F5597"/>
                        </a:solidFill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мониторинг и контроль состояния оборудования в режиме реального времени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Цифровые двойники и интеграция с внешними системами  </a:t>
                      </a:r>
                      <a:endParaRPr lang="x-none" sz="1300" b="1" dirty="0">
                        <a:solidFill>
                          <a:srgbClr val="2F5597"/>
                        </a:solidFill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предиктивный анализ 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и прогноз </a:t>
                      </a:r>
                      <a:r>
                        <a:rPr lang="ru-RU" sz="13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жизнедеятельности месторождения, 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износа</a:t>
                      </a:r>
                      <a:r>
                        <a:rPr lang="ru-RU" sz="1300" spc="-8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оборудования</a:t>
                      </a:r>
                      <a:endParaRPr lang="x-none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Платформа </a:t>
                      </a:r>
                      <a:r>
                        <a:rPr lang="en-US" sz="1300" b="1" dirty="0" err="1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brains.app</a:t>
                      </a: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позволяющая принимать решения в режиме реального времени с целью оптимизации промышленных процессов предприятия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Digitalization Assessment Toolkit </a:t>
                      </a: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0975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инструмент углубленного анализа и диагностики промышленных предприятий на базе Искусственного Интеллекта 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Разработка стратегии цифровизации с расчетами инвестиций и эффектов</a:t>
                      </a:r>
                      <a:endParaRPr lang="en-US" sz="1300" b="1" dirty="0">
                        <a:solidFill>
                          <a:srgbClr val="2F559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Консалтинг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анализ потребностей и готовности предприятий к внедрению. Консультация и техническая поддержка проектов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Технологические решения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цифровизация промышленности на базе решений MIS.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Обучение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подготовка высококвалифицированных сотрудников для работы с новыми решениями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Сертификация</a:t>
                      </a:r>
                      <a:r>
                        <a:rPr lang="ru-RU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металлических порошков на международном рынке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Проведение исследований и разработка процессов производства 3D порошков и сплавов</a:t>
                      </a:r>
                    </a:p>
                    <a:p>
                      <a:pPr marL="180975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из казахстанского сырья, в том числе - переработка технологических отходов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Внедрение пилотных проектов </a:t>
                      </a:r>
                    </a:p>
                    <a:p>
                      <a:pPr marL="180975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на производстве с целью создания нового перспективного передела в промышленности РК для производства металлического порошка</a:t>
                      </a:r>
                      <a:endParaRPr lang="x-none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cs typeface="Arial" panose="020B0604020202020204" pitchFamily="34" charset="0"/>
                        </a:rPr>
                        <a:t>Управленческий консалтинг 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Анализ потребностей и готовности предприятий к цифровой трансформации Индустрия 4.0;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Консультации, техническая поддержка и экспертиза проектов;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Рекомендации к стратегиям цифровизации и программам развития человеческого капитала.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2F5597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Корпоративное обучение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Подготовка высококвалифицированных специалистов и разработка обучающих программ;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Маркетплейс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программ сертификации и повышения квалификации по IT-продуктам вендоров.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79949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A453C2-C8AA-4087-B21A-924A1A9B1E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0604" y="856020"/>
            <a:ext cx="1697311" cy="2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1AD425-35CB-40A7-A5E2-F303143C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внедрения ИИ</a:t>
            </a:r>
            <a:endParaRPr lang="x-none" dirty="0"/>
          </a:p>
        </p:txBody>
      </p:sp>
      <p:sp>
        <p:nvSpPr>
          <p:cNvPr id="5" name="Google Shape;1259;p179">
            <a:extLst>
              <a:ext uri="{FF2B5EF4-FFF2-40B4-BE49-F238E27FC236}">
                <a16:creationId xmlns="" xmlns:a16="http://schemas.microsoft.com/office/drawing/2014/main" id="{F31D34E6-81F1-484D-B2D3-FCB68BF36651}"/>
              </a:ext>
            </a:extLst>
          </p:cNvPr>
          <p:cNvSpPr txBox="1"/>
          <p:nvPr/>
        </p:nvSpPr>
        <p:spPr>
          <a:xfrm>
            <a:off x="325006" y="768919"/>
            <a:ext cx="4744300" cy="293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b="1" dirty="0">
                <a:solidFill>
                  <a:srgbClr val="2F5597"/>
                </a:solidFill>
              </a:rPr>
              <a:t>Задачи</a:t>
            </a:r>
            <a:endParaRPr lang="ru-RU" b="1" dirty="0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Команда Алтыналмас имела задачу увеличить пропускную способность и сократить количество остановов мельницы.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Недостаток информации о свойствах поступающего материала приводило к частым перегрузам мельницы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Нежелательные простои мельницы возникали  из-за недостаточного знания состояния мельницы (износ футеровки) и уровня загрузки шаров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Операторы сталкивались с трудностями при определении оптимальных параметров управления для текущей загрузки мельницы.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6" name="Google Shape;1260;p179">
            <a:extLst>
              <a:ext uri="{FF2B5EF4-FFF2-40B4-BE49-F238E27FC236}">
                <a16:creationId xmlns="" xmlns:a16="http://schemas.microsoft.com/office/drawing/2014/main" id="{55CEB0B4-E22D-42F1-A4A3-691C542F444C}"/>
              </a:ext>
            </a:extLst>
          </p:cNvPr>
          <p:cNvSpPr txBox="1"/>
          <p:nvPr/>
        </p:nvSpPr>
        <p:spPr>
          <a:xfrm>
            <a:off x="5513837" y="1242693"/>
            <a:ext cx="5080862" cy="168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</a:rPr>
              <a:t>за счет поддержания производительности цикла измельчения  и сокращения количества простоев мельницы</a:t>
            </a:r>
            <a:endParaRPr lang="ru-RU"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2F5597"/>
                </a:solidFill>
              </a:rPr>
              <a:t>увеличилась переработка на 0,8%, что составило $1,3млн. экономического эффекта</a:t>
            </a:r>
            <a:endParaRPr sz="1600" b="1" dirty="0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Жанар Аманжолова,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Вице-Президент по IT Алтыналмас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7" name="Google Shape;1261;p179">
            <a:extLst>
              <a:ext uri="{FF2B5EF4-FFF2-40B4-BE49-F238E27FC236}">
                <a16:creationId xmlns="" xmlns:a16="http://schemas.microsoft.com/office/drawing/2014/main" id="{81875B1B-5D06-4449-8BF4-0E4F16EC9D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7128" y="3932467"/>
            <a:ext cx="3755233" cy="26035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2;p179">
            <a:extLst>
              <a:ext uri="{FF2B5EF4-FFF2-40B4-BE49-F238E27FC236}">
                <a16:creationId xmlns="" xmlns:a16="http://schemas.microsoft.com/office/drawing/2014/main" id="{EC1736FF-ABCE-4DA4-AF79-D7ADDCF54A4E}"/>
              </a:ext>
            </a:extLst>
          </p:cNvPr>
          <p:cNvSpPr txBox="1"/>
          <p:nvPr/>
        </p:nvSpPr>
        <p:spPr>
          <a:xfrm>
            <a:off x="232722" y="3800273"/>
            <a:ext cx="4744300" cy="293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b="1" dirty="0">
                <a:solidFill>
                  <a:srgbClr val="2F5597"/>
                </a:solidFill>
              </a:rPr>
              <a:t>Решение</a:t>
            </a:r>
            <a:endParaRPr lang="ru-RU" b="1" dirty="0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rgbClr val="2F5597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Модель динамической загрузки шаров и состояния износа футеровки позволяет сократить количество простоев мельницы и увеличить пропускную способность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Прогнозирование работы мельницы на интервале 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минут </a:t>
            </a: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позволяет предотвратить возможные перегрузы.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Рекомендация оптимальных переменных управления мельницей стабилизирует подачу и максимизирует производительность</a:t>
            </a:r>
            <a:endParaRPr sz="14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Google Shape;1263;p179">
            <a:extLst>
              <a:ext uri="{FF2B5EF4-FFF2-40B4-BE49-F238E27FC236}">
                <a16:creationId xmlns="" xmlns:a16="http://schemas.microsoft.com/office/drawing/2014/main" id="{0964E0CB-2BFB-4943-BAD2-6EB647337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232"/>
          <a:stretch/>
        </p:blipFill>
        <p:spPr>
          <a:xfrm>
            <a:off x="5126662" y="3932472"/>
            <a:ext cx="3288183" cy="260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64;p179">
            <a:extLst>
              <a:ext uri="{FF2B5EF4-FFF2-40B4-BE49-F238E27FC236}">
                <a16:creationId xmlns="" xmlns:a16="http://schemas.microsoft.com/office/drawing/2014/main" id="{EED55177-6C4F-4AC3-9BAE-5394CCB48194}"/>
              </a:ext>
            </a:extLst>
          </p:cNvPr>
          <p:cNvSpPr/>
          <p:nvPr/>
        </p:nvSpPr>
        <p:spPr>
          <a:xfrm>
            <a:off x="5542650" y="771860"/>
            <a:ext cx="11067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b="1" dirty="0">
                <a:solidFill>
                  <a:srgbClr val="2F5597"/>
                </a:solidFill>
              </a:rPr>
              <a:t>Выгоды</a:t>
            </a:r>
            <a:endParaRPr b="1" i="0" u="none" strike="noStrike" cap="none" dirty="0">
              <a:solidFill>
                <a:srgbClr val="2F5597"/>
              </a:solidFill>
            </a:endParaRPr>
          </a:p>
        </p:txBody>
      </p:sp>
      <p:pic>
        <p:nvPicPr>
          <p:cNvPr id="11" name="Google Shape;1266;p179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8536540B-4DF8-40FA-ABD8-EDF01BE35C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0001" y="2362794"/>
            <a:ext cx="1042360" cy="104236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753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1267;p179">
            <a:extLst>
              <a:ext uri="{FF2B5EF4-FFF2-40B4-BE49-F238E27FC236}">
                <a16:creationId xmlns="" xmlns:a16="http://schemas.microsoft.com/office/drawing/2014/main" id="{0267F03C-D9F1-45C6-976E-3030BA031A65}"/>
              </a:ext>
            </a:extLst>
          </p:cNvPr>
          <p:cNvSpPr/>
          <p:nvPr/>
        </p:nvSpPr>
        <p:spPr>
          <a:xfrm>
            <a:off x="5513837" y="2876466"/>
            <a:ext cx="2954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</p:txBody>
      </p:sp>
      <p:sp>
        <p:nvSpPr>
          <p:cNvPr id="13" name="Google Shape;1268;p179">
            <a:extLst>
              <a:ext uri="{FF2B5EF4-FFF2-40B4-BE49-F238E27FC236}">
                <a16:creationId xmlns="" xmlns:a16="http://schemas.microsoft.com/office/drawing/2014/main" id="{3F6F0228-0082-45E1-952E-C733C9CBBC9E}"/>
              </a:ext>
            </a:extLst>
          </p:cNvPr>
          <p:cNvSpPr/>
          <p:nvPr/>
        </p:nvSpPr>
        <p:spPr>
          <a:xfrm>
            <a:off x="5934450" y="3119396"/>
            <a:ext cx="4087005" cy="5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2F5597"/>
                </a:solidFill>
              </a:rPr>
              <a:t>Безопасное планирование технического обслуживания мельницы</a:t>
            </a:r>
            <a:endParaRPr sz="1600" b="1" dirty="0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dirty="0">
              <a:solidFill>
                <a:srgbClr val="2F5597"/>
              </a:solidFill>
            </a:endParaRPr>
          </a:p>
        </p:txBody>
      </p:sp>
      <p:pic>
        <p:nvPicPr>
          <p:cNvPr id="14" name="Google Shape;1269;p179">
            <a:extLst>
              <a:ext uri="{FF2B5EF4-FFF2-40B4-BE49-F238E27FC236}">
                <a16:creationId xmlns="" xmlns:a16="http://schemas.microsoft.com/office/drawing/2014/main" id="{BD1A21EA-EEB1-4041-B5E0-DFE20C99BFB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456420" y="3119396"/>
            <a:ext cx="511530" cy="50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70;p179">
            <a:extLst>
              <a:ext uri="{FF2B5EF4-FFF2-40B4-BE49-F238E27FC236}">
                <a16:creationId xmlns="" xmlns:a16="http://schemas.microsoft.com/office/drawing/2014/main" id="{BD06BA89-101E-4450-AE2A-2293006B21E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17382" y="849860"/>
            <a:ext cx="949612" cy="56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78B1A033-A8F6-4254-85B7-D3A58487010D}"/>
              </a:ext>
            </a:extLst>
          </p:cNvPr>
          <p:cNvCxnSpPr/>
          <p:nvPr/>
        </p:nvCxnSpPr>
        <p:spPr>
          <a:xfrm>
            <a:off x="5542650" y="1874982"/>
            <a:ext cx="4931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A57CBF4-27C3-4DC7-B3DE-2407502827D3}"/>
              </a:ext>
            </a:extLst>
          </p:cNvPr>
          <p:cNvCxnSpPr/>
          <p:nvPr/>
        </p:nvCxnSpPr>
        <p:spPr>
          <a:xfrm>
            <a:off x="5513837" y="2553855"/>
            <a:ext cx="4931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7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B62339-1F16-4E3C-9844-3BFB1D0D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3" y="95970"/>
            <a:ext cx="10017299" cy="365126"/>
          </a:xfrm>
        </p:spPr>
        <p:txBody>
          <a:bodyPr/>
          <a:lstStyle/>
          <a:p>
            <a:r>
              <a:rPr lang="ru-RU" dirty="0"/>
              <a:t>Центр индустриального развития</a:t>
            </a:r>
            <a:endParaRPr lang="x-none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1BE3C7-6C8C-4084-809B-C54BE85D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062" y="870799"/>
            <a:ext cx="1568430" cy="5934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BB7A37D-1727-431C-923E-7B9CA9B9CFCD}"/>
              </a:ext>
            </a:extLst>
          </p:cNvPr>
          <p:cNvSpPr/>
          <p:nvPr/>
        </p:nvSpPr>
        <p:spPr>
          <a:xfrm>
            <a:off x="6533074" y="2032732"/>
            <a:ext cx="3972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2A00"/>
              </a:buClr>
              <a:buSzPct val="70000"/>
            </a:pPr>
            <a:r>
              <a:rPr lang="ru-RU" spc="20" dirty="0">
                <a:solidFill>
                  <a:srgbClr val="2F5597"/>
                </a:solidFill>
                <a:ea typeface="Roboto Light" panose="02000000000000000000" pitchFamily="2" charset="0"/>
                <a:cs typeface="Lato Bold" panose="020F0802020204030203" pitchFamily="34" charset="0"/>
              </a:rPr>
              <a:t>Управленческий консалтинг </a:t>
            </a:r>
            <a:endParaRPr lang="en-US" spc="20" dirty="0">
              <a:solidFill>
                <a:srgbClr val="2F5597"/>
              </a:solidFill>
              <a:ea typeface="Roboto Light" panose="02000000000000000000" pitchFamily="2" charset="0"/>
              <a:cs typeface="Lato Bold" panose="020F08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88AB50-AB6C-4502-A480-B8C98319B0CB}"/>
              </a:ext>
            </a:extLst>
          </p:cNvPr>
          <p:cNvSpPr txBox="1"/>
          <p:nvPr/>
        </p:nvSpPr>
        <p:spPr>
          <a:xfrm>
            <a:off x="6288657" y="2435104"/>
            <a:ext cx="5726362" cy="110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анализ потребностей и готовности предприятий к внедрению;</a:t>
            </a:r>
          </a:p>
          <a:p>
            <a:pPr marL="285750" indent="-285750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консультация и техническая поддержка проектов;</a:t>
            </a:r>
          </a:p>
          <a:p>
            <a:pPr marL="285750" indent="-285750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разработка стратегии цифровизации и программ развития человеческого капитала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74982F-7A64-45BC-9F41-689555CA7DA5}"/>
              </a:ext>
            </a:extLst>
          </p:cNvPr>
          <p:cNvSpPr/>
          <p:nvPr/>
        </p:nvSpPr>
        <p:spPr>
          <a:xfrm>
            <a:off x="6533074" y="3935670"/>
            <a:ext cx="3972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2A00"/>
              </a:buClr>
              <a:buSzPct val="70000"/>
            </a:pPr>
            <a:r>
              <a:rPr lang="ru-RU" spc="20" dirty="0">
                <a:solidFill>
                  <a:srgbClr val="2F5597"/>
                </a:solidFill>
                <a:ea typeface="Roboto Light" panose="02000000000000000000" pitchFamily="2" charset="0"/>
                <a:cs typeface="Lato Bold" panose="020F0802020204030203" pitchFamily="34" charset="0"/>
              </a:rPr>
              <a:t>Корпоративное обучение</a:t>
            </a:r>
            <a:endParaRPr lang="en-US" spc="20" dirty="0">
              <a:solidFill>
                <a:srgbClr val="2F5597"/>
              </a:solidFill>
              <a:ea typeface="Roboto Light" panose="02000000000000000000" pitchFamily="2" charset="0"/>
              <a:cs typeface="Lato Bold" panose="020F08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F855BF-1892-4C1D-A4EB-2B46BBE4E923}"/>
              </a:ext>
            </a:extLst>
          </p:cNvPr>
          <p:cNvSpPr txBox="1"/>
          <p:nvPr/>
        </p:nvSpPr>
        <p:spPr>
          <a:xfrm>
            <a:off x="6263378" y="4355996"/>
            <a:ext cx="5751642" cy="214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подготовка высококвалифицированных сотрудников для работы с цифровыми решениями;</a:t>
            </a:r>
          </a:p>
          <a:p>
            <a:pPr marL="285750" indent="-285750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разработка обучающих программ под потребности конкретных промышленных предприятий;</a:t>
            </a:r>
          </a:p>
          <a:p>
            <a:pPr marL="285750" indent="-285750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маркетплейс программ сертификации и повышения квалификации по IT-продуктам вендоров, разрабатывающих решения для управления и повышения эффективности промышленных предприятий.</a:t>
            </a:r>
          </a:p>
        </p:txBody>
      </p:sp>
      <p:sp>
        <p:nvSpPr>
          <p:cNvPr id="8" name="Freeform 1908">
            <a:extLst>
              <a:ext uri="{FF2B5EF4-FFF2-40B4-BE49-F238E27FC236}">
                <a16:creationId xmlns="" xmlns:a16="http://schemas.microsoft.com/office/drawing/2014/main" id="{39D1CECC-0AFB-4390-8DEC-5DD0EBE6E9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3378" y="4001409"/>
            <a:ext cx="219013" cy="260835"/>
          </a:xfrm>
          <a:custGeom>
            <a:avLst/>
            <a:gdLst>
              <a:gd name="T0" fmla="*/ 66 w 141"/>
              <a:gd name="T1" fmla="*/ 3 h 168"/>
              <a:gd name="T2" fmla="*/ 1 w 141"/>
              <a:gd name="T3" fmla="*/ 110 h 168"/>
              <a:gd name="T4" fmla="*/ 14 w 141"/>
              <a:gd name="T5" fmla="*/ 136 h 168"/>
              <a:gd name="T6" fmla="*/ 53 w 141"/>
              <a:gd name="T7" fmla="*/ 166 h 168"/>
              <a:gd name="T8" fmla="*/ 135 w 141"/>
              <a:gd name="T9" fmla="*/ 167 h 168"/>
              <a:gd name="T10" fmla="*/ 131 w 141"/>
              <a:gd name="T11" fmla="*/ 128 h 168"/>
              <a:gd name="T12" fmla="*/ 78 w 141"/>
              <a:gd name="T13" fmla="*/ 50 h 168"/>
              <a:gd name="T14" fmla="*/ 95 w 141"/>
              <a:gd name="T15" fmla="*/ 67 h 168"/>
              <a:gd name="T16" fmla="*/ 68 w 141"/>
              <a:gd name="T17" fmla="*/ 67 h 168"/>
              <a:gd name="T18" fmla="*/ 78 w 141"/>
              <a:gd name="T19" fmla="*/ 77 h 168"/>
              <a:gd name="T20" fmla="*/ 114 w 141"/>
              <a:gd name="T21" fmla="*/ 39 h 168"/>
              <a:gd name="T22" fmla="*/ 93 w 141"/>
              <a:gd name="T23" fmla="*/ 36 h 168"/>
              <a:gd name="T24" fmla="*/ 84 w 141"/>
              <a:gd name="T25" fmla="*/ 22 h 168"/>
              <a:gd name="T26" fmla="*/ 67 w 141"/>
              <a:gd name="T27" fmla="*/ 35 h 168"/>
              <a:gd name="T28" fmla="*/ 51 w 141"/>
              <a:gd name="T29" fmla="*/ 31 h 168"/>
              <a:gd name="T30" fmla="*/ 48 w 141"/>
              <a:gd name="T31" fmla="*/ 52 h 168"/>
              <a:gd name="T32" fmla="*/ 34 w 141"/>
              <a:gd name="T33" fmla="*/ 61 h 168"/>
              <a:gd name="T34" fmla="*/ 47 w 141"/>
              <a:gd name="T35" fmla="*/ 78 h 168"/>
              <a:gd name="T36" fmla="*/ 43 w 141"/>
              <a:gd name="T37" fmla="*/ 94 h 168"/>
              <a:gd name="T38" fmla="*/ 64 w 141"/>
              <a:gd name="T39" fmla="*/ 97 h 168"/>
              <a:gd name="T40" fmla="*/ 72 w 141"/>
              <a:gd name="T41" fmla="*/ 111 h 168"/>
              <a:gd name="T42" fmla="*/ 89 w 141"/>
              <a:gd name="T43" fmla="*/ 98 h 168"/>
              <a:gd name="T44" fmla="*/ 106 w 141"/>
              <a:gd name="T45" fmla="*/ 103 h 168"/>
              <a:gd name="T46" fmla="*/ 109 w 141"/>
              <a:gd name="T47" fmla="*/ 81 h 168"/>
              <a:gd name="T48" fmla="*/ 123 w 141"/>
              <a:gd name="T49" fmla="*/ 73 h 168"/>
              <a:gd name="T50" fmla="*/ 110 w 141"/>
              <a:gd name="T51" fmla="*/ 56 h 168"/>
              <a:gd name="T52" fmla="*/ 107 w 141"/>
              <a:gd name="T53" fmla="*/ 71 h 168"/>
              <a:gd name="T54" fmla="*/ 102 w 141"/>
              <a:gd name="T55" fmla="*/ 84 h 168"/>
              <a:gd name="T56" fmla="*/ 95 w 141"/>
              <a:gd name="T57" fmla="*/ 90 h 168"/>
              <a:gd name="T58" fmla="*/ 83 w 141"/>
              <a:gd name="T59" fmla="*/ 95 h 168"/>
              <a:gd name="T60" fmla="*/ 74 w 141"/>
              <a:gd name="T61" fmla="*/ 95 h 168"/>
              <a:gd name="T62" fmla="*/ 62 w 141"/>
              <a:gd name="T63" fmla="*/ 90 h 168"/>
              <a:gd name="T64" fmla="*/ 55 w 141"/>
              <a:gd name="T65" fmla="*/ 84 h 168"/>
              <a:gd name="T66" fmla="*/ 50 w 141"/>
              <a:gd name="T67" fmla="*/ 71 h 168"/>
              <a:gd name="T68" fmla="*/ 50 w 141"/>
              <a:gd name="T69" fmla="*/ 62 h 168"/>
              <a:gd name="T70" fmla="*/ 55 w 141"/>
              <a:gd name="T71" fmla="*/ 50 h 168"/>
              <a:gd name="T72" fmla="*/ 61 w 141"/>
              <a:gd name="T73" fmla="*/ 43 h 168"/>
              <a:gd name="T74" fmla="*/ 74 w 141"/>
              <a:gd name="T75" fmla="*/ 38 h 168"/>
              <a:gd name="T76" fmla="*/ 83 w 141"/>
              <a:gd name="T77" fmla="*/ 38 h 168"/>
              <a:gd name="T78" fmla="*/ 95 w 141"/>
              <a:gd name="T79" fmla="*/ 43 h 168"/>
              <a:gd name="T80" fmla="*/ 102 w 141"/>
              <a:gd name="T81" fmla="*/ 50 h 168"/>
              <a:gd name="T82" fmla="*/ 107 w 141"/>
              <a:gd name="T83" fmla="*/ 62 h 168"/>
              <a:gd name="T84" fmla="*/ 129 w 141"/>
              <a:gd name="T85" fmla="*/ 88 h 168"/>
              <a:gd name="T86" fmla="*/ 59 w 141"/>
              <a:gd name="T87" fmla="*/ 161 h 168"/>
              <a:gd name="T88" fmla="*/ 25 w 141"/>
              <a:gd name="T89" fmla="*/ 140 h 168"/>
              <a:gd name="T90" fmla="*/ 17 w 141"/>
              <a:gd name="T91" fmla="*/ 104 h 168"/>
              <a:gd name="T92" fmla="*/ 22 w 141"/>
              <a:gd name="T93" fmla="*/ 73 h 168"/>
              <a:gd name="T94" fmla="*/ 114 w 141"/>
              <a:gd name="T95" fmla="*/ 2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" h="168">
                <a:moveTo>
                  <a:pt x="141" y="65"/>
                </a:moveTo>
                <a:cubicBezTo>
                  <a:pt x="141" y="46"/>
                  <a:pt x="132" y="29"/>
                  <a:pt x="118" y="17"/>
                </a:cubicBezTo>
                <a:cubicBezTo>
                  <a:pt x="104" y="5"/>
                  <a:pt x="85" y="0"/>
                  <a:pt x="66" y="3"/>
                </a:cubicBezTo>
                <a:cubicBezTo>
                  <a:pt x="33" y="9"/>
                  <a:pt x="10" y="40"/>
                  <a:pt x="14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09"/>
                  <a:pt x="1" y="110"/>
                </a:cubicBezTo>
                <a:cubicBezTo>
                  <a:pt x="1" y="111"/>
                  <a:pt x="2" y="111"/>
                  <a:pt x="4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4" y="142"/>
                  <a:pt x="19" y="147"/>
                  <a:pt x="25" y="147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53" y="166"/>
                  <a:pt x="53" y="166"/>
                  <a:pt x="53" y="166"/>
                </a:cubicBezTo>
                <a:cubicBezTo>
                  <a:pt x="54" y="167"/>
                  <a:pt x="55" y="168"/>
                  <a:pt x="57" y="168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3" y="168"/>
                  <a:pt x="134" y="168"/>
                  <a:pt x="135" y="167"/>
                </a:cubicBezTo>
                <a:cubicBezTo>
                  <a:pt x="135" y="166"/>
                  <a:pt x="135" y="165"/>
                  <a:pt x="135" y="164"/>
                </a:cubicBezTo>
                <a:cubicBezTo>
                  <a:pt x="131" y="129"/>
                  <a:pt x="131" y="129"/>
                  <a:pt x="131" y="129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28" y="116"/>
                  <a:pt x="129" y="103"/>
                  <a:pt x="135" y="91"/>
                </a:cubicBezTo>
                <a:cubicBezTo>
                  <a:pt x="139" y="83"/>
                  <a:pt x="141" y="74"/>
                  <a:pt x="141" y="65"/>
                </a:cubicBezTo>
                <a:close/>
                <a:moveTo>
                  <a:pt x="78" y="50"/>
                </a:moveTo>
                <a:cubicBezTo>
                  <a:pt x="69" y="50"/>
                  <a:pt x="62" y="58"/>
                  <a:pt x="62" y="67"/>
                </a:cubicBezTo>
                <a:cubicBezTo>
                  <a:pt x="62" y="76"/>
                  <a:pt x="69" y="84"/>
                  <a:pt x="78" y="84"/>
                </a:cubicBezTo>
                <a:cubicBezTo>
                  <a:pt x="88" y="84"/>
                  <a:pt x="95" y="76"/>
                  <a:pt x="95" y="67"/>
                </a:cubicBezTo>
                <a:cubicBezTo>
                  <a:pt x="95" y="58"/>
                  <a:pt x="88" y="50"/>
                  <a:pt x="78" y="50"/>
                </a:cubicBezTo>
                <a:close/>
                <a:moveTo>
                  <a:pt x="78" y="77"/>
                </a:moveTo>
                <a:cubicBezTo>
                  <a:pt x="73" y="77"/>
                  <a:pt x="68" y="72"/>
                  <a:pt x="68" y="67"/>
                </a:cubicBezTo>
                <a:cubicBezTo>
                  <a:pt x="68" y="61"/>
                  <a:pt x="73" y="57"/>
                  <a:pt x="78" y="57"/>
                </a:cubicBezTo>
                <a:cubicBezTo>
                  <a:pt x="84" y="57"/>
                  <a:pt x="88" y="61"/>
                  <a:pt x="88" y="67"/>
                </a:cubicBezTo>
                <a:cubicBezTo>
                  <a:pt x="88" y="72"/>
                  <a:pt x="84" y="77"/>
                  <a:pt x="78" y="77"/>
                </a:cubicBezTo>
                <a:close/>
                <a:moveTo>
                  <a:pt x="109" y="52"/>
                </a:moveTo>
                <a:cubicBezTo>
                  <a:pt x="115" y="44"/>
                  <a:pt x="115" y="44"/>
                  <a:pt x="115" y="44"/>
                </a:cubicBezTo>
                <a:cubicBezTo>
                  <a:pt x="116" y="42"/>
                  <a:pt x="115" y="41"/>
                  <a:pt x="114" y="39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5" y="30"/>
                  <a:pt x="103" y="30"/>
                  <a:pt x="101" y="31"/>
                </a:cubicBezTo>
                <a:cubicBezTo>
                  <a:pt x="93" y="36"/>
                  <a:pt x="93" y="36"/>
                  <a:pt x="93" y="36"/>
                </a:cubicBezTo>
                <a:cubicBezTo>
                  <a:pt x="92" y="36"/>
                  <a:pt x="91" y="35"/>
                  <a:pt x="89" y="35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6" y="22"/>
                  <a:pt x="84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1" y="22"/>
                  <a:pt x="69" y="23"/>
                  <a:pt x="69" y="25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5"/>
                  <a:pt x="65" y="36"/>
                  <a:pt x="64" y="36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30"/>
                  <a:pt x="52" y="30"/>
                  <a:pt x="51" y="31"/>
                </a:cubicBezTo>
                <a:cubicBezTo>
                  <a:pt x="43" y="39"/>
                  <a:pt x="43" y="39"/>
                  <a:pt x="43" y="39"/>
                </a:cubicBezTo>
                <a:cubicBezTo>
                  <a:pt x="41" y="41"/>
                  <a:pt x="41" y="42"/>
                  <a:pt x="42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3"/>
                  <a:pt x="47" y="55"/>
                  <a:pt x="47" y="56"/>
                </a:cubicBezTo>
                <a:cubicBezTo>
                  <a:pt x="36" y="57"/>
                  <a:pt x="36" y="57"/>
                  <a:pt x="36" y="57"/>
                </a:cubicBezTo>
                <a:cubicBezTo>
                  <a:pt x="35" y="58"/>
                  <a:pt x="34" y="59"/>
                  <a:pt x="34" y="61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4"/>
                  <a:pt x="35" y="76"/>
                  <a:pt x="36" y="76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9"/>
                  <a:pt x="48" y="80"/>
                  <a:pt x="48" y="81"/>
                </a:cubicBezTo>
                <a:cubicBezTo>
                  <a:pt x="42" y="90"/>
                  <a:pt x="42" y="90"/>
                  <a:pt x="42" y="90"/>
                </a:cubicBezTo>
                <a:cubicBezTo>
                  <a:pt x="41" y="91"/>
                  <a:pt x="41" y="93"/>
                  <a:pt x="43" y="94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2" y="104"/>
                  <a:pt x="54" y="104"/>
                  <a:pt x="55" y="103"/>
                </a:cubicBezTo>
                <a:cubicBezTo>
                  <a:pt x="64" y="97"/>
                  <a:pt x="64" y="97"/>
                  <a:pt x="64" y="97"/>
                </a:cubicBezTo>
                <a:cubicBezTo>
                  <a:pt x="65" y="97"/>
                  <a:pt x="66" y="98"/>
                  <a:pt x="67" y="98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69" y="110"/>
                  <a:pt x="71" y="111"/>
                  <a:pt x="72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6" y="111"/>
                  <a:pt x="87" y="110"/>
                  <a:pt x="88" y="109"/>
                </a:cubicBezTo>
                <a:cubicBezTo>
                  <a:pt x="89" y="98"/>
                  <a:pt x="89" y="98"/>
                  <a:pt x="89" y="98"/>
                </a:cubicBezTo>
                <a:cubicBezTo>
                  <a:pt x="91" y="98"/>
                  <a:pt x="92" y="97"/>
                  <a:pt x="93" y="97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3" y="104"/>
                  <a:pt x="105" y="104"/>
                  <a:pt x="106" y="103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5" y="93"/>
                  <a:pt x="116" y="91"/>
                  <a:pt x="115" y="9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0"/>
                  <a:pt x="110" y="79"/>
                  <a:pt x="110" y="7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22" y="76"/>
                  <a:pt x="123" y="74"/>
                  <a:pt x="123" y="73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59"/>
                  <a:pt x="122" y="58"/>
                  <a:pt x="120" y="57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55"/>
                  <a:pt x="109" y="53"/>
                  <a:pt x="109" y="52"/>
                </a:cubicBezTo>
                <a:close/>
                <a:moveTo>
                  <a:pt x="116" y="70"/>
                </a:moveTo>
                <a:cubicBezTo>
                  <a:pt x="107" y="71"/>
                  <a:pt x="107" y="71"/>
                  <a:pt x="107" y="71"/>
                </a:cubicBezTo>
                <a:cubicBezTo>
                  <a:pt x="105" y="72"/>
                  <a:pt x="104" y="73"/>
                  <a:pt x="104" y="74"/>
                </a:cubicBezTo>
                <a:cubicBezTo>
                  <a:pt x="103" y="76"/>
                  <a:pt x="103" y="78"/>
                  <a:pt x="102" y="80"/>
                </a:cubicBezTo>
                <a:cubicBezTo>
                  <a:pt x="101" y="81"/>
                  <a:pt x="101" y="82"/>
                  <a:pt x="102" y="84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95" y="90"/>
                  <a:pt x="95" y="90"/>
                  <a:pt x="95" y="90"/>
                </a:cubicBezTo>
                <a:cubicBezTo>
                  <a:pt x="94" y="89"/>
                  <a:pt x="93" y="89"/>
                  <a:pt x="91" y="90"/>
                </a:cubicBezTo>
                <a:cubicBezTo>
                  <a:pt x="89" y="91"/>
                  <a:pt x="88" y="92"/>
                  <a:pt x="86" y="92"/>
                </a:cubicBezTo>
                <a:cubicBezTo>
                  <a:pt x="84" y="93"/>
                  <a:pt x="83" y="94"/>
                  <a:pt x="83" y="9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4" y="95"/>
                  <a:pt x="74" y="95"/>
                  <a:pt x="74" y="95"/>
                </a:cubicBezTo>
                <a:cubicBezTo>
                  <a:pt x="73" y="94"/>
                  <a:pt x="72" y="93"/>
                  <a:pt x="71" y="92"/>
                </a:cubicBezTo>
                <a:cubicBezTo>
                  <a:pt x="69" y="92"/>
                  <a:pt x="67" y="91"/>
                  <a:pt x="65" y="90"/>
                </a:cubicBezTo>
                <a:cubicBezTo>
                  <a:pt x="64" y="89"/>
                  <a:pt x="63" y="89"/>
                  <a:pt x="62" y="90"/>
                </a:cubicBezTo>
                <a:cubicBezTo>
                  <a:pt x="54" y="96"/>
                  <a:pt x="54" y="96"/>
                  <a:pt x="54" y="96"/>
                </a:cubicBezTo>
                <a:cubicBezTo>
                  <a:pt x="50" y="91"/>
                  <a:pt x="50" y="91"/>
                  <a:pt x="50" y="91"/>
                </a:cubicBezTo>
                <a:cubicBezTo>
                  <a:pt x="55" y="84"/>
                  <a:pt x="55" y="84"/>
                  <a:pt x="55" y="84"/>
                </a:cubicBezTo>
                <a:cubicBezTo>
                  <a:pt x="56" y="82"/>
                  <a:pt x="56" y="81"/>
                  <a:pt x="55" y="80"/>
                </a:cubicBezTo>
                <a:cubicBezTo>
                  <a:pt x="54" y="78"/>
                  <a:pt x="53" y="76"/>
                  <a:pt x="53" y="74"/>
                </a:cubicBezTo>
                <a:cubicBezTo>
                  <a:pt x="52" y="73"/>
                  <a:pt x="51" y="72"/>
                  <a:pt x="50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64"/>
                  <a:pt x="41" y="64"/>
                  <a:pt x="41" y="64"/>
                </a:cubicBezTo>
                <a:cubicBezTo>
                  <a:pt x="50" y="62"/>
                  <a:pt x="50" y="62"/>
                  <a:pt x="50" y="62"/>
                </a:cubicBezTo>
                <a:cubicBezTo>
                  <a:pt x="51" y="62"/>
                  <a:pt x="52" y="61"/>
                  <a:pt x="53" y="60"/>
                </a:cubicBezTo>
                <a:cubicBezTo>
                  <a:pt x="53" y="58"/>
                  <a:pt x="54" y="56"/>
                  <a:pt x="55" y="54"/>
                </a:cubicBezTo>
                <a:cubicBezTo>
                  <a:pt x="56" y="52"/>
                  <a:pt x="56" y="51"/>
                  <a:pt x="55" y="50"/>
                </a:cubicBezTo>
                <a:cubicBezTo>
                  <a:pt x="50" y="42"/>
                  <a:pt x="50" y="42"/>
                  <a:pt x="50" y="42"/>
                </a:cubicBezTo>
                <a:cubicBezTo>
                  <a:pt x="54" y="38"/>
                  <a:pt x="54" y="38"/>
                  <a:pt x="54" y="38"/>
                </a:cubicBezTo>
                <a:cubicBezTo>
                  <a:pt x="61" y="43"/>
                  <a:pt x="61" y="43"/>
                  <a:pt x="61" y="43"/>
                </a:cubicBezTo>
                <a:cubicBezTo>
                  <a:pt x="62" y="44"/>
                  <a:pt x="64" y="44"/>
                  <a:pt x="65" y="44"/>
                </a:cubicBezTo>
                <a:cubicBezTo>
                  <a:pt x="67" y="42"/>
                  <a:pt x="69" y="42"/>
                  <a:pt x="71" y="41"/>
                </a:cubicBezTo>
                <a:cubicBezTo>
                  <a:pt x="73" y="41"/>
                  <a:pt x="73" y="39"/>
                  <a:pt x="74" y="38"/>
                </a:cubicBezTo>
                <a:cubicBezTo>
                  <a:pt x="75" y="29"/>
                  <a:pt x="75" y="29"/>
                  <a:pt x="75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40"/>
                  <a:pt x="84" y="41"/>
                  <a:pt x="85" y="41"/>
                </a:cubicBezTo>
                <a:cubicBezTo>
                  <a:pt x="88" y="42"/>
                  <a:pt x="90" y="42"/>
                  <a:pt x="92" y="44"/>
                </a:cubicBezTo>
                <a:cubicBezTo>
                  <a:pt x="93" y="44"/>
                  <a:pt x="94" y="44"/>
                  <a:pt x="95" y="43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1" y="51"/>
                  <a:pt x="101" y="52"/>
                  <a:pt x="102" y="54"/>
                </a:cubicBezTo>
                <a:cubicBezTo>
                  <a:pt x="103" y="56"/>
                  <a:pt x="104" y="58"/>
                  <a:pt x="104" y="60"/>
                </a:cubicBezTo>
                <a:cubicBezTo>
                  <a:pt x="104" y="61"/>
                  <a:pt x="105" y="62"/>
                  <a:pt x="107" y="62"/>
                </a:cubicBezTo>
                <a:cubicBezTo>
                  <a:pt x="116" y="64"/>
                  <a:pt x="116" y="64"/>
                  <a:pt x="116" y="64"/>
                </a:cubicBezTo>
                <a:lnTo>
                  <a:pt x="116" y="70"/>
                </a:lnTo>
                <a:close/>
                <a:moveTo>
                  <a:pt x="129" y="88"/>
                </a:moveTo>
                <a:cubicBezTo>
                  <a:pt x="122" y="102"/>
                  <a:pt x="121" y="116"/>
                  <a:pt x="124" y="130"/>
                </a:cubicBezTo>
                <a:cubicBezTo>
                  <a:pt x="128" y="161"/>
                  <a:pt x="128" y="161"/>
                  <a:pt x="128" y="161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54" y="142"/>
                  <a:pt x="52" y="141"/>
                  <a:pt x="51" y="141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3" y="140"/>
                  <a:pt x="21" y="138"/>
                  <a:pt x="21" y="13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6"/>
                  <a:pt x="19" y="104"/>
                  <a:pt x="17" y="104"/>
                </a:cubicBezTo>
                <a:cubicBezTo>
                  <a:pt x="9" y="104"/>
                  <a:pt x="9" y="104"/>
                  <a:pt x="9" y="104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4"/>
                  <a:pt x="22" y="74"/>
                  <a:pt x="22" y="73"/>
                </a:cubicBezTo>
                <a:cubicBezTo>
                  <a:pt x="22" y="73"/>
                  <a:pt x="22" y="73"/>
                  <a:pt x="21" y="73"/>
                </a:cubicBezTo>
                <a:cubicBezTo>
                  <a:pt x="17" y="43"/>
                  <a:pt x="37" y="15"/>
                  <a:pt x="67" y="10"/>
                </a:cubicBezTo>
                <a:cubicBezTo>
                  <a:pt x="84" y="7"/>
                  <a:pt x="101" y="11"/>
                  <a:pt x="114" y="22"/>
                </a:cubicBezTo>
                <a:cubicBezTo>
                  <a:pt x="126" y="33"/>
                  <a:pt x="134" y="48"/>
                  <a:pt x="134" y="65"/>
                </a:cubicBezTo>
                <a:cubicBezTo>
                  <a:pt x="134" y="73"/>
                  <a:pt x="132" y="81"/>
                  <a:pt x="129" y="8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902">
            <a:extLst>
              <a:ext uri="{FF2B5EF4-FFF2-40B4-BE49-F238E27FC236}">
                <a16:creationId xmlns="" xmlns:a16="http://schemas.microsoft.com/office/drawing/2014/main" id="{73F86CEC-D5C0-4D75-BA69-381FC22B16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3378" y="2074516"/>
            <a:ext cx="257533" cy="258084"/>
          </a:xfrm>
          <a:custGeom>
            <a:avLst/>
            <a:gdLst>
              <a:gd name="T0" fmla="*/ 35 w 166"/>
              <a:gd name="T1" fmla="*/ 133 h 166"/>
              <a:gd name="T2" fmla="*/ 20 w 166"/>
              <a:gd name="T3" fmla="*/ 133 h 166"/>
              <a:gd name="T4" fmla="*/ 102 w 166"/>
              <a:gd name="T5" fmla="*/ 49 h 166"/>
              <a:gd name="T6" fmla="*/ 102 w 166"/>
              <a:gd name="T7" fmla="*/ 108 h 166"/>
              <a:gd name="T8" fmla="*/ 121 w 166"/>
              <a:gd name="T9" fmla="*/ 53 h 166"/>
              <a:gd name="T10" fmla="*/ 106 w 166"/>
              <a:gd name="T11" fmla="*/ 101 h 166"/>
              <a:gd name="T12" fmla="*/ 114 w 166"/>
              <a:gd name="T13" fmla="*/ 101 h 166"/>
              <a:gd name="T14" fmla="*/ 72 w 166"/>
              <a:gd name="T15" fmla="*/ 63 h 166"/>
              <a:gd name="T16" fmla="*/ 91 w 166"/>
              <a:gd name="T17" fmla="*/ 108 h 166"/>
              <a:gd name="T18" fmla="*/ 91 w 166"/>
              <a:gd name="T19" fmla="*/ 60 h 166"/>
              <a:gd name="T20" fmla="*/ 79 w 166"/>
              <a:gd name="T21" fmla="*/ 66 h 166"/>
              <a:gd name="T22" fmla="*/ 63 w 166"/>
              <a:gd name="T23" fmla="*/ 70 h 166"/>
              <a:gd name="T24" fmla="*/ 45 w 166"/>
              <a:gd name="T25" fmla="*/ 104 h 166"/>
              <a:gd name="T26" fmla="*/ 67 w 166"/>
              <a:gd name="T27" fmla="*/ 104 h 166"/>
              <a:gd name="T28" fmla="*/ 60 w 166"/>
              <a:gd name="T29" fmla="*/ 101 h 166"/>
              <a:gd name="T30" fmla="*/ 60 w 166"/>
              <a:gd name="T31" fmla="*/ 77 h 166"/>
              <a:gd name="T32" fmla="*/ 72 w 166"/>
              <a:gd name="T33" fmla="*/ 13 h 166"/>
              <a:gd name="T34" fmla="*/ 76 w 166"/>
              <a:gd name="T35" fmla="*/ 20 h 166"/>
              <a:gd name="T36" fmla="*/ 62 w 166"/>
              <a:gd name="T37" fmla="*/ 13 h 166"/>
              <a:gd name="T38" fmla="*/ 58 w 166"/>
              <a:gd name="T39" fmla="*/ 20 h 166"/>
              <a:gd name="T40" fmla="*/ 62 w 166"/>
              <a:gd name="T41" fmla="*/ 13 h 166"/>
              <a:gd name="T42" fmla="*/ 41 w 166"/>
              <a:gd name="T43" fmla="*/ 16 h 166"/>
              <a:gd name="T44" fmla="*/ 52 w 166"/>
              <a:gd name="T45" fmla="*/ 16 h 166"/>
              <a:gd name="T46" fmla="*/ 13 w 166"/>
              <a:gd name="T47" fmla="*/ 148 h 166"/>
              <a:gd name="T48" fmla="*/ 49 w 166"/>
              <a:gd name="T49" fmla="*/ 160 h 166"/>
              <a:gd name="T50" fmla="*/ 64 w 166"/>
              <a:gd name="T51" fmla="*/ 166 h 166"/>
              <a:gd name="T52" fmla="*/ 120 w 166"/>
              <a:gd name="T53" fmla="*/ 163 h 166"/>
              <a:gd name="T54" fmla="*/ 105 w 166"/>
              <a:gd name="T55" fmla="*/ 148 h 166"/>
              <a:gd name="T56" fmla="*/ 166 w 166"/>
              <a:gd name="T57" fmla="*/ 46 h 166"/>
              <a:gd name="T58" fmla="*/ 136 w 166"/>
              <a:gd name="T59" fmla="*/ 29 h 166"/>
              <a:gd name="T60" fmla="*/ 33 w 166"/>
              <a:gd name="T61" fmla="*/ 0 h 166"/>
              <a:gd name="T62" fmla="*/ 29 w 166"/>
              <a:gd name="T63" fmla="*/ 33 h 166"/>
              <a:gd name="T64" fmla="*/ 0 w 166"/>
              <a:gd name="T65" fmla="*/ 136 h 166"/>
              <a:gd name="T66" fmla="*/ 98 w 166"/>
              <a:gd name="T67" fmla="*/ 160 h 166"/>
              <a:gd name="T68" fmla="*/ 98 w 166"/>
              <a:gd name="T69" fmla="*/ 148 h 166"/>
              <a:gd name="T70" fmla="*/ 153 w 166"/>
              <a:gd name="T71" fmla="*/ 40 h 166"/>
              <a:gd name="T72" fmla="*/ 136 w 166"/>
              <a:gd name="T73" fmla="*/ 117 h 166"/>
              <a:gd name="T74" fmla="*/ 129 w 166"/>
              <a:gd name="T75" fmla="*/ 7 h 166"/>
              <a:gd name="T76" fmla="*/ 36 w 166"/>
              <a:gd name="T77" fmla="*/ 7 h 166"/>
              <a:gd name="T78" fmla="*/ 129 w 166"/>
              <a:gd name="T79" fmla="*/ 117 h 166"/>
              <a:gd name="T80" fmla="*/ 7 w 166"/>
              <a:gd name="T81" fmla="*/ 47 h 166"/>
              <a:gd name="T82" fmla="*/ 29 w 166"/>
              <a:gd name="T83" fmla="*/ 117 h 166"/>
              <a:gd name="T84" fmla="*/ 7 w 166"/>
              <a:gd name="T85" fmla="*/ 124 h 166"/>
              <a:gd name="T86" fmla="*/ 159 w 166"/>
              <a:gd name="T87" fmla="*/ 124 h 166"/>
              <a:gd name="T88" fmla="*/ 102 w 166"/>
              <a:gd name="T89" fmla="*/ 141 h 166"/>
              <a:gd name="T90" fmla="*/ 64 w 166"/>
              <a:gd name="T91" fmla="*/ 141 h 166"/>
              <a:gd name="T92" fmla="*/ 8 w 166"/>
              <a:gd name="T93" fmla="*/ 14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66">
                <a:moveTo>
                  <a:pt x="24" y="136"/>
                </a:moveTo>
                <a:cubicBezTo>
                  <a:pt x="31" y="136"/>
                  <a:pt x="31" y="136"/>
                  <a:pt x="31" y="136"/>
                </a:cubicBezTo>
                <a:cubicBezTo>
                  <a:pt x="33" y="136"/>
                  <a:pt x="35" y="134"/>
                  <a:pt x="35" y="133"/>
                </a:cubicBezTo>
                <a:cubicBezTo>
                  <a:pt x="35" y="131"/>
                  <a:pt x="33" y="129"/>
                  <a:pt x="31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2" y="129"/>
                  <a:pt x="20" y="131"/>
                  <a:pt x="20" y="133"/>
                </a:cubicBezTo>
                <a:cubicBezTo>
                  <a:pt x="20" y="134"/>
                  <a:pt x="22" y="136"/>
                  <a:pt x="24" y="136"/>
                </a:cubicBezTo>
                <a:close/>
                <a:moveTo>
                  <a:pt x="118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100" y="49"/>
                  <a:pt x="99" y="51"/>
                  <a:pt x="99" y="53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106"/>
                  <a:pt x="100" y="108"/>
                  <a:pt x="102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0" y="108"/>
                  <a:pt x="121" y="106"/>
                  <a:pt x="121" y="10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1"/>
                  <a:pt x="120" y="49"/>
                  <a:pt x="118" y="49"/>
                </a:cubicBezTo>
                <a:close/>
                <a:moveTo>
                  <a:pt x="114" y="101"/>
                </a:moveTo>
                <a:cubicBezTo>
                  <a:pt x="106" y="101"/>
                  <a:pt x="106" y="101"/>
                  <a:pt x="106" y="101"/>
                </a:cubicBezTo>
                <a:cubicBezTo>
                  <a:pt x="106" y="56"/>
                  <a:pt x="106" y="56"/>
                  <a:pt x="106" y="56"/>
                </a:cubicBezTo>
                <a:cubicBezTo>
                  <a:pt x="114" y="56"/>
                  <a:pt x="114" y="56"/>
                  <a:pt x="114" y="56"/>
                </a:cubicBezTo>
                <a:lnTo>
                  <a:pt x="114" y="101"/>
                </a:lnTo>
                <a:close/>
                <a:moveTo>
                  <a:pt x="91" y="60"/>
                </a:moveTo>
                <a:cubicBezTo>
                  <a:pt x="75" y="60"/>
                  <a:pt x="75" y="60"/>
                  <a:pt x="75" y="60"/>
                </a:cubicBezTo>
                <a:cubicBezTo>
                  <a:pt x="73" y="60"/>
                  <a:pt x="72" y="61"/>
                  <a:pt x="72" y="6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6"/>
                  <a:pt x="73" y="108"/>
                  <a:pt x="75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2" y="108"/>
                  <a:pt x="94" y="106"/>
                  <a:pt x="94" y="104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61"/>
                  <a:pt x="92" y="60"/>
                  <a:pt x="91" y="60"/>
                </a:cubicBezTo>
                <a:close/>
                <a:moveTo>
                  <a:pt x="87" y="101"/>
                </a:moveTo>
                <a:cubicBezTo>
                  <a:pt x="79" y="101"/>
                  <a:pt x="79" y="101"/>
                  <a:pt x="79" y="101"/>
                </a:cubicBezTo>
                <a:cubicBezTo>
                  <a:pt x="79" y="66"/>
                  <a:pt x="79" y="66"/>
                  <a:pt x="79" y="66"/>
                </a:cubicBezTo>
                <a:cubicBezTo>
                  <a:pt x="87" y="66"/>
                  <a:pt x="87" y="66"/>
                  <a:pt x="87" y="66"/>
                </a:cubicBezTo>
                <a:lnTo>
                  <a:pt x="87" y="101"/>
                </a:lnTo>
                <a:close/>
                <a:moveTo>
                  <a:pt x="63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6" y="70"/>
                  <a:pt x="45" y="71"/>
                  <a:pt x="45" y="73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6"/>
                  <a:pt x="46" y="108"/>
                  <a:pt x="48" y="108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5" y="108"/>
                  <a:pt x="67" y="106"/>
                  <a:pt x="67" y="104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1"/>
                  <a:pt x="65" y="70"/>
                  <a:pt x="63" y="70"/>
                </a:cubicBezTo>
                <a:close/>
                <a:moveTo>
                  <a:pt x="60" y="101"/>
                </a:moveTo>
                <a:cubicBezTo>
                  <a:pt x="52" y="101"/>
                  <a:pt x="52" y="101"/>
                  <a:pt x="52" y="101"/>
                </a:cubicBezTo>
                <a:cubicBezTo>
                  <a:pt x="52" y="77"/>
                  <a:pt x="52" y="77"/>
                  <a:pt x="52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101"/>
                </a:lnTo>
                <a:close/>
                <a:moveTo>
                  <a:pt x="76" y="13"/>
                </a:moveTo>
                <a:cubicBezTo>
                  <a:pt x="72" y="13"/>
                  <a:pt x="72" y="13"/>
                  <a:pt x="72" y="13"/>
                </a:cubicBezTo>
                <a:cubicBezTo>
                  <a:pt x="70" y="13"/>
                  <a:pt x="68" y="14"/>
                  <a:pt x="68" y="16"/>
                </a:cubicBezTo>
                <a:cubicBezTo>
                  <a:pt x="68" y="18"/>
                  <a:pt x="70" y="20"/>
                  <a:pt x="72" y="20"/>
                </a:cubicBezTo>
                <a:cubicBezTo>
                  <a:pt x="76" y="20"/>
                  <a:pt x="76" y="20"/>
                  <a:pt x="76" y="20"/>
                </a:cubicBezTo>
                <a:cubicBezTo>
                  <a:pt x="78" y="20"/>
                  <a:pt x="79" y="18"/>
                  <a:pt x="79" y="16"/>
                </a:cubicBezTo>
                <a:cubicBezTo>
                  <a:pt x="79" y="14"/>
                  <a:pt x="78" y="13"/>
                  <a:pt x="76" y="13"/>
                </a:cubicBezTo>
                <a:close/>
                <a:moveTo>
                  <a:pt x="62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3"/>
                  <a:pt x="55" y="14"/>
                  <a:pt x="55" y="16"/>
                </a:cubicBezTo>
                <a:cubicBezTo>
                  <a:pt x="55" y="18"/>
                  <a:pt x="56" y="20"/>
                  <a:pt x="58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4" y="20"/>
                  <a:pt x="66" y="18"/>
                  <a:pt x="66" y="16"/>
                </a:cubicBezTo>
                <a:cubicBezTo>
                  <a:pt x="66" y="14"/>
                  <a:pt x="64" y="13"/>
                  <a:pt x="62" y="13"/>
                </a:cubicBezTo>
                <a:close/>
                <a:moveTo>
                  <a:pt x="49" y="13"/>
                </a:moveTo>
                <a:cubicBezTo>
                  <a:pt x="45" y="13"/>
                  <a:pt x="45" y="13"/>
                  <a:pt x="45" y="13"/>
                </a:cubicBezTo>
                <a:cubicBezTo>
                  <a:pt x="43" y="13"/>
                  <a:pt x="41" y="14"/>
                  <a:pt x="41" y="16"/>
                </a:cubicBezTo>
                <a:cubicBezTo>
                  <a:pt x="41" y="18"/>
                  <a:pt x="43" y="20"/>
                  <a:pt x="45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0"/>
                  <a:pt x="52" y="18"/>
                  <a:pt x="52" y="16"/>
                </a:cubicBezTo>
                <a:cubicBezTo>
                  <a:pt x="52" y="14"/>
                  <a:pt x="51" y="13"/>
                  <a:pt x="49" y="13"/>
                </a:cubicBezTo>
                <a:close/>
                <a:moveTo>
                  <a:pt x="11" y="148"/>
                </a:moveTo>
                <a:cubicBezTo>
                  <a:pt x="12" y="148"/>
                  <a:pt x="12" y="148"/>
                  <a:pt x="13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60"/>
                  <a:pt x="61" y="160"/>
                  <a:pt x="61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7" y="160"/>
                  <a:pt x="45" y="161"/>
                  <a:pt x="45" y="163"/>
                </a:cubicBezTo>
                <a:cubicBezTo>
                  <a:pt x="45" y="165"/>
                  <a:pt x="47" y="166"/>
                  <a:pt x="49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9" y="166"/>
                  <a:pt x="120" y="165"/>
                  <a:pt x="120" y="163"/>
                </a:cubicBezTo>
                <a:cubicBezTo>
                  <a:pt x="120" y="161"/>
                  <a:pt x="119" y="160"/>
                  <a:pt x="117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53" y="148"/>
                  <a:pt x="153" y="148"/>
                  <a:pt x="153" y="148"/>
                </a:cubicBezTo>
                <a:cubicBezTo>
                  <a:pt x="160" y="148"/>
                  <a:pt x="166" y="142"/>
                  <a:pt x="166" y="135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39"/>
                  <a:pt x="160" y="33"/>
                  <a:pt x="153" y="33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36" y="4"/>
                  <a:pt x="136" y="4"/>
                  <a:pt x="136" y="4"/>
                </a:cubicBezTo>
                <a:cubicBezTo>
                  <a:pt x="136" y="2"/>
                  <a:pt x="135" y="0"/>
                  <a:pt x="1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29" y="2"/>
                  <a:pt x="29" y="4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3"/>
                  <a:pt x="29" y="33"/>
                  <a:pt x="29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5" y="33"/>
                  <a:pt x="0" y="39"/>
                  <a:pt x="0" y="47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1" y="143"/>
                  <a:pt x="4" y="145"/>
                </a:cubicBezTo>
                <a:cubicBezTo>
                  <a:pt x="6" y="147"/>
                  <a:pt x="9" y="148"/>
                  <a:pt x="11" y="148"/>
                </a:cubicBezTo>
                <a:close/>
                <a:moveTo>
                  <a:pt x="98" y="160"/>
                </a:moveTo>
                <a:cubicBezTo>
                  <a:pt x="68" y="160"/>
                  <a:pt x="68" y="160"/>
                  <a:pt x="68" y="160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98" y="148"/>
                  <a:pt x="98" y="148"/>
                  <a:pt x="98" y="148"/>
                </a:cubicBezTo>
                <a:lnTo>
                  <a:pt x="98" y="160"/>
                </a:lnTo>
                <a:close/>
                <a:moveTo>
                  <a:pt x="136" y="40"/>
                </a:moveTo>
                <a:cubicBezTo>
                  <a:pt x="153" y="40"/>
                  <a:pt x="153" y="40"/>
                  <a:pt x="153" y="40"/>
                </a:cubicBezTo>
                <a:cubicBezTo>
                  <a:pt x="157" y="40"/>
                  <a:pt x="159" y="42"/>
                  <a:pt x="159" y="46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36" y="117"/>
                  <a:pt x="136" y="117"/>
                  <a:pt x="136" y="117"/>
                </a:cubicBezTo>
                <a:lnTo>
                  <a:pt x="136" y="40"/>
                </a:lnTo>
                <a:close/>
                <a:moveTo>
                  <a:pt x="36" y="7"/>
                </a:moveTo>
                <a:cubicBezTo>
                  <a:pt x="129" y="7"/>
                  <a:pt x="129" y="7"/>
                  <a:pt x="129" y="7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36" y="25"/>
                  <a:pt x="36" y="25"/>
                  <a:pt x="36" y="25"/>
                </a:cubicBezTo>
                <a:lnTo>
                  <a:pt x="36" y="7"/>
                </a:lnTo>
                <a:close/>
                <a:moveTo>
                  <a:pt x="36" y="32"/>
                </a:moveTo>
                <a:cubicBezTo>
                  <a:pt x="129" y="32"/>
                  <a:pt x="129" y="32"/>
                  <a:pt x="129" y="32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36" y="117"/>
                  <a:pt x="36" y="117"/>
                  <a:pt x="36" y="117"/>
                </a:cubicBezTo>
                <a:lnTo>
                  <a:pt x="36" y="32"/>
                </a:lnTo>
                <a:close/>
                <a:moveTo>
                  <a:pt x="7" y="47"/>
                </a:moveTo>
                <a:cubicBezTo>
                  <a:pt x="7" y="43"/>
                  <a:pt x="9" y="40"/>
                  <a:pt x="12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7" y="117"/>
                  <a:pt x="7" y="117"/>
                  <a:pt x="7" y="117"/>
                </a:cubicBezTo>
                <a:lnTo>
                  <a:pt x="7" y="47"/>
                </a:lnTo>
                <a:close/>
                <a:moveTo>
                  <a:pt x="7" y="124"/>
                </a:moveTo>
                <a:cubicBezTo>
                  <a:pt x="33" y="124"/>
                  <a:pt x="33" y="124"/>
                  <a:pt x="33" y="124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59" y="138"/>
                  <a:pt x="157" y="141"/>
                  <a:pt x="153" y="141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1"/>
                  <a:pt x="9" y="141"/>
                  <a:pt x="8" y="140"/>
                </a:cubicBezTo>
                <a:cubicBezTo>
                  <a:pt x="7" y="139"/>
                  <a:pt x="7" y="137"/>
                  <a:pt x="7" y="136"/>
                </a:cubicBezTo>
                <a:lnTo>
                  <a:pt x="7" y="124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0CE8B10-A62D-4EAE-A389-3D8DC6A904E0}"/>
              </a:ext>
            </a:extLst>
          </p:cNvPr>
          <p:cNvSpPr/>
          <p:nvPr/>
        </p:nvSpPr>
        <p:spPr>
          <a:xfrm>
            <a:off x="370934" y="836761"/>
            <a:ext cx="5287993" cy="456651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624215-2A7F-4126-B0C3-66BB19BBD763}"/>
              </a:ext>
            </a:extLst>
          </p:cNvPr>
          <p:cNvSpPr txBox="1"/>
          <p:nvPr/>
        </p:nvSpPr>
        <p:spPr>
          <a:xfrm>
            <a:off x="846465" y="1125092"/>
            <a:ext cx="3817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Центр компетенций Индустрия 4.0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A6C80B-4031-4F7D-A20E-39803C86DC61}"/>
              </a:ext>
            </a:extLst>
          </p:cNvPr>
          <p:cNvSpPr txBox="1"/>
          <p:nvPr/>
        </p:nvSpPr>
        <p:spPr>
          <a:xfrm>
            <a:off x="846464" y="2989711"/>
            <a:ext cx="4639936" cy="203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Центр технологического развития горно-металлургического комплекса (ГМК) создан в сотрудничестве АКФ «ПИТ» (Tech Garden) с АО «ВИСТ Групп» входящей в ГК «Цифра» (РФ) с целью продвижения передовых методик и технологий обучения, управления, повышения эффективности на промышленных предприятиях Казахстана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B9A384-38EE-4EF6-AB27-B34B5081E009}"/>
              </a:ext>
            </a:extLst>
          </p:cNvPr>
          <p:cNvSpPr txBox="1"/>
          <p:nvPr/>
        </p:nvSpPr>
        <p:spPr>
          <a:xfrm>
            <a:off x="846464" y="5595481"/>
            <a:ext cx="4400432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Развитие новых технологий, внедрение их в современное производство, экономику, социальную сферу приводит к стремительным изменениям на глобальных рынках. </a:t>
            </a:r>
            <a:endParaRPr lang="x-none" sz="1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B399E05-6EC8-403E-B8C6-96BA2A798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21673" r="12659" b="17212"/>
          <a:stretch/>
        </p:blipFill>
        <p:spPr>
          <a:xfrm>
            <a:off x="10044024" y="824740"/>
            <a:ext cx="1777042" cy="6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5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B343A-65D7-4927-A92C-B79C2D99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Цифровое горное предприятие. Казахстан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75F596-D698-4F01-9E23-725D65440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1" b="5185"/>
          <a:stretch/>
        </p:blipFill>
        <p:spPr>
          <a:xfrm>
            <a:off x="0" y="720726"/>
            <a:ext cx="12192000" cy="60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38C6A8-2B18-4B99-A1E6-940EA7F4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трансформация в горнорудной отрасли</a:t>
            </a:r>
            <a:endParaRPr lang="x-none" dirty="0"/>
          </a:p>
        </p:txBody>
      </p:sp>
      <p:cxnSp>
        <p:nvCxnSpPr>
          <p:cNvPr id="16" name="Google Shape;763;p156">
            <a:extLst>
              <a:ext uri="{FF2B5EF4-FFF2-40B4-BE49-F238E27FC236}">
                <a16:creationId xmlns="" xmlns:a16="http://schemas.microsoft.com/office/drawing/2014/main" id="{DFA4AE01-429A-48EB-94F4-F4120B0B236E}"/>
              </a:ext>
            </a:extLst>
          </p:cNvPr>
          <p:cNvCxnSpPr/>
          <p:nvPr/>
        </p:nvCxnSpPr>
        <p:spPr>
          <a:xfrm rot="10800000" flipH="1">
            <a:off x="1090868" y="1466634"/>
            <a:ext cx="9823818" cy="3811605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lgDash"/>
            <a:round/>
            <a:headEnd type="none" w="sm" len="sm"/>
            <a:tailEnd type="triangle" w="med" len="med"/>
          </a:ln>
        </p:spPr>
      </p:cxnSp>
      <p:cxnSp>
        <p:nvCxnSpPr>
          <p:cNvPr id="17" name="Google Shape;764;p156">
            <a:extLst>
              <a:ext uri="{FF2B5EF4-FFF2-40B4-BE49-F238E27FC236}">
                <a16:creationId xmlns="" xmlns:a16="http://schemas.microsoft.com/office/drawing/2014/main" id="{433247A3-3467-4615-B8C4-9C3CAB83AE78}"/>
              </a:ext>
            </a:extLst>
          </p:cNvPr>
          <p:cNvCxnSpPr>
            <a:cxnSpLocks/>
          </p:cNvCxnSpPr>
          <p:nvPr/>
        </p:nvCxnSpPr>
        <p:spPr>
          <a:xfrm flipV="1">
            <a:off x="583080" y="1258009"/>
            <a:ext cx="0" cy="4893294"/>
          </a:xfrm>
          <a:prstGeom prst="straightConnector1">
            <a:avLst/>
          </a:prstGeom>
          <a:noFill/>
          <a:ln w="28575" cap="flat" cmpd="sng">
            <a:solidFill>
              <a:srgbClr val="2F559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765;p156">
            <a:extLst>
              <a:ext uri="{FF2B5EF4-FFF2-40B4-BE49-F238E27FC236}">
                <a16:creationId xmlns="" xmlns:a16="http://schemas.microsoft.com/office/drawing/2014/main" id="{98EDC559-2C99-4528-B643-CA1F9EC1850B}"/>
              </a:ext>
            </a:extLst>
          </p:cNvPr>
          <p:cNvCxnSpPr/>
          <p:nvPr/>
        </p:nvCxnSpPr>
        <p:spPr>
          <a:xfrm>
            <a:off x="583080" y="6139484"/>
            <a:ext cx="11025839" cy="0"/>
          </a:xfrm>
          <a:prstGeom prst="straightConnector1">
            <a:avLst/>
          </a:prstGeom>
          <a:noFill/>
          <a:ln w="28575" cap="flat" cmpd="sng">
            <a:solidFill>
              <a:srgbClr val="2F5597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Google Shape;766;p156">
            <a:extLst>
              <a:ext uri="{FF2B5EF4-FFF2-40B4-BE49-F238E27FC236}">
                <a16:creationId xmlns="" xmlns:a16="http://schemas.microsoft.com/office/drawing/2014/main" id="{B09CD8A7-7E14-41D4-9052-6115351D7E4B}"/>
              </a:ext>
            </a:extLst>
          </p:cNvPr>
          <p:cNvSpPr/>
          <p:nvPr/>
        </p:nvSpPr>
        <p:spPr>
          <a:xfrm>
            <a:off x="907150" y="4690003"/>
            <a:ext cx="805708" cy="8057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1</a:t>
            </a:r>
            <a:endParaRPr sz="30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" name="Google Shape;767;p156">
            <a:extLst>
              <a:ext uri="{FF2B5EF4-FFF2-40B4-BE49-F238E27FC236}">
                <a16:creationId xmlns="" xmlns:a16="http://schemas.microsoft.com/office/drawing/2014/main" id="{A68CE9C1-ED90-47F1-9BBF-3228276A73CA}"/>
              </a:ext>
            </a:extLst>
          </p:cNvPr>
          <p:cNvSpPr/>
          <p:nvPr/>
        </p:nvSpPr>
        <p:spPr>
          <a:xfrm>
            <a:off x="3948593" y="3572040"/>
            <a:ext cx="805708" cy="8057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2</a:t>
            </a:r>
            <a:endParaRPr sz="30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Google Shape;768;p156">
            <a:extLst>
              <a:ext uri="{FF2B5EF4-FFF2-40B4-BE49-F238E27FC236}">
                <a16:creationId xmlns="" xmlns:a16="http://schemas.microsoft.com/office/drawing/2014/main" id="{A5C288B8-D0C5-46CE-86FC-15473A737661}"/>
              </a:ext>
            </a:extLst>
          </p:cNvPr>
          <p:cNvSpPr/>
          <p:nvPr/>
        </p:nvSpPr>
        <p:spPr>
          <a:xfrm>
            <a:off x="6757942" y="2483094"/>
            <a:ext cx="805708" cy="8057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3</a:t>
            </a:r>
            <a:endParaRPr sz="30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Google Shape;769;p156">
            <a:extLst>
              <a:ext uri="{FF2B5EF4-FFF2-40B4-BE49-F238E27FC236}">
                <a16:creationId xmlns="" xmlns:a16="http://schemas.microsoft.com/office/drawing/2014/main" id="{D12914D4-E50E-4EEF-AF0E-C3C4CDFD828A}"/>
              </a:ext>
            </a:extLst>
          </p:cNvPr>
          <p:cNvSpPr/>
          <p:nvPr/>
        </p:nvSpPr>
        <p:spPr>
          <a:xfrm>
            <a:off x="9510739" y="1447782"/>
            <a:ext cx="805708" cy="805708"/>
          </a:xfrm>
          <a:prstGeom prst="ellipse">
            <a:avLst/>
          </a:prstGeom>
          <a:solidFill>
            <a:srgbClr val="3CB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4</a:t>
            </a:r>
            <a:endParaRPr sz="30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Google Shape;979;p171">
            <a:extLst>
              <a:ext uri="{FF2B5EF4-FFF2-40B4-BE49-F238E27FC236}">
                <a16:creationId xmlns="" xmlns:a16="http://schemas.microsoft.com/office/drawing/2014/main" id="{A354C07D-CBC8-4795-84C2-5E7F6426DEFC}"/>
              </a:ext>
            </a:extLst>
          </p:cNvPr>
          <p:cNvSpPr txBox="1">
            <a:spLocks/>
          </p:cNvSpPr>
          <p:nvPr/>
        </p:nvSpPr>
        <p:spPr>
          <a:xfrm>
            <a:off x="1861422" y="5110125"/>
            <a:ext cx="2405778" cy="8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lnSpc>
                <a:spcPct val="8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595959"/>
                </a:solidFill>
              </a:rPr>
              <a:t>Автоматизация производственных процессов</a:t>
            </a:r>
            <a:endParaRPr lang="ru-RU" sz="1600" b="1" dirty="0"/>
          </a:p>
        </p:txBody>
      </p:sp>
      <p:sp>
        <p:nvSpPr>
          <p:cNvPr id="29" name="Google Shape;979;p171">
            <a:extLst>
              <a:ext uri="{FF2B5EF4-FFF2-40B4-BE49-F238E27FC236}">
                <a16:creationId xmlns="" xmlns:a16="http://schemas.microsoft.com/office/drawing/2014/main" id="{2EB1A4AA-9435-4145-AFA4-1E59AD2F46C0}"/>
              </a:ext>
            </a:extLst>
          </p:cNvPr>
          <p:cNvSpPr txBox="1">
            <a:spLocks/>
          </p:cNvSpPr>
          <p:nvPr/>
        </p:nvSpPr>
        <p:spPr>
          <a:xfrm>
            <a:off x="4701063" y="4096634"/>
            <a:ext cx="1727446" cy="8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lnSpc>
                <a:spcPct val="8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595959"/>
                </a:solidFill>
              </a:rPr>
              <a:t>Аналитика накопленных данных</a:t>
            </a:r>
          </a:p>
        </p:txBody>
      </p:sp>
      <p:sp>
        <p:nvSpPr>
          <p:cNvPr id="30" name="Google Shape;979;p171">
            <a:extLst>
              <a:ext uri="{FF2B5EF4-FFF2-40B4-BE49-F238E27FC236}">
                <a16:creationId xmlns="" xmlns:a16="http://schemas.microsoft.com/office/drawing/2014/main" id="{FCC7ECAF-F609-4AD3-9231-B45A2C9D57F0}"/>
              </a:ext>
            </a:extLst>
          </p:cNvPr>
          <p:cNvSpPr txBox="1">
            <a:spLocks/>
          </p:cNvSpPr>
          <p:nvPr/>
        </p:nvSpPr>
        <p:spPr>
          <a:xfrm>
            <a:off x="7457175" y="3013556"/>
            <a:ext cx="1727446" cy="8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lnSpc>
                <a:spcPct val="8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595959"/>
                </a:solidFill>
              </a:rPr>
              <a:t>Построение предиктивных моделей</a:t>
            </a:r>
          </a:p>
        </p:txBody>
      </p:sp>
      <p:sp>
        <p:nvSpPr>
          <p:cNvPr id="31" name="Google Shape;982;p171">
            <a:extLst>
              <a:ext uri="{FF2B5EF4-FFF2-40B4-BE49-F238E27FC236}">
                <a16:creationId xmlns="" xmlns:a16="http://schemas.microsoft.com/office/drawing/2014/main" id="{2DC36AEB-F993-46D3-B961-02FFA1974951}"/>
              </a:ext>
            </a:extLst>
          </p:cNvPr>
          <p:cNvSpPr txBox="1">
            <a:spLocks/>
          </p:cNvSpPr>
          <p:nvPr/>
        </p:nvSpPr>
        <p:spPr>
          <a:xfrm>
            <a:off x="9628507" y="2290305"/>
            <a:ext cx="2444662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lnSpc>
                <a:spcPct val="80000"/>
              </a:lnSpc>
              <a:spcBef>
                <a:spcPts val="0"/>
              </a:spcBef>
              <a:buSzPts val="112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F5597"/>
                </a:solidFill>
              </a:rPr>
              <a:t>Непрерывная оптимизация процесса</a:t>
            </a:r>
            <a:endParaRPr lang="ru-RU" sz="1600" b="1" dirty="0">
              <a:solidFill>
                <a:srgbClr val="2F5597"/>
              </a:solidFill>
              <a:ea typeface="Proxima Nova"/>
              <a:cs typeface="Proxima Nova"/>
              <a:sym typeface="Proxima Nova"/>
            </a:endParaRPr>
          </a:p>
          <a:p>
            <a:pPr marL="127000" indent="0">
              <a:lnSpc>
                <a:spcPct val="80000"/>
              </a:lnSpc>
              <a:spcBef>
                <a:spcPts val="0"/>
              </a:spcBef>
              <a:buSzPts val="112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F5597"/>
                </a:solidFill>
              </a:rPr>
              <a:t>(обучающаяся система)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252088B-E9F4-4A45-9908-710F9DB470FB}"/>
              </a:ext>
            </a:extLst>
          </p:cNvPr>
          <p:cNvSpPr txBox="1"/>
          <p:nvPr/>
        </p:nvSpPr>
        <p:spPr>
          <a:xfrm>
            <a:off x="8996243" y="6165442"/>
            <a:ext cx="2640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Proxima Nova"/>
                <a:cs typeface="Proxima Nova"/>
                <a:sym typeface="Proxima Nova"/>
              </a:rPr>
              <a:t>$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Proxima Nova"/>
                <a:cs typeface="Proxima Nova"/>
                <a:sym typeface="Proxima Nova"/>
              </a:rPr>
              <a:t>Экономический эффект</a:t>
            </a:r>
          </a:p>
        </p:txBody>
      </p:sp>
      <p:sp>
        <p:nvSpPr>
          <p:cNvPr id="34" name="Google Shape;986;p171">
            <a:extLst>
              <a:ext uri="{FF2B5EF4-FFF2-40B4-BE49-F238E27FC236}">
                <a16:creationId xmlns="" xmlns:a16="http://schemas.microsoft.com/office/drawing/2014/main" id="{AFB855B0-A6BD-4422-AE2C-A25A6D0FE558}"/>
              </a:ext>
            </a:extLst>
          </p:cNvPr>
          <p:cNvSpPr txBox="1"/>
          <p:nvPr/>
        </p:nvSpPr>
        <p:spPr>
          <a:xfrm rot="-5400000">
            <a:off x="-1853632" y="3262984"/>
            <a:ext cx="43484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Техническая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Proxima Nova"/>
                <a:cs typeface="Proxima Nova"/>
                <a:sym typeface="Proxima Nova"/>
              </a:rPr>
              <a:t>возможность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 реализации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987;p171">
            <a:extLst>
              <a:ext uri="{FF2B5EF4-FFF2-40B4-BE49-F238E27FC236}">
                <a16:creationId xmlns="" xmlns:a16="http://schemas.microsoft.com/office/drawing/2014/main" id="{2E952F52-1E11-4DD1-84EF-433485C39C27}"/>
              </a:ext>
            </a:extLst>
          </p:cNvPr>
          <p:cNvSpPr/>
          <p:nvPr/>
        </p:nvSpPr>
        <p:spPr>
          <a:xfrm>
            <a:off x="745600" y="1495198"/>
            <a:ext cx="3881818" cy="84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505050"/>
                </a:solidFill>
                <a:ea typeface="Proxima Nova"/>
                <a:cs typeface="Proxima Nova"/>
                <a:sym typeface="Proxima Nova"/>
              </a:rPr>
              <a:t>“К 2024 году </a:t>
            </a:r>
            <a:r>
              <a:rPr lang="en" sz="1600" b="0" i="0" u="none" strike="noStrike" cap="none" dirty="0">
                <a:solidFill>
                  <a:srgbClr val="505050"/>
                </a:solidFill>
                <a:ea typeface="Proxima Nova"/>
                <a:cs typeface="Proxima Nova"/>
                <a:sym typeface="Proxima Nova"/>
              </a:rPr>
              <a:t>90% производственных процессов в горн</a:t>
            </a:r>
            <a:r>
              <a:rPr lang="en" sz="1600" dirty="0">
                <a:solidFill>
                  <a:srgbClr val="505050"/>
                </a:solidFill>
                <a:ea typeface="Proxima Nova"/>
                <a:cs typeface="Proxima Nova"/>
                <a:sym typeface="Proxima Nova"/>
              </a:rPr>
              <a:t>орудной отрасли будет автоматизировано”</a:t>
            </a:r>
            <a:endParaRPr sz="2400" b="0" i="0" u="none" strike="noStrike" cap="none" dirty="0">
              <a:solidFill>
                <a:srgbClr val="055BAB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988;p171">
            <a:extLst>
              <a:ext uri="{FF2B5EF4-FFF2-40B4-BE49-F238E27FC236}">
                <a16:creationId xmlns="" xmlns:a16="http://schemas.microsoft.com/office/drawing/2014/main" id="{F56B745C-CE37-44A8-AE01-78FBB59FF61B}"/>
              </a:ext>
            </a:extLst>
          </p:cNvPr>
          <p:cNvSpPr/>
          <p:nvPr/>
        </p:nvSpPr>
        <p:spPr>
          <a:xfrm>
            <a:off x="745600" y="2547443"/>
            <a:ext cx="36624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ea typeface="Proxima Nova"/>
                <a:cs typeface="Proxima Nova"/>
                <a:sym typeface="Proxima Nova"/>
              </a:rPr>
              <a:t>Всемирный экономический форум</a:t>
            </a:r>
            <a:r>
              <a:rPr lang="en" sz="1400" u="sng" dirty="0">
                <a:solidFill>
                  <a:schemeClr val="hlink"/>
                </a:solidFill>
                <a:ea typeface="Proxima Nova"/>
                <a:cs typeface="Proxima Nova"/>
                <a:sym typeface="Proxima Nova"/>
                <a:hlinkClick r:id="rId2"/>
              </a:rPr>
              <a:t>, 2020</a:t>
            </a:r>
            <a:endParaRPr sz="1400" u="sng" dirty="0">
              <a:solidFill>
                <a:schemeClr val="hlink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984;p171">
            <a:extLst>
              <a:ext uri="{FF2B5EF4-FFF2-40B4-BE49-F238E27FC236}">
                <a16:creationId xmlns="" xmlns:a16="http://schemas.microsoft.com/office/drawing/2014/main" id="{E2EEE20D-C829-4C6A-A78E-0AC3B3A144FE}"/>
              </a:ext>
            </a:extLst>
          </p:cNvPr>
          <p:cNvSpPr txBox="1">
            <a:spLocks/>
          </p:cNvSpPr>
          <p:nvPr/>
        </p:nvSpPr>
        <p:spPr>
          <a:xfrm>
            <a:off x="1761026" y="587824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3B047"/>
              </a:buClr>
              <a:buSzPct val="111111"/>
            </a:pPr>
            <a:endParaRPr lang="ru-RU" sz="1800" b="1" dirty="0">
              <a:solidFill>
                <a:srgbClr val="2F5597"/>
              </a:solidFill>
              <a:latin typeface="+mn-lt"/>
            </a:endParaRPr>
          </a:p>
        </p:txBody>
      </p:sp>
      <p:sp>
        <p:nvSpPr>
          <p:cNvPr id="39" name="Google Shape;989;p171">
            <a:extLst>
              <a:ext uri="{FF2B5EF4-FFF2-40B4-BE49-F238E27FC236}">
                <a16:creationId xmlns="" xmlns:a16="http://schemas.microsoft.com/office/drawing/2014/main" id="{94DC2861-DD77-4582-93BD-7CAB9921E6F8}"/>
              </a:ext>
            </a:extLst>
          </p:cNvPr>
          <p:cNvSpPr txBox="1"/>
          <p:nvPr/>
        </p:nvSpPr>
        <p:spPr>
          <a:xfrm>
            <a:off x="10850838" y="870080"/>
            <a:ext cx="12759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2F5597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endParaRPr dirty="0">
              <a:solidFill>
                <a:srgbClr val="2F5597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F5597"/>
                </a:solidFill>
                <a:latin typeface="Proxima Nova"/>
                <a:ea typeface="Proxima Nova"/>
                <a:cs typeface="Proxima Nova"/>
                <a:sym typeface="Proxima Nova"/>
              </a:rPr>
              <a:t>Ценность</a:t>
            </a:r>
            <a:endParaRPr dirty="0">
              <a:solidFill>
                <a:srgbClr val="2F5597"/>
              </a:solidFill>
            </a:endParaRPr>
          </a:p>
        </p:txBody>
      </p:sp>
      <p:sp>
        <p:nvSpPr>
          <p:cNvPr id="40" name="Google Shape;990;p171">
            <a:extLst>
              <a:ext uri="{FF2B5EF4-FFF2-40B4-BE49-F238E27FC236}">
                <a16:creationId xmlns="" xmlns:a16="http://schemas.microsoft.com/office/drawing/2014/main" id="{6303C385-1B33-4762-BBBF-C2DCDB662EC3}"/>
              </a:ext>
            </a:extLst>
          </p:cNvPr>
          <p:cNvSpPr txBox="1"/>
          <p:nvPr/>
        </p:nvSpPr>
        <p:spPr>
          <a:xfrm>
            <a:off x="3869634" y="5375249"/>
            <a:ext cx="5641103" cy="56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3A5"/>
              </a:buClr>
              <a:buSzPts val="1600"/>
              <a:buFont typeface="Proxima Nova"/>
              <a:buNone/>
            </a:pPr>
            <a:r>
              <a:rPr lang="en" sz="13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Proxima Nova"/>
                <a:cs typeface="Proxima Nova"/>
                <a:sym typeface="Proxima Nova"/>
              </a:rPr>
              <a:t>(</a:t>
            </a:r>
            <a:r>
              <a:rPr lang="en" sz="1300" dirty="0">
                <a:solidFill>
                  <a:schemeClr val="tx1">
                    <a:lumMod val="65000"/>
                    <a:lumOff val="35000"/>
                  </a:schemeClr>
                </a:solidFill>
                <a:ea typeface="Proxima Nova"/>
                <a:cs typeface="Proxima Nova"/>
                <a:sym typeface="Proxima Nova"/>
              </a:rPr>
              <a:t>Если просто установить верхние и нижние допустимые пределы, невозможно добиться значительного уровня оптимизации)</a:t>
            </a:r>
            <a:endParaRPr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Google Shape;990;p171">
            <a:extLst>
              <a:ext uri="{FF2B5EF4-FFF2-40B4-BE49-F238E27FC236}">
                <a16:creationId xmlns="" xmlns:a16="http://schemas.microsoft.com/office/drawing/2014/main" id="{D7BFAEAA-6159-443D-B44A-D07EFE325BBC}"/>
              </a:ext>
            </a:extLst>
          </p:cNvPr>
          <p:cNvSpPr txBox="1"/>
          <p:nvPr/>
        </p:nvSpPr>
        <p:spPr>
          <a:xfrm>
            <a:off x="6002777" y="4519708"/>
            <a:ext cx="4801963" cy="56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3A5"/>
              </a:buClr>
              <a:buSzPts val="1600"/>
              <a:buFont typeface="Proxima Nova"/>
              <a:buNone/>
            </a:pPr>
            <a:r>
              <a:rPr lang="ru-RU" sz="13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Proxima Nova"/>
                <a:cs typeface="Proxima Nova"/>
                <a:sym typeface="Proxima Nova"/>
              </a:rPr>
              <a:t>(Прошлое не может служить для предсказания событий в будущем из-за постоянно изменяющихся условий)</a:t>
            </a:r>
          </a:p>
        </p:txBody>
      </p:sp>
      <p:sp>
        <p:nvSpPr>
          <p:cNvPr id="42" name="Google Shape;990;p171">
            <a:extLst>
              <a:ext uri="{FF2B5EF4-FFF2-40B4-BE49-F238E27FC236}">
                <a16:creationId xmlns="" xmlns:a16="http://schemas.microsoft.com/office/drawing/2014/main" id="{B29BAA6D-A87C-48BA-BAE0-F19FAE2A3A92}"/>
              </a:ext>
            </a:extLst>
          </p:cNvPr>
          <p:cNvSpPr txBox="1"/>
          <p:nvPr/>
        </p:nvSpPr>
        <p:spPr>
          <a:xfrm>
            <a:off x="8517780" y="3543558"/>
            <a:ext cx="3522876" cy="72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3A5"/>
              </a:buClr>
              <a:buSzPts val="1600"/>
              <a:buFont typeface="Proxima Nova"/>
              <a:buNone/>
            </a:pPr>
            <a:r>
              <a:rPr lang="ru-RU" sz="13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Proxima Nova"/>
                <a:cs typeface="Proxima Nova"/>
                <a:sym typeface="Proxima Nova"/>
              </a:rPr>
              <a:t>(Прошлое не может служить для предсказания событий в будущем из-за постоянно изменяющихся условий)</a:t>
            </a:r>
          </a:p>
        </p:txBody>
      </p:sp>
      <p:pic>
        <p:nvPicPr>
          <p:cNvPr id="43" name="Google Shape;887;p166" descr="Graphical user interface, logo&#10;&#10;Description automatically generated">
            <a:extLst>
              <a:ext uri="{FF2B5EF4-FFF2-40B4-BE49-F238E27FC236}">
                <a16:creationId xmlns="" xmlns:a16="http://schemas.microsoft.com/office/drawing/2014/main" id="{7A1E20D6-8353-4CB7-989D-60F9141489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080" t="32958" r="2080" b="35149"/>
          <a:stretch/>
        </p:blipFill>
        <p:spPr>
          <a:xfrm>
            <a:off x="9177069" y="55297"/>
            <a:ext cx="1627671" cy="40113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B701F93-48C0-43C1-BDD4-34EB747B91C3}"/>
              </a:ext>
            </a:extLst>
          </p:cNvPr>
          <p:cNvSpPr txBox="1"/>
          <p:nvPr/>
        </p:nvSpPr>
        <p:spPr>
          <a:xfrm>
            <a:off x="441124" y="633311"/>
            <a:ext cx="9365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3B047"/>
              </a:buClr>
              <a:buSzPct val="111111"/>
            </a:pPr>
            <a:r>
              <a:rPr lang="ru-RU" sz="1800" b="1" dirty="0">
                <a:solidFill>
                  <a:srgbClr val="2F5597"/>
                </a:solidFill>
                <a:latin typeface="+mn-lt"/>
              </a:rPr>
              <a:t>Только непрерывная оптимизация процесса поможет справится с изменчивостью условий </a:t>
            </a:r>
          </a:p>
        </p:txBody>
      </p:sp>
    </p:spTree>
    <p:extLst>
      <p:ext uri="{BB962C8B-B14F-4D97-AF65-F5344CB8AC3E}">
        <p14:creationId xmlns:p14="http://schemas.microsoft.com/office/powerpoint/2010/main" val="3525590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5397</TotalTime>
  <Words>1136</Words>
  <Application>Microsoft Macintosh PowerPoint</Application>
  <PresentationFormat>Широкоэкранный</PresentationFormat>
  <Paragraphs>201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Calibri</vt:lpstr>
      <vt:lpstr>Calibri Light</vt:lpstr>
      <vt:lpstr>Lato Bold</vt:lpstr>
      <vt:lpstr>Proxima Nova</vt:lpstr>
      <vt:lpstr>Roboto Light</vt:lpstr>
      <vt:lpstr>Rubik</vt:lpstr>
      <vt:lpstr>Rubik Light</vt:lpstr>
      <vt:lpstr>Tahoma</vt:lpstr>
      <vt:lpstr>Wingdings</vt:lpstr>
      <vt:lpstr>Arial</vt:lpstr>
      <vt:lpstr>Тема Office</vt:lpstr>
      <vt:lpstr>CorelDRAW</vt:lpstr>
      <vt:lpstr>Презентация PowerPoint</vt:lpstr>
      <vt:lpstr>Технологическая платформа SIMP</vt:lpstr>
      <vt:lpstr>Модуль QAZR&amp;D</vt:lpstr>
      <vt:lpstr>Внедрение инноваций через финансирование проектов НИОКР за счет 1% СГД (ЗНД)</vt:lpstr>
      <vt:lpstr>Центры технологического развития</vt:lpstr>
      <vt:lpstr>Результаты внедрения ИИ</vt:lpstr>
      <vt:lpstr>Центр индустриального развития</vt:lpstr>
      <vt:lpstr>Цифровое горное предприятие. Казахстан</vt:lpstr>
      <vt:lpstr>Цифровая трансформация в горнорудной отрасли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Gryunberg</dc:creator>
  <cp:lastModifiedBy>Пользователь Microsoft Office</cp:lastModifiedBy>
  <cp:revision>214</cp:revision>
  <cp:lastPrinted>2021-04-12T06:13:48Z</cp:lastPrinted>
  <dcterms:created xsi:type="dcterms:W3CDTF">2021-02-19T05:40:04Z</dcterms:created>
  <dcterms:modified xsi:type="dcterms:W3CDTF">2021-10-19T23:23:23Z</dcterms:modified>
</cp:coreProperties>
</file>