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4" r:id="rId2"/>
    <p:sldId id="552" r:id="rId3"/>
    <p:sldId id="558" r:id="rId4"/>
    <p:sldId id="529" r:id="rId5"/>
    <p:sldId id="257" r:id="rId6"/>
    <p:sldId id="266" r:id="rId7"/>
    <p:sldId id="559" r:id="rId8"/>
    <p:sldId id="263" r:id="rId9"/>
    <p:sldId id="265" r:id="rId10"/>
    <p:sldId id="560" r:id="rId11"/>
    <p:sldId id="267" r:id="rId12"/>
    <p:sldId id="268" r:id="rId13"/>
    <p:sldId id="555" r:id="rId14"/>
    <p:sldId id="556" r:id="rId15"/>
    <p:sldId id="5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5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9B767-905F-4794-B5F8-D79DE39D7021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C9875-7016-4CF9-B3FA-252213F0B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9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4B288-0636-4F00-94E7-7C05EDD7907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419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8060-2F10-46AC-A9BE-9FD5496B9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71D7B-37F0-4710-9175-D764AAAE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C64FF-F076-4812-A859-7359E27E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2719-C783-4BC2-84C6-F53A8B82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A7648-A890-4AB9-A244-5AE77C11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5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B7F8-ECDC-4843-9C95-25C2EB8A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EC3F5-37F2-4C26-8088-FA8750EFB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8680-2AB3-42CC-8943-72AE9F96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E859-8A07-4082-83FC-158E11938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15B-4539-4ED1-9D9E-BF8FB39A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A3C89-F643-4F2A-A557-B3ED6DAD6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A78BB-F5E5-4795-9344-FCBF87EDF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F850D-3707-4D26-8F69-04C6358E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55E5-EC7E-4FEA-81B6-66877376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E4CF-B17F-46B1-85D3-29198017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748BFDD9-2239-4E46-9CE7-41B9C8989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72206" y="-2661794"/>
            <a:ext cx="6847591" cy="121920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301" y="5302560"/>
            <a:ext cx="8915399" cy="860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 cap="small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C0D8F86-CC98-44A9-A75B-AB9822A4A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672"/>
            <a:ext cx="580353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9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9C097-8847-4136-8712-D24D1F1B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3CC09-9B1B-46BB-987D-D284953CD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CE59-C034-4C1E-87AD-334B41F5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B3243-C897-4733-BAE8-D986BB31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D22C-5465-437E-BA21-480243DE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AFBF-EF99-4879-884C-D2965DFFD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E8205-7481-4213-BDD8-56C89AACB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C90E-EF48-4136-882B-0E80B34A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8883-0A47-4FC4-B90D-EA86D5F8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C771A-66ED-46BC-BF95-CBD6FED7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6A88-140E-4670-A3E0-61681C98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5154-0B17-4115-AD8F-10F42F51F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EAACD-658A-44F4-ABC7-B03DEDE0C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92F9D-105F-45A7-B1AD-C26CE672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16E7E-AA4D-413F-8B2E-FC44761F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4DD7B-1A22-4781-9254-078F9F89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D71F-2B4A-449B-827C-1553D5F5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4DFB1-D154-494A-810C-076DED1A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DCCE2-FA35-4DC7-8D7B-442E8DA73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997B5-A845-4121-A6DE-DB2CD7ADA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6B627-271E-4BAC-8D3E-52FD86E85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7C9A1-7BA4-4022-9E71-877E0BE9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D30BE4-41A6-4F85-9992-225AABE2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38FEC-8714-4F3F-AD60-39ACE3BE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4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344F-5251-40A5-B7BC-644DE5D3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7E3AC-D995-42DD-9C0C-DB90687F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DA5A9-268C-4E94-B56E-89F45EA5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9AEC6-0A75-41CF-AC55-41BCCA7C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3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06AF7-BEF5-475A-9150-2407CF1F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B8A41-0C24-4107-BDCA-788D709D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0A472-8DE2-45C7-99F2-1B10782E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7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B5C4-C292-43A5-98E1-8C2F7688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0611D-B17A-4EB3-B169-80D5E825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43F33-B2A9-4D48-AC1D-40F8A2577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50CD3-D060-4083-9D16-F36BA19C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426B-0F5D-4046-93A9-5AE91B90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7E665-963E-4650-9CA9-ED12F50F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2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8C7A-F2F0-48C2-8BF4-81650BE4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42528-ED9F-4142-981E-B1CB68F31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F0B6A-A9AC-4044-9E0E-B014B85E7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7F75B-DAE1-4EC0-BDFA-5B74E605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D278A-60DA-4E15-89AB-1634138C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19D52-1207-460E-84BC-0A7062D9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5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B4AB2-7541-4FA1-899E-E0B4D7D8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D8501-4C1F-4ACE-8045-58757C57B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ADCA2-ECBD-4EB0-BD91-5F766286C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BBD9-738C-4B21-BC1E-6AE2E1829E8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2E7AC-8EDE-4063-BC73-43CD0C8B6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93B8-4C32-4C42-9E15-1A97E5802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AB96D-E108-424F-997F-38D20D981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55641" y="4725144"/>
            <a:ext cx="6686549" cy="860400"/>
          </a:xfrm>
        </p:spPr>
        <p:txBody>
          <a:bodyPr>
            <a:normAutofit/>
          </a:bodyPr>
          <a:lstStyle/>
          <a:p>
            <a:r>
              <a:rPr lang="en-US" dirty="0"/>
              <a:t>KAZAKHSTAN PRESENTATION</a:t>
            </a:r>
          </a:p>
          <a:p>
            <a:r>
              <a:rPr lang="en-US" dirty="0"/>
              <a:t>GOLD PRODUCERS CONFERENCE - NUR SULTAN- OCT21 </a:t>
            </a:r>
          </a:p>
        </p:txBody>
      </p:sp>
    </p:spTree>
    <p:extLst>
      <p:ext uri="{BB962C8B-B14F-4D97-AF65-F5344CB8AC3E}">
        <p14:creationId xmlns:p14="http://schemas.microsoft.com/office/powerpoint/2010/main" val="89130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A9C39-6420-4064-9319-C9B2C470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188" y="1439551"/>
            <a:ext cx="4254843" cy="6387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GEOLOGICAL  RESULTS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ГЕОЛОГИЧЕСКИЕ РЕЗУЛЬТАТЫ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00B5CB-4087-4775-A703-C0D02C471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9" t="4049" r="8998" b="2714"/>
          <a:stretch/>
        </p:blipFill>
        <p:spPr>
          <a:xfrm>
            <a:off x="711656" y="295793"/>
            <a:ext cx="5593923" cy="62083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29D1ED2-92F9-4854-B7D8-14137DFCD9BF}"/>
              </a:ext>
            </a:extLst>
          </p:cNvPr>
          <p:cNvGrpSpPr/>
          <p:nvPr/>
        </p:nvGrpSpPr>
        <p:grpSpPr>
          <a:xfrm>
            <a:off x="1600421" y="718736"/>
            <a:ext cx="2436741" cy="5201503"/>
            <a:chOff x="6736092" y="481300"/>
            <a:chExt cx="2436741" cy="520150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262AEF-EDA8-4CA6-8E14-690D4620A9F9}"/>
                </a:ext>
              </a:extLst>
            </p:cNvPr>
            <p:cNvSpPr/>
            <p:nvPr/>
          </p:nvSpPr>
          <p:spPr>
            <a:xfrm>
              <a:off x="7374525" y="481300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5F5832-3743-4FB7-82C4-8C29325EC90A}"/>
                </a:ext>
              </a:extLst>
            </p:cNvPr>
            <p:cNvSpPr/>
            <p:nvPr/>
          </p:nvSpPr>
          <p:spPr>
            <a:xfrm>
              <a:off x="7709387" y="5332448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45E69E-F9F2-4E56-8948-2CE2DE6B8645}"/>
                </a:ext>
              </a:extLst>
            </p:cNvPr>
            <p:cNvSpPr/>
            <p:nvPr/>
          </p:nvSpPr>
          <p:spPr>
            <a:xfrm>
              <a:off x="7798466" y="5240587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590FF54-2D41-4795-B020-D37212FE7B3C}"/>
                </a:ext>
              </a:extLst>
            </p:cNvPr>
            <p:cNvSpPr/>
            <p:nvPr/>
          </p:nvSpPr>
          <p:spPr>
            <a:xfrm>
              <a:off x="7768125" y="5099929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821BE9-4D02-4201-B9F4-2DF9E8357A65}"/>
                </a:ext>
              </a:extLst>
            </p:cNvPr>
            <p:cNvSpPr/>
            <p:nvPr/>
          </p:nvSpPr>
          <p:spPr>
            <a:xfrm>
              <a:off x="7891849" y="4976872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8065CE8-7E03-43C7-AFBC-1C1B26FE5130}"/>
                </a:ext>
              </a:extLst>
            </p:cNvPr>
            <p:cNvSpPr/>
            <p:nvPr/>
          </p:nvSpPr>
          <p:spPr>
            <a:xfrm>
              <a:off x="6736092" y="4801697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54D9CC-84CE-421E-88FA-1F29EA829E19}"/>
                </a:ext>
              </a:extLst>
            </p:cNvPr>
            <p:cNvSpPr/>
            <p:nvPr/>
          </p:nvSpPr>
          <p:spPr>
            <a:xfrm>
              <a:off x="7054080" y="4230010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7B134E-C4F0-46A2-BDE9-B4590090F497}"/>
                </a:ext>
              </a:extLst>
            </p:cNvPr>
            <p:cNvSpPr/>
            <p:nvPr/>
          </p:nvSpPr>
          <p:spPr>
            <a:xfrm>
              <a:off x="7190834" y="4004434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2603DC-3FC0-44E3-A7E4-443C9E00D0C2}"/>
                </a:ext>
              </a:extLst>
            </p:cNvPr>
            <p:cNvSpPr/>
            <p:nvPr/>
          </p:nvSpPr>
          <p:spPr>
            <a:xfrm>
              <a:off x="7352702" y="3846457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78E92E-EF76-4DD7-B20F-DD24099BFBCC}"/>
                </a:ext>
              </a:extLst>
            </p:cNvPr>
            <p:cNvSpPr/>
            <p:nvPr/>
          </p:nvSpPr>
          <p:spPr>
            <a:xfrm>
              <a:off x="8014187" y="4245992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87A534-F05C-4A8E-9789-1A2762BD1583}"/>
                </a:ext>
              </a:extLst>
            </p:cNvPr>
            <p:cNvSpPr/>
            <p:nvPr/>
          </p:nvSpPr>
          <p:spPr>
            <a:xfrm>
              <a:off x="8746125" y="3936947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FFC13DD-777A-432A-9722-B275915B27B9}"/>
                </a:ext>
              </a:extLst>
            </p:cNvPr>
            <p:cNvSpPr/>
            <p:nvPr/>
          </p:nvSpPr>
          <p:spPr>
            <a:xfrm>
              <a:off x="7373296" y="3028236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DC15F29-ECBC-4A38-9450-4D22A518A2B6}"/>
                </a:ext>
              </a:extLst>
            </p:cNvPr>
            <p:cNvSpPr/>
            <p:nvPr/>
          </p:nvSpPr>
          <p:spPr>
            <a:xfrm>
              <a:off x="7356082" y="2740524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ED4633D-2913-432B-A584-C58E6878F89A}"/>
                </a:ext>
              </a:extLst>
            </p:cNvPr>
            <p:cNvSpPr/>
            <p:nvPr/>
          </p:nvSpPr>
          <p:spPr>
            <a:xfrm>
              <a:off x="7356082" y="2508055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902E066-BA57-4062-95E3-6A1CF694A44C}"/>
                </a:ext>
              </a:extLst>
            </p:cNvPr>
            <p:cNvSpPr/>
            <p:nvPr/>
          </p:nvSpPr>
          <p:spPr>
            <a:xfrm>
              <a:off x="7526925" y="633700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4D6DF42-D643-43AF-8E56-8E9C7664E529}"/>
                </a:ext>
              </a:extLst>
            </p:cNvPr>
            <p:cNvSpPr/>
            <p:nvPr/>
          </p:nvSpPr>
          <p:spPr>
            <a:xfrm>
              <a:off x="7820230" y="990233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CF50FEE-5820-4D03-97B0-5AE3629D7FFC}"/>
                </a:ext>
              </a:extLst>
            </p:cNvPr>
            <p:cNvSpPr/>
            <p:nvPr/>
          </p:nvSpPr>
          <p:spPr>
            <a:xfrm>
              <a:off x="7566885" y="1224521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10450C0-2EF5-4864-B81F-8BF4D70AFAA0}"/>
                </a:ext>
              </a:extLst>
            </p:cNvPr>
            <p:cNvSpPr/>
            <p:nvPr/>
          </p:nvSpPr>
          <p:spPr>
            <a:xfrm>
              <a:off x="8192530" y="1029116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D5290F8-304B-4ACA-BD20-340BC60E2804}"/>
                </a:ext>
              </a:extLst>
            </p:cNvPr>
            <p:cNvSpPr/>
            <p:nvPr/>
          </p:nvSpPr>
          <p:spPr>
            <a:xfrm>
              <a:off x="8807909" y="1029117"/>
              <a:ext cx="364924" cy="35035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DA138F3-01A0-4DBC-BFA4-7AF24A544AF9}"/>
              </a:ext>
            </a:extLst>
          </p:cNvPr>
          <p:cNvSpPr txBox="1"/>
          <p:nvPr/>
        </p:nvSpPr>
        <p:spPr>
          <a:xfrm>
            <a:off x="7831548" y="2256780"/>
            <a:ext cx="4213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19 </a:t>
            </a:r>
            <a:r>
              <a:rPr lang="en-US" sz="2400" dirty="0">
                <a:solidFill>
                  <a:schemeClr val="bg1"/>
                </a:solidFill>
              </a:rPr>
              <a:t>“New” Significant Discoveries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19 «новых» значительных открытий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C93F82-EB0D-43E7-9668-1B5131C6C13E}"/>
              </a:ext>
            </a:extLst>
          </p:cNvPr>
          <p:cNvSpPr txBox="1"/>
          <p:nvPr/>
        </p:nvSpPr>
        <p:spPr>
          <a:xfrm>
            <a:off x="7911991" y="4195772"/>
            <a:ext cx="416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dirty="0">
                <a:solidFill>
                  <a:schemeClr val="bg1"/>
                </a:solidFill>
              </a:rPr>
              <a:t>Major copper mines expected to go into production by 2026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Ожидается, что к 2026 году начнется добыча на 4 крупных медных рудниках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7D88B-4A01-474A-9AB3-6E610136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RESULTS BY THE NUMBERS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РЕЗУЛЬТАТЫ В ЦИФРАХ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06D23-32B8-46A3-9BD8-F804F7F7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Mining – currently 4% of GDP expected to grow to </a:t>
            </a:r>
            <a:r>
              <a:rPr lang="en-US" sz="2400" b="1" u="sng"/>
              <a:t>&gt;10% by 2026</a:t>
            </a:r>
          </a:p>
          <a:p>
            <a:r>
              <a:rPr lang="en-US" sz="2400" b="1"/>
              <a:t>US$815M </a:t>
            </a:r>
            <a:r>
              <a:rPr lang="en-US" sz="2400"/>
              <a:t>in tax revenue collected between 2018 – 2020</a:t>
            </a:r>
          </a:p>
          <a:p>
            <a:r>
              <a:rPr lang="en-US" sz="2400"/>
              <a:t>Investment expected to reach &gt;US$8B by 2026 as mines go into production</a:t>
            </a:r>
          </a:p>
          <a:p>
            <a:r>
              <a:rPr lang="en-US" sz="2400" b="1"/>
              <a:t>33,000</a:t>
            </a:r>
            <a:r>
              <a:rPr lang="en-US" sz="2400"/>
              <a:t> Direct jobs created</a:t>
            </a:r>
          </a:p>
          <a:p>
            <a:r>
              <a:rPr lang="en-US" sz="2400" b="1"/>
              <a:t>267</a:t>
            </a:r>
            <a:r>
              <a:rPr lang="en-US" sz="2400"/>
              <a:t> community projects funded </a:t>
            </a:r>
          </a:p>
          <a:p>
            <a:r>
              <a:rPr lang="en-US" sz="2400" b="1"/>
              <a:t>US$147M </a:t>
            </a:r>
            <a:r>
              <a:rPr lang="en-US" sz="2400"/>
              <a:t>invested in local rural communities between 2018-2020</a:t>
            </a:r>
          </a:p>
        </p:txBody>
      </p:sp>
    </p:spTree>
    <p:extLst>
      <p:ext uri="{BB962C8B-B14F-4D97-AF65-F5344CB8AC3E}">
        <p14:creationId xmlns:p14="http://schemas.microsoft.com/office/powerpoint/2010/main" val="33282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84AC9-A46D-46A6-8C60-E06E9A95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The Secret to Ecuador’s Success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Секрет успеха Эквадора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6EBDA-4B32-4306-A65E-AF36E2496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138964"/>
          </a:xfrm>
        </p:spPr>
        <p:txBody>
          <a:bodyPr anchor="ctr">
            <a:normAutofit fontScale="55000" lnSpcReduction="20000"/>
          </a:bodyPr>
          <a:lstStyle/>
          <a:p>
            <a:r>
              <a:rPr lang="en-US" sz="2200" dirty="0"/>
              <a:t>They promoted easy access to </a:t>
            </a:r>
            <a:r>
              <a:rPr lang="en-US" sz="2200" b="1" dirty="0"/>
              <a:t>JUNIOR</a:t>
            </a:r>
            <a:r>
              <a:rPr lang="en-US" sz="2200" dirty="0"/>
              <a:t> Explorers </a:t>
            </a:r>
          </a:p>
          <a:p>
            <a:r>
              <a:rPr lang="ru-RU" sz="2400" dirty="0"/>
              <a:t>Они способствовали легкому доступу к JUNIOR Explorers. </a:t>
            </a:r>
            <a:endParaRPr lang="en-US" sz="2200" dirty="0"/>
          </a:p>
          <a:p>
            <a:r>
              <a:rPr lang="en-US" sz="2200" dirty="0"/>
              <a:t>36 listed juniors in 2017, 89 listed juniors in 2021</a:t>
            </a:r>
          </a:p>
          <a:p>
            <a:r>
              <a:rPr lang="ru-RU" sz="2400" dirty="0"/>
              <a:t>36 юниоров в 2017 году, 89 юниоров в 2021 году </a:t>
            </a:r>
            <a:endParaRPr lang="en-US" sz="2200" dirty="0"/>
          </a:p>
          <a:p>
            <a:r>
              <a:rPr lang="en-US" sz="2200" dirty="0"/>
              <a:t>Junior Explorers needed to move quickly to assess opportunities</a:t>
            </a:r>
          </a:p>
          <a:p>
            <a:r>
              <a:rPr lang="ru-RU" sz="2400" dirty="0"/>
              <a:t>Младшим исследователям нужно было действовать быстро, чтобы оценить возможности. </a:t>
            </a:r>
            <a:endParaRPr lang="en-US" sz="2200" dirty="0"/>
          </a:p>
          <a:p>
            <a:r>
              <a:rPr lang="en-US" sz="2200" dirty="0"/>
              <a:t>They Promoted Ecuador as a great Mining Destination </a:t>
            </a:r>
          </a:p>
          <a:p>
            <a:r>
              <a:rPr lang="ru-RU" sz="2400" dirty="0"/>
              <a:t>Они продвигали Эквадор как отличное место для добычи полезных ископаемых</a:t>
            </a:r>
            <a:endParaRPr lang="en-US" sz="2200" dirty="0"/>
          </a:p>
          <a:p>
            <a:r>
              <a:rPr lang="en-US" sz="2200" dirty="0"/>
              <a:t>THEY HAD GEOLOGICAL SUCCESS!!</a:t>
            </a:r>
          </a:p>
          <a:p>
            <a:r>
              <a:rPr lang="ru-RU" sz="2400" dirty="0"/>
              <a:t>ОНИ БЫЛИ ГЕОЛОГИЧЕСКИМ УСПЕХОМ !! 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Money and investment follows Success </a:t>
            </a:r>
          </a:p>
          <a:p>
            <a:r>
              <a:rPr lang="ru-RU" sz="2400" dirty="0"/>
              <a:t>Деньги и инвестиции следуют за успехом </a:t>
            </a:r>
            <a:endParaRPr lang="en-US" sz="2200" dirty="0"/>
          </a:p>
          <a:p>
            <a:r>
              <a:rPr lang="en-US" sz="2200" dirty="0"/>
              <a:t>US$100M </a:t>
            </a:r>
            <a:r>
              <a:rPr lang="en-US" sz="2200" dirty="0" err="1"/>
              <a:t>p.a</a:t>
            </a:r>
            <a:r>
              <a:rPr lang="en-US" sz="2200" dirty="0"/>
              <a:t> in the mining sector to &gt;US$1B AND GROWING</a:t>
            </a:r>
          </a:p>
          <a:p>
            <a:r>
              <a:rPr lang="ru-RU" sz="2400" dirty="0"/>
              <a:t>От 100 млн долларов США в год в горнодобывающем секторе до&gt; 1 млрд долларов США и продолжает расти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560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AE56F-C867-4A01-8134-49484538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Kazakhstan Experience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Казахстанский опыт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8F591-C063-471D-8C1F-2E054DA43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264694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Excellent Mining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Отличное горное право </a:t>
            </a:r>
            <a:endParaRPr lang="en-US" sz="17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Excellent People (system seems to work)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Отличные люди (система вроде работает) </a:t>
            </a:r>
            <a:endParaRPr lang="en-US" sz="17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Excellent messaging coming from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Отличный обмен сообщениями от 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Negatives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Intimidating place to come 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Страшное место, куда можно прийти </a:t>
            </a:r>
            <a:endParaRPr lang="en-US" sz="17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Bureaucratic (bidding process for services)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Бюрократический (процесс торгов на услуги) </a:t>
            </a:r>
            <a:endParaRPr lang="en-US" sz="17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Complicated tax and expenses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Сложные налоги и расходы </a:t>
            </a:r>
            <a:endParaRPr lang="en-US" sz="17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Lack of clarity for certain important things (</a:t>
            </a:r>
            <a:r>
              <a:rPr lang="en-US" sz="1700" dirty="0" err="1"/>
              <a:t>Akimat</a:t>
            </a:r>
            <a:r>
              <a:rPr lang="en-US" sz="1700" dirty="0"/>
              <a:t> agreements)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Отсутствие ясности по некоторым важным вещам (соглашения акимата)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357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0FE83-5787-4BBD-815C-AE5A4503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Suggestions To better move forward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Предложения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06A5B-4E28-457A-AB49-289665F0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2400" dirty="0"/>
              <a:t>What would really help is a “How to” recipe on how a Junior is to enter the market and bullet points on what it needs to do</a:t>
            </a:r>
          </a:p>
          <a:p>
            <a:r>
              <a:rPr lang="ru-RU" sz="2000" dirty="0"/>
              <a:t>Что действительно могло бы помочь, так это рецепт «Как сделать» о том, как юниору нужно выйти на рынок, и список того, что ему нужно делать.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Also needed is an “Application of the mining law” – </a:t>
            </a:r>
            <a:r>
              <a:rPr lang="en-US" sz="2400" dirty="0" err="1"/>
              <a:t>i.e</a:t>
            </a:r>
            <a:r>
              <a:rPr lang="en-US" sz="2400" dirty="0"/>
              <a:t> how do you practically interpret key clauses in the mining law</a:t>
            </a:r>
          </a:p>
          <a:p>
            <a:r>
              <a:rPr lang="ru-RU" sz="2600" dirty="0"/>
              <a:t>Также необходимо «Применение закона о добыче полезных ископаемых» - то есть, как вы на практике толкуете ключевые положения закона о добыче полезных ископаемых. </a:t>
            </a:r>
            <a:endParaRPr lang="en-US" sz="2600" dirty="0"/>
          </a:p>
          <a:p>
            <a:endParaRPr lang="en-US" sz="2400" dirty="0"/>
          </a:p>
          <a:p>
            <a:r>
              <a:rPr lang="en-US" sz="2400" dirty="0"/>
              <a:t>Simplify reporting, taxes, and accounting  -especially for Juniors.</a:t>
            </a:r>
          </a:p>
          <a:p>
            <a:r>
              <a:rPr lang="ru-RU" sz="2300" dirty="0"/>
              <a:t>Упростите отчетность, налоги и бухгалтерский учет - особенно для юниоров.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8245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0F5C8-57AC-4ACE-9DEA-3875D0C2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Opportunity for Majors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Возможность для майоров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EB109-F12D-4453-8DCA-590B64AC0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22075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/>
              <a:t>Majors should be reaching out to Juniors as they come into the country</a:t>
            </a:r>
          </a:p>
          <a:p>
            <a:r>
              <a:rPr lang="ru-RU" sz="2000" dirty="0"/>
              <a:t>Мейджоры должны обращаться к юниорам, когда они приезжают в страну.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Looking to do JV’s or make equity investments into Juniors – but let them do their thing</a:t>
            </a:r>
          </a:p>
          <a:p>
            <a:r>
              <a:rPr lang="ru-RU" sz="2000" dirty="0"/>
              <a:t>Хотите создать совместное предприятие или вложить средства в акционерный капитал юниоров, но позвольте им заниматься своим делом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Teck – did this in the 80’s and 90’s in Canada to great effect and acquired 5 of their mines via this technique.</a:t>
            </a:r>
          </a:p>
          <a:p>
            <a:r>
              <a:rPr lang="ru-RU" sz="2000" dirty="0"/>
              <a:t>Те</a:t>
            </a:r>
            <a:r>
              <a:rPr lang="en-US" sz="2000" dirty="0"/>
              <a:t>c</a:t>
            </a:r>
            <a:r>
              <a:rPr lang="ru-RU" sz="2000" dirty="0"/>
              <a:t>к - с большим успехом проделал это в 80-х и 90-х годах в Канаде и приобрел 5 своих мин с помощью этой техники.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37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878C1C-C844-47F6-927A-BDA309BA0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9" t="36637" r="35235" b="19219"/>
          <a:stretch/>
        </p:blipFill>
        <p:spPr>
          <a:xfrm>
            <a:off x="643467" y="940177"/>
            <a:ext cx="6686077" cy="4760346"/>
          </a:xfrm>
          <a:prstGeom prst="rect">
            <a:avLst/>
          </a:prstGeom>
        </p:spPr>
      </p:pic>
      <p:sp>
        <p:nvSpPr>
          <p:cNvPr id="40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3011" y="1953409"/>
            <a:ext cx="4046737" cy="2733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Beskauga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Location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dirty="0">
                <a:solidFill>
                  <a:schemeClr val="bg1"/>
                </a:solidFill>
              </a:rPr>
              <a:t>Бескауга Местоположение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B6D86C6-DD27-4979-8A53-6421A726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9589" y="6382512"/>
            <a:ext cx="682311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F1BB560-BCDF-4F8F-A17D-388C327B610B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0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257" y="1824316"/>
            <a:ext cx="3262028" cy="2733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Beskauga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Project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dirty="0">
                <a:solidFill>
                  <a:schemeClr val="bg1"/>
                </a:solidFill>
              </a:rPr>
              <a:t>Проект Бескауга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B6D86C6-DD27-4979-8A53-6421A726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9589" y="6382512"/>
            <a:ext cx="682311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F1BB560-BCDF-4F8F-A17D-388C327B610B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D938C-E2DE-4F73-BF75-C4EBC6F5A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4" y="1515564"/>
            <a:ext cx="6504229" cy="36529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9219E7-4104-4DF0-AE37-179D08FCEAA0}"/>
              </a:ext>
            </a:extLst>
          </p:cNvPr>
          <p:cNvGrpSpPr/>
          <p:nvPr/>
        </p:nvGrpSpPr>
        <p:grpSpPr>
          <a:xfrm>
            <a:off x="1272746" y="2804985"/>
            <a:ext cx="4485503" cy="947350"/>
            <a:chOff x="1272746" y="2804985"/>
            <a:chExt cx="4485503" cy="94735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C63CBF0-3844-465F-9FF8-29978BC1F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2746" y="2804985"/>
              <a:ext cx="4485503" cy="94735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CFE1CB-79AF-461B-8BD5-94FD332AD38C}"/>
                </a:ext>
              </a:extLst>
            </p:cNvPr>
            <p:cNvSpPr txBox="1"/>
            <p:nvPr/>
          </p:nvSpPr>
          <p:spPr>
            <a:xfrm>
              <a:off x="3463843" y="3342059"/>
              <a:ext cx="74157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8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972435"/>
              </p:ext>
            </p:extLst>
          </p:nvPr>
        </p:nvGraphicFramePr>
        <p:xfrm>
          <a:off x="2095498" y="1361409"/>
          <a:ext cx="7886702" cy="1105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7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1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3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Tonnage (Mt)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Cu 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 g/t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Ag g/t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 (</a:t>
                      </a:r>
                      <a:r>
                        <a:rPr lang="en-US" sz="1600" dirty="0" err="1">
                          <a:effectLst/>
                        </a:rPr>
                        <a:t>Moz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 (</a:t>
                      </a:r>
                      <a:r>
                        <a:rPr lang="en-US" sz="1600" dirty="0" err="1">
                          <a:effectLst/>
                        </a:rPr>
                        <a:t>Kt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Ag (</a:t>
                      </a:r>
                      <a:r>
                        <a:rPr lang="en-US" sz="1600" dirty="0" err="1">
                          <a:effectLst/>
                        </a:rPr>
                        <a:t>Moz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9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Indicated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207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0.23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0.35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1.09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2.33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476.1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Inferred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B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147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0.15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0.33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1.02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1.56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220.5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20" y="3035566"/>
            <a:ext cx="3355388" cy="36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75820" y="2742050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DRILL COLLAR MAP IN RELATION TO RESOURCE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6523" y="2492158"/>
            <a:ext cx="7632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*Resource completed by CSA Global Canada Ltd and constrained using a </a:t>
            </a:r>
            <a:r>
              <a:rPr lang="en-US" sz="900" dirty="0" err="1"/>
              <a:t>Lerch</a:t>
            </a:r>
            <a:r>
              <a:rPr lang="en-US" sz="900" dirty="0"/>
              <a:t> Grossman conceptual pit using a $5.70/t NSR.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23592" y="219324"/>
            <a:ext cx="7344816" cy="912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/>
              <a:t>Beskauga</a:t>
            </a:r>
            <a:r>
              <a:rPr lang="en-US" sz="3000" dirty="0"/>
              <a:t> 43-101 Resource February 2021</a:t>
            </a:r>
          </a:p>
          <a:p>
            <a:pPr algn="ctr"/>
            <a:r>
              <a:rPr lang="ru-RU" dirty="0"/>
              <a:t>Бескауга 43-101 Ресурс Февраль 2021 г.</a:t>
            </a:r>
            <a:br>
              <a:rPr lang="en-US" dirty="0"/>
            </a:br>
            <a:r>
              <a:rPr lang="en-US" sz="1600" i="1" dirty="0"/>
              <a:t>CSA Global Canada Ltd.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B58B8EE-FDC5-4AF5-BC03-D3446EC2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B560-BCDF-4F8F-A17D-388C327B610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83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DFD9F-6F3B-4685-9292-CC6F6ACD9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5" y="643467"/>
            <a:ext cx="5591401" cy="5353766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A9C39-6420-4064-9319-C9B2C470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296" y="2948351"/>
            <a:ext cx="4005629" cy="2733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case of Ecuador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model for Kazakhstan?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dirty="0">
                <a:solidFill>
                  <a:schemeClr val="bg1"/>
                </a:solidFill>
              </a:rPr>
              <a:t>Пример Эквадора Модель для Казахстана?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562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5B37D-2BD8-411F-8DEB-4115BE2F9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73" r="30236" b="915"/>
          <a:stretch/>
        </p:blipFill>
        <p:spPr>
          <a:xfrm>
            <a:off x="641350" y="1641475"/>
            <a:ext cx="3575050" cy="37353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D2365-7536-4835-BC0C-FC593E4B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51" r="29696" b="1014"/>
          <a:stretch/>
        </p:blipFill>
        <p:spPr>
          <a:xfrm>
            <a:off x="4265613" y="1641475"/>
            <a:ext cx="3632200" cy="3735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E5E39-A5E4-4245-9D31-A89354FA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726" y="1201292"/>
            <a:ext cx="3764756" cy="4455416"/>
          </a:xfrm>
        </p:spPr>
        <p:txBody>
          <a:bodyPr anchor="ctr">
            <a:normAutofit fontScale="90000"/>
          </a:bodyPr>
          <a:lstStyle/>
          <a:p>
            <a:r>
              <a:rPr lang="en-US" sz="3600" b="1" u="sng" dirty="0"/>
              <a:t>Mineral </a:t>
            </a:r>
            <a:r>
              <a:rPr lang="en-US" sz="3600" b="1" u="sng" dirty="0" err="1"/>
              <a:t>Licence</a:t>
            </a:r>
            <a:r>
              <a:rPr lang="en-US" sz="3600" b="1" u="sng" dirty="0"/>
              <a:t> situation </a:t>
            </a:r>
            <a:r>
              <a:rPr lang="en-US" sz="3600" dirty="0"/>
              <a:t>Pre 2017 and Post 2017</a:t>
            </a:r>
            <a:br>
              <a:rPr lang="en-US" sz="3600" dirty="0"/>
            </a:br>
            <a:br>
              <a:rPr lang="en-US" sz="4000" dirty="0"/>
            </a:br>
            <a:r>
              <a:rPr lang="ru-RU" sz="3600" dirty="0"/>
              <a:t>Ситуация с лицензиями на добычу полезных ископаемых до и после 2017 г. </a:t>
            </a:r>
            <a:endParaRPr lang="en-US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F735E8-2B61-4B0F-8FEF-53A99D27538E}"/>
              </a:ext>
            </a:extLst>
          </p:cNvPr>
          <p:cNvSpPr txBox="1">
            <a:spLocks/>
          </p:cNvSpPr>
          <p:nvPr/>
        </p:nvSpPr>
        <p:spPr>
          <a:xfrm>
            <a:off x="1345852" y="892008"/>
            <a:ext cx="1902316" cy="5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u="sng" dirty="0"/>
              <a:t>Pre 2017</a:t>
            </a:r>
            <a:endParaRPr lang="en-US" sz="3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63D982-94D7-4739-AA2B-51A41DD8F086}"/>
              </a:ext>
            </a:extLst>
          </p:cNvPr>
          <p:cNvSpPr txBox="1">
            <a:spLocks/>
          </p:cNvSpPr>
          <p:nvPr/>
        </p:nvSpPr>
        <p:spPr>
          <a:xfrm>
            <a:off x="5144842" y="892008"/>
            <a:ext cx="1902316" cy="5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/>
              <a:t>Post 2017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455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A9C39-6420-4064-9319-C9B2C470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283" y="3256725"/>
            <a:ext cx="4113370" cy="2733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Exploration Expenditure over the last 20 years in Ecuador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Затраты на геологоразведочные работы в Эквадоре за последние 20 лет 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C7D7CA-214B-4E90-920E-814DD2E7D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t="32794" r="36047" b="14714"/>
          <a:stretch/>
        </p:blipFill>
        <p:spPr>
          <a:xfrm>
            <a:off x="189470" y="143008"/>
            <a:ext cx="7269891" cy="5070937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2364473D-19CA-412B-9F3B-E5DCC2A0611B}"/>
              </a:ext>
            </a:extLst>
          </p:cNvPr>
          <p:cNvSpPr/>
          <p:nvPr/>
        </p:nvSpPr>
        <p:spPr>
          <a:xfrm rot="16200000">
            <a:off x="5406259" y="5118887"/>
            <a:ext cx="495984" cy="5066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B4643-6BB2-44B4-8534-1CE2ED118CD2}"/>
              </a:ext>
            </a:extLst>
          </p:cNvPr>
          <p:cNvSpPr txBox="1"/>
          <p:nvPr/>
        </p:nvSpPr>
        <p:spPr>
          <a:xfrm>
            <a:off x="5192931" y="5696280"/>
            <a:ext cx="1037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NEW MINING LAW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2B09EC4-4197-4FFF-8D34-FF2C9F3B85D8}"/>
              </a:ext>
            </a:extLst>
          </p:cNvPr>
          <p:cNvSpPr/>
          <p:nvPr/>
        </p:nvSpPr>
        <p:spPr>
          <a:xfrm rot="16200000">
            <a:off x="4212800" y="5118888"/>
            <a:ext cx="495983" cy="5066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0E907-2B88-4090-946F-B6BEEA5EA452}"/>
              </a:ext>
            </a:extLst>
          </p:cNvPr>
          <p:cNvSpPr txBox="1"/>
          <p:nvPr/>
        </p:nvSpPr>
        <p:spPr>
          <a:xfrm>
            <a:off x="3859429" y="5696280"/>
            <a:ext cx="13015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Government starts </a:t>
            </a:r>
            <a:r>
              <a:rPr lang="en-US" sz="1400" b="1" dirty="0" err="1"/>
              <a:t>adverstizing</a:t>
            </a:r>
            <a:r>
              <a:rPr lang="en-US" sz="1400" b="1" dirty="0"/>
              <a:t> mining law change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98F05F-666B-4F9B-AB76-7B1B4C5111EA}"/>
              </a:ext>
            </a:extLst>
          </p:cNvPr>
          <p:cNvGrpSpPr/>
          <p:nvPr/>
        </p:nvGrpSpPr>
        <p:grpSpPr>
          <a:xfrm>
            <a:off x="1626972" y="3636178"/>
            <a:ext cx="2660822" cy="515285"/>
            <a:chOff x="5082745" y="3628347"/>
            <a:chExt cx="2660822" cy="51528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5452F6-8353-4901-8178-8FA2E8D555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2745" y="4110682"/>
              <a:ext cx="2660822" cy="32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C78C8B-984F-4D3F-AC30-02ABE2531066}"/>
                </a:ext>
              </a:extLst>
            </p:cNvPr>
            <p:cNvSpPr txBox="1"/>
            <p:nvPr/>
          </p:nvSpPr>
          <p:spPr>
            <a:xfrm>
              <a:off x="5626442" y="3628347"/>
              <a:ext cx="157342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&gt;US$100M </a:t>
              </a:r>
              <a:r>
                <a:rPr lang="en-US" b="1" dirty="0" err="1"/>
                <a:t>p.a</a:t>
              </a:r>
              <a:endParaRPr lang="en-US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4AB376-5FC1-44C6-94C0-1F4102AFE858}"/>
              </a:ext>
            </a:extLst>
          </p:cNvPr>
          <p:cNvGrpSpPr/>
          <p:nvPr/>
        </p:nvGrpSpPr>
        <p:grpSpPr>
          <a:xfrm>
            <a:off x="4311480" y="3072059"/>
            <a:ext cx="1470455" cy="469804"/>
            <a:chOff x="7767253" y="3064228"/>
            <a:chExt cx="1470455" cy="46980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C365C59-1B94-4ACC-9E0C-6CA7E6E6C345}"/>
                </a:ext>
              </a:extLst>
            </p:cNvPr>
            <p:cNvCxnSpPr>
              <a:cxnSpLocks/>
            </p:cNvCxnSpPr>
            <p:nvPr/>
          </p:nvCxnSpPr>
          <p:spPr>
            <a:xfrm>
              <a:off x="7837276" y="3534032"/>
              <a:ext cx="133041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B70CAE-FE0B-468D-9827-9B7BCC952C63}"/>
                </a:ext>
              </a:extLst>
            </p:cNvPr>
            <p:cNvSpPr txBox="1"/>
            <p:nvPr/>
          </p:nvSpPr>
          <p:spPr>
            <a:xfrm>
              <a:off x="7767253" y="3064228"/>
              <a:ext cx="14704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US$200M </a:t>
              </a:r>
              <a:r>
                <a:rPr lang="en-US" b="1" dirty="0" err="1"/>
                <a:t>p.a</a:t>
              </a:r>
              <a:endParaRPr lang="en-US" b="1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B2B597-BB4A-4728-8C4A-4375A3296D22}"/>
              </a:ext>
            </a:extLst>
          </p:cNvPr>
          <p:cNvGrpSpPr/>
          <p:nvPr/>
        </p:nvGrpSpPr>
        <p:grpSpPr>
          <a:xfrm>
            <a:off x="5907565" y="1144013"/>
            <a:ext cx="1330411" cy="445419"/>
            <a:chOff x="9363338" y="1136182"/>
            <a:chExt cx="1330411" cy="44541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0C6C8C8-B43E-4724-8BC0-CF0939D42686}"/>
                </a:ext>
              </a:extLst>
            </p:cNvPr>
            <p:cNvCxnSpPr>
              <a:cxnSpLocks/>
            </p:cNvCxnSpPr>
            <p:nvPr/>
          </p:nvCxnSpPr>
          <p:spPr>
            <a:xfrm>
              <a:off x="9363338" y="1581601"/>
              <a:ext cx="133041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8681D1-634D-49E8-9B4A-CD4602E004B2}"/>
                </a:ext>
              </a:extLst>
            </p:cNvPr>
            <p:cNvSpPr txBox="1"/>
            <p:nvPr/>
          </p:nvSpPr>
          <p:spPr>
            <a:xfrm>
              <a:off x="9363338" y="1136182"/>
              <a:ext cx="126450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&lt;US$1B </a:t>
              </a:r>
              <a:r>
                <a:rPr lang="en-US" b="1" dirty="0" err="1"/>
                <a:t>p.a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9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AB20-393C-45D1-9536-D7E068AF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62147"/>
            <a:ext cx="1190378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Exploration Expenditure by Country 2015</a:t>
            </a:r>
            <a:br>
              <a:rPr lang="en-US" dirty="0"/>
            </a:br>
            <a:r>
              <a:rPr lang="ru-RU" sz="3600" dirty="0"/>
              <a:t>Затраты на геологоразведочные работы по странам, 2015 г. </a:t>
            </a:r>
            <a:endParaRPr lang="en-US" sz="3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C58C4C-CBEA-4363-AE1B-ABA2BCCB6E4A}"/>
              </a:ext>
            </a:extLst>
          </p:cNvPr>
          <p:cNvGrpSpPr/>
          <p:nvPr/>
        </p:nvGrpSpPr>
        <p:grpSpPr>
          <a:xfrm>
            <a:off x="1013255" y="1317689"/>
            <a:ext cx="7055708" cy="5022622"/>
            <a:chOff x="2702011" y="1622855"/>
            <a:chExt cx="7055708" cy="50226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434742-2E27-49B1-A2D1-329E44494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8" t="29189" r="25000" b="10571"/>
            <a:stretch/>
          </p:blipFill>
          <p:spPr>
            <a:xfrm>
              <a:off x="2702011" y="1622855"/>
              <a:ext cx="7055708" cy="502262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F6F818-9D7E-419F-B7C6-03E9BB2A32CD}"/>
                </a:ext>
              </a:extLst>
            </p:cNvPr>
            <p:cNvSpPr/>
            <p:nvPr/>
          </p:nvSpPr>
          <p:spPr>
            <a:xfrm>
              <a:off x="3921211" y="5243751"/>
              <a:ext cx="3455774" cy="12356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E3C886-5163-4D99-8182-447786D423A1}"/>
              </a:ext>
            </a:extLst>
          </p:cNvPr>
          <p:cNvGrpSpPr/>
          <p:nvPr/>
        </p:nvGrpSpPr>
        <p:grpSpPr>
          <a:xfrm>
            <a:off x="6079525" y="4307871"/>
            <a:ext cx="5984275" cy="1384995"/>
            <a:chOff x="6079525" y="4307871"/>
            <a:chExt cx="5984275" cy="1384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2B1071-A0F4-4BED-81CA-260E07192089}"/>
                </a:ext>
              </a:extLst>
            </p:cNvPr>
            <p:cNvSpPr txBox="1"/>
            <p:nvPr/>
          </p:nvSpPr>
          <p:spPr>
            <a:xfrm>
              <a:off x="7568001" y="4307871"/>
              <a:ext cx="44957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2015: Ecuador sits 14</a:t>
              </a:r>
              <a:r>
                <a:rPr lang="en-US" sz="2800" baseline="30000" dirty="0"/>
                <a:t>th</a:t>
              </a:r>
              <a:r>
                <a:rPr lang="en-US" sz="2800" dirty="0"/>
                <a:t> total exploration expenditure in South America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8AE2090-DD10-4ACA-932E-23BA2C01A2F6}"/>
                </a:ext>
              </a:extLst>
            </p:cNvPr>
            <p:cNvSpPr/>
            <p:nvPr/>
          </p:nvSpPr>
          <p:spPr>
            <a:xfrm rot="10800000">
              <a:off x="6079525" y="4797858"/>
              <a:ext cx="1355124" cy="44896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33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AB20-393C-45D1-9536-D7E068AF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18"/>
            <a:ext cx="1215262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Exploration Expenditure by Country 2018</a:t>
            </a:r>
            <a:br>
              <a:rPr lang="en-US" dirty="0"/>
            </a:br>
            <a:r>
              <a:rPr lang="ru-RU" sz="4000" dirty="0"/>
              <a:t>Затраты на геологоразведочные работы по странам 2018 </a:t>
            </a:r>
            <a:endParaRPr lang="en-US" sz="4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6D283-B504-4D08-B555-985E327A25AC}"/>
              </a:ext>
            </a:extLst>
          </p:cNvPr>
          <p:cNvGrpSpPr/>
          <p:nvPr/>
        </p:nvGrpSpPr>
        <p:grpSpPr>
          <a:xfrm>
            <a:off x="972067" y="1176428"/>
            <a:ext cx="7475838" cy="5434073"/>
            <a:chOff x="2669060" y="1361780"/>
            <a:chExt cx="7475838" cy="5434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6BB92F-5337-460C-9D11-75424ADC3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5" t="28227" r="24865" b="10391"/>
            <a:stretch/>
          </p:blipFill>
          <p:spPr>
            <a:xfrm>
              <a:off x="2669060" y="1361780"/>
              <a:ext cx="7475838" cy="543407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98121-733D-40CB-AA14-FF14AC682BF2}"/>
                </a:ext>
              </a:extLst>
            </p:cNvPr>
            <p:cNvSpPr/>
            <p:nvPr/>
          </p:nvSpPr>
          <p:spPr>
            <a:xfrm>
              <a:off x="3937686" y="1923535"/>
              <a:ext cx="5712941" cy="14828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D734-6B59-4998-B731-E3E0D92C32E4}"/>
              </a:ext>
            </a:extLst>
          </p:cNvPr>
          <p:cNvGrpSpPr/>
          <p:nvPr/>
        </p:nvGrpSpPr>
        <p:grpSpPr>
          <a:xfrm>
            <a:off x="8059696" y="1968843"/>
            <a:ext cx="4092928" cy="3712728"/>
            <a:chOff x="8059696" y="1968843"/>
            <a:chExt cx="4092928" cy="3712728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35428B2F-0455-41F2-BDC9-316C4184CB96}"/>
                </a:ext>
              </a:extLst>
            </p:cNvPr>
            <p:cNvSpPr/>
            <p:nvPr/>
          </p:nvSpPr>
          <p:spPr>
            <a:xfrm rot="16200000">
              <a:off x="6817051" y="3211488"/>
              <a:ext cx="3712728" cy="122743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91A5CD-A6F7-4502-9EB0-58B3F0E85532}"/>
                </a:ext>
              </a:extLst>
            </p:cNvPr>
            <p:cNvSpPr txBox="1"/>
            <p:nvPr/>
          </p:nvSpPr>
          <p:spPr>
            <a:xfrm>
              <a:off x="9047747" y="3095889"/>
              <a:ext cx="3104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Moves from 14</a:t>
              </a:r>
              <a:r>
                <a:rPr lang="en-US" sz="2400" baseline="30000" dirty="0"/>
                <a:t>th</a:t>
              </a:r>
              <a:r>
                <a:rPr lang="en-US" sz="2400" dirty="0"/>
                <a:t> to 2</a:t>
              </a:r>
              <a:r>
                <a:rPr lang="en-US" sz="2400" baseline="30000" dirty="0"/>
                <a:t>nd</a:t>
              </a:r>
              <a:r>
                <a:rPr lang="en-US" sz="2400" dirty="0"/>
                <a:t> in overall exploration expenditure in </a:t>
              </a:r>
              <a:r>
                <a:rPr lang="en-US" sz="2400" b="1" dirty="0"/>
                <a:t>3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5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868</Words>
  <Application>Microsoft Office PowerPoint</Application>
  <PresentationFormat>Widescreen</PresentationFormat>
  <Paragraphs>117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Beskauga Location  Бескауга Местоположение</vt:lpstr>
      <vt:lpstr>Beskauga Project  Проект Бескауга</vt:lpstr>
      <vt:lpstr>PowerPoint Presentation</vt:lpstr>
      <vt:lpstr>The case of Ecuador A model for Kazakhstan?  Пример Эквадора Модель для Казахстана?</vt:lpstr>
      <vt:lpstr>Mineral Licence situation Pre 2017 and Post 2017  Ситуация с лицензиями на добычу полезных ископаемых до и после 2017 г. </vt:lpstr>
      <vt:lpstr>Exploration Expenditure over the last 20 years in Ecuador   Затраты на геологоразведочные работы в Эквадоре за последние 20 лет </vt:lpstr>
      <vt:lpstr>Exploration Expenditure by Country 2015 Затраты на геологоразведочные работы по странам, 2015 г. </vt:lpstr>
      <vt:lpstr>Exploration Expenditure by Country 2018 Затраты на геологоразведочные работы по странам 2018 </vt:lpstr>
      <vt:lpstr>GEOLOGICAL  RESULTS  ГЕОЛОГИЧЕСКИЕ РЕЗУЛЬТАТЫ</vt:lpstr>
      <vt:lpstr>RESULTS BY THE NUMBERS РЕЗУЛЬТАТЫ В ЦИФРАХ</vt:lpstr>
      <vt:lpstr>The Secret to Ecuador’s Success Секрет успеха Эквадора</vt:lpstr>
      <vt:lpstr>Kazakhstan Experience Казахстанский опыт </vt:lpstr>
      <vt:lpstr>Suggestions To better move forward Предложения</vt:lpstr>
      <vt:lpstr>Opportunity for Majors Возможность для майоров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Barry</dc:creator>
  <cp:lastModifiedBy>Tim Barry</cp:lastModifiedBy>
  <cp:revision>9</cp:revision>
  <dcterms:created xsi:type="dcterms:W3CDTF">2021-10-19T06:23:17Z</dcterms:created>
  <dcterms:modified xsi:type="dcterms:W3CDTF">2021-10-20T05:01:25Z</dcterms:modified>
</cp:coreProperties>
</file>