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68" r:id="rId2"/>
    <p:sldId id="258" r:id="rId3"/>
    <p:sldId id="261" r:id="rId4"/>
    <p:sldId id="269" r:id="rId5"/>
    <p:sldId id="291" r:id="rId6"/>
    <p:sldId id="292" r:id="rId7"/>
    <p:sldId id="282" r:id="rId8"/>
    <p:sldId id="290" r:id="rId9"/>
    <p:sldId id="27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216448-2593-4212-8904-93EBD12440C4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C943F-4F35-44C2-A59B-E6F02C162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60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E3BB4-ACBA-43A9-8A01-776ABF3DF90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965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E3BB4-ACBA-43A9-8A01-776ABF3DF90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411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E3BB4-ACBA-43A9-8A01-776ABF3DF90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485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E3BB4-ACBA-43A9-8A01-776ABF3DF90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258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grass, outdoor, sky, mountain&#10;&#10;Description automatically generated">
            <a:extLst>
              <a:ext uri="{FF2B5EF4-FFF2-40B4-BE49-F238E27FC236}">
                <a16:creationId xmlns:a16="http://schemas.microsoft.com/office/drawing/2014/main" id="{B2C60486-7DA6-2A48-B3FC-821534FBA9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2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13389" cy="64328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492931-0C06-F342-845F-EE2B193C50F2}"/>
              </a:ext>
            </a:extLst>
          </p:cNvPr>
          <p:cNvSpPr/>
          <p:nvPr userDrawn="1"/>
        </p:nvSpPr>
        <p:spPr>
          <a:xfrm>
            <a:off x="0" y="6309044"/>
            <a:ext cx="12192000" cy="5445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BAE7CE-6765-5C45-8DBD-2B6735F5BF4F}"/>
              </a:ext>
            </a:extLst>
          </p:cNvPr>
          <p:cNvCxnSpPr/>
          <p:nvPr userDrawn="1"/>
        </p:nvCxnSpPr>
        <p:spPr>
          <a:xfrm>
            <a:off x="0" y="629888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55B6D57-722F-472B-BBEA-4E74BE5C10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7315200" cy="2387600"/>
          </a:xfrm>
        </p:spPr>
        <p:txBody>
          <a:bodyPr anchor="b">
            <a:normAutofit/>
          </a:bodyPr>
          <a:lstStyle>
            <a:lvl1pPr algn="l">
              <a:defRPr sz="5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B02325-A1B5-4FB5-AC1E-31F74B2989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7315200" cy="1655762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EB170-DA51-4346-A30C-4123C8C73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7C153-FEA9-4007-A3A1-CF2663C3F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A0468-FF9E-48FB-9D04-853DBD554941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37AE870F-AEC0-EF4E-81CF-D603D5C82B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400" y="305123"/>
            <a:ext cx="3818021" cy="105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26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692F3-1ACB-4F72-A63A-4BD71EAEC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6711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DAB1E6-7DF8-422A-8537-0615AF377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183323"/>
            <a:ext cx="10514012" cy="432000"/>
          </a:xfrm>
        </p:spPr>
        <p:txBody>
          <a:bodyPr anchor="ctr">
            <a:norm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0CCAB9-696E-4D07-B3B7-036AE53C83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761991"/>
            <a:ext cx="5157787" cy="44276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25A73F-5688-4CB3-861D-4BB210540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60F33C-E9E4-4328-8A9F-4DC916E04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A0468-FF9E-48FB-9D04-853DBD554941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4ECB3A9-742F-4749-AA5B-A46DC4B640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762326"/>
            <a:ext cx="6096000" cy="4427337"/>
          </a:xfrm>
        </p:spPr>
        <p:txBody>
          <a:bodyPr/>
          <a:lstStyle/>
          <a:p>
            <a:endParaRPr lang="en-US"/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A429CA7D-85A4-1346-B355-8DAFF5727C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6545" y="218122"/>
            <a:ext cx="143669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47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692F3-1ACB-4F72-A63A-4BD71EAEC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7187697" cy="6711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DAB1E6-7DF8-422A-8537-0615AF377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183322"/>
            <a:ext cx="7186612" cy="432000"/>
          </a:xfrm>
        </p:spPr>
        <p:txBody>
          <a:bodyPr anchor="ctr">
            <a:norm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0CCAB9-696E-4D07-B3B7-036AE53C83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782009"/>
            <a:ext cx="7186612" cy="44076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25A73F-5688-4CB3-861D-4BB210540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60F33C-E9E4-4328-8A9F-4DC916E04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A0468-FF9E-48FB-9D04-853DBD554941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4ECB3A9-742F-4749-AA5B-A46DC4B640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53400" y="0"/>
            <a:ext cx="4038600" cy="61896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88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A58C4-4044-40B9-9454-0686DC7E1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EC891E-C391-4C7E-AA7F-D9BE73FB7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EE22F8-4A9E-4D5E-B2FC-41D678274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A0468-FF9E-48FB-9D04-853DBD554941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A56F9A23-7F1F-3245-AADB-C33C5054C7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6545" y="218122"/>
            <a:ext cx="143669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77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241ED4-E8AD-4A78-A726-35F11EF5F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3BFE0-5B09-415A-B0CF-28E0A54DD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A0468-FF9E-48FB-9D04-853DBD5549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554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outdoor, sky, outdoor object, farm machine&#10;&#10;Description automatically generated">
            <a:extLst>
              <a:ext uri="{FF2B5EF4-FFF2-40B4-BE49-F238E27FC236}">
                <a16:creationId xmlns:a16="http://schemas.microsoft.com/office/drawing/2014/main" id="{8C46EBAE-A954-B845-891A-6FE05FDD8F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449"/>
            <a:ext cx="12192000" cy="63607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492931-0C06-F342-845F-EE2B193C50F2}"/>
              </a:ext>
            </a:extLst>
          </p:cNvPr>
          <p:cNvSpPr/>
          <p:nvPr userDrawn="1"/>
        </p:nvSpPr>
        <p:spPr>
          <a:xfrm>
            <a:off x="0" y="6309044"/>
            <a:ext cx="12192000" cy="5445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BAE7CE-6765-5C45-8DBD-2B6735F5BF4F}"/>
              </a:ext>
            </a:extLst>
          </p:cNvPr>
          <p:cNvCxnSpPr/>
          <p:nvPr userDrawn="1"/>
        </p:nvCxnSpPr>
        <p:spPr>
          <a:xfrm>
            <a:off x="0" y="629888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55B6D57-722F-472B-BBEA-4E74BE5C10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594043"/>
            <a:ext cx="7315200" cy="2387600"/>
          </a:xfrm>
        </p:spPr>
        <p:txBody>
          <a:bodyPr anchor="b">
            <a:normAutofit/>
          </a:bodyPr>
          <a:lstStyle>
            <a:lvl1pPr algn="l">
              <a:defRPr sz="5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B02325-A1B5-4FB5-AC1E-31F74B2989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073718"/>
            <a:ext cx="7315200" cy="1655762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EB170-DA51-4346-A30C-4123C8C73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7C153-FEA9-4007-A3A1-CF2663C3F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A0468-FF9E-48FB-9D04-853DBD554941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37AE870F-AEC0-EF4E-81CF-D603D5C82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7580" y="559116"/>
            <a:ext cx="2860542" cy="79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32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A7BEB-EE34-447A-AF0D-D03CAA4A6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E752-1CFA-4AB1-8F15-822730748A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D16CE-5E86-4819-8CD3-C8D691CB8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E38D1-C21C-4153-B595-8E89C3826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A0468-FF9E-48FB-9D04-853DBD554941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046928B5-9F52-8145-92E5-36B6E7A706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6545" y="218122"/>
            <a:ext cx="143669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999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sky, outdoor, field, dirt&#10;&#10;Description automatically generated">
            <a:extLst>
              <a:ext uri="{FF2B5EF4-FFF2-40B4-BE49-F238E27FC236}">
                <a16:creationId xmlns:a16="http://schemas.microsoft.com/office/drawing/2014/main" id="{D26724CB-3A64-964E-8503-8DA372FF84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3563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4EE891-3683-A142-B8BF-374651ADCAFB}"/>
              </a:ext>
            </a:extLst>
          </p:cNvPr>
          <p:cNvSpPr/>
          <p:nvPr userDrawn="1"/>
        </p:nvSpPr>
        <p:spPr>
          <a:xfrm>
            <a:off x="0" y="6309044"/>
            <a:ext cx="12192000" cy="5445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7E98615-3703-8444-BA66-EED5C98AAF8D}"/>
              </a:ext>
            </a:extLst>
          </p:cNvPr>
          <p:cNvCxnSpPr/>
          <p:nvPr userDrawn="1"/>
        </p:nvCxnSpPr>
        <p:spPr>
          <a:xfrm>
            <a:off x="0" y="629888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9BD9082-AC1E-4E44-BEDC-8348BF5A7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7321550" cy="1319202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34B05A-8949-4E31-98D0-E53CBC477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78175"/>
            <a:ext cx="7321550" cy="69373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3DD4F-98CF-4210-BFE1-F140B92E2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B74B7-176E-4D9C-B904-4E0D5701F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A0468-FF9E-48FB-9D04-853DBD554941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620C503C-47A5-C34A-911D-9DBCA3C98E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0696" y="257605"/>
            <a:ext cx="1762546" cy="48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34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BD9BD-6412-4564-89DA-CC0FC2E08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79792-1E82-4129-BB2C-F9328DE71C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58240"/>
            <a:ext cx="5181600" cy="5018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D719CE-9160-4803-84D6-3FAC4BA70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58240"/>
            <a:ext cx="5181600" cy="5018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9EE6CE-2A58-48E3-BC9E-7A170EA0B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68B8BF-4322-4FCA-9CC2-3BE2A3897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A0468-FF9E-48FB-9D04-853DBD554941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4C8328CA-36E0-8843-95F7-F6E3123A1F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6545" y="218122"/>
            <a:ext cx="143669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31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BD9BD-6412-4564-89DA-CC0FC2E08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79792-1E82-4129-BB2C-F9328DE71C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58241"/>
            <a:ext cx="10515600" cy="234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D719CE-9160-4803-84D6-3FAC4BA70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3626805"/>
            <a:ext cx="10515600" cy="23466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9EE6CE-2A58-48E3-BC9E-7A170EA0B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68B8BF-4322-4FCA-9CC2-3BE2A3897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A0468-FF9E-48FB-9D04-853DBD554941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0FF27226-F9F7-9642-9C1F-4E244D936C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6545" y="218122"/>
            <a:ext cx="143669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16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692F3-1ACB-4F72-A63A-4BD71EAEC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6711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DAB1E6-7DF8-422A-8537-0615AF377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183323"/>
            <a:ext cx="10514012" cy="432000"/>
          </a:xfrm>
        </p:spPr>
        <p:txBody>
          <a:bodyPr anchor="ctr">
            <a:norm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0CCAB9-696E-4D07-B3B7-036AE53C83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762326"/>
            <a:ext cx="10514012" cy="4427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25A73F-5688-4CB3-861D-4BB210540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60F33C-E9E4-4328-8A9F-4DC916E04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A0468-FF9E-48FB-9D04-853DBD554941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C8AB775-2026-FF49-9DFC-15E27ED27F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6545" y="218122"/>
            <a:ext cx="143669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97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692F3-1ACB-4F72-A63A-4BD71EAEC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67119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DAB1E6-7DF8-422A-8537-0615AF377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183323"/>
            <a:ext cx="5157787" cy="432000"/>
          </a:xfrm>
        </p:spPr>
        <p:txBody>
          <a:bodyPr anchor="ctr">
            <a:norm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0CCAB9-696E-4D07-B3B7-036AE53C83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762326"/>
            <a:ext cx="5157787" cy="4427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13188-9CA4-4425-9C0C-FE7125D0A2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83323"/>
            <a:ext cx="5183188" cy="432000"/>
          </a:xfrm>
        </p:spPr>
        <p:txBody>
          <a:bodyPr anchor="ctr">
            <a:norm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56EE33-3432-4F33-A65E-D18413C04A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762326"/>
            <a:ext cx="5183188" cy="4427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25A73F-5688-4CB3-861D-4BB210540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60F33C-E9E4-4328-8A9F-4DC916E04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A0468-FF9E-48FB-9D04-853DBD554941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159BDA5E-F6C6-284A-9FCB-B6E488BDD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6545" y="218122"/>
            <a:ext cx="143669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40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692F3-1ACB-4F72-A63A-4BD71EAEC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67119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DAB1E6-7DF8-422A-8537-0615AF377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3512"/>
            <a:ext cx="5157787" cy="432000"/>
          </a:xfrm>
        </p:spPr>
        <p:txBody>
          <a:bodyPr anchor="ctr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0CCAB9-696E-4D07-B3B7-036AE53C83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12516"/>
            <a:ext cx="5157787" cy="38558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13188-9CA4-4425-9C0C-FE7125D0A2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3512"/>
            <a:ext cx="5183188" cy="432000"/>
          </a:xfrm>
        </p:spPr>
        <p:txBody>
          <a:bodyPr anchor="ctr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56EE33-3432-4F33-A65E-D18413C04A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12516"/>
            <a:ext cx="5183188" cy="38558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25A73F-5688-4CB3-861D-4BB210540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60F33C-E9E4-4328-8A9F-4DC916E04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A0468-FF9E-48FB-9D04-853DBD554941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B7463B-1666-664F-AA8D-B4D73847E3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154509"/>
            <a:ext cx="10515600" cy="432000"/>
          </a:xfrm>
        </p:spPr>
        <p:txBody>
          <a:bodyPr anchor="ctr">
            <a:norm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89357B13-0D7A-AD42-9A05-63A2CCFE11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6545" y="218122"/>
            <a:ext cx="143669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52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170D30-85C4-C644-9096-0DF2B96E8D00}"/>
              </a:ext>
            </a:extLst>
          </p:cNvPr>
          <p:cNvSpPr/>
          <p:nvPr userDrawn="1"/>
        </p:nvSpPr>
        <p:spPr>
          <a:xfrm>
            <a:off x="0" y="6309044"/>
            <a:ext cx="12192000" cy="5445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285148-9C23-4E4C-AAF4-2A67BF575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1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37640A-485B-434C-BC13-BDB096C58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58240"/>
            <a:ext cx="10515600" cy="5018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8CD7A-0741-4BB9-8618-5CFD20988A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6AA0D-1F21-45FB-A475-FB42E242FB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2926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2"/>
                </a:solidFill>
              </a:defRPr>
            </a:lvl1pPr>
          </a:lstStyle>
          <a:p>
            <a:fld id="{C84A0468-FF9E-48FB-9D04-853DBD554941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39F21F-058A-7A45-AE9A-0D7F1B894C04}"/>
              </a:ext>
            </a:extLst>
          </p:cNvPr>
          <p:cNvCxnSpPr/>
          <p:nvPr userDrawn="1"/>
        </p:nvCxnSpPr>
        <p:spPr>
          <a:xfrm>
            <a:off x="0" y="629888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0927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300"/>
        </a:spcAft>
        <a:buClr>
          <a:schemeClr val="accent1"/>
        </a:buClr>
        <a:buSzPct val="75000"/>
        <a:buFont typeface="Wingdings" pitchFamily="2" charset="2"/>
        <a:buChar char="v"/>
        <a:defRPr sz="1200" kern="1200">
          <a:solidFill>
            <a:schemeClr val="tx2"/>
          </a:solidFill>
          <a:latin typeface="+mn-lt"/>
          <a:ea typeface="+mn-ea"/>
          <a:cs typeface="+mn-cs"/>
        </a:defRPr>
      </a:lvl1pPr>
      <a:lvl2pPr marL="496888" indent="-25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Clr>
          <a:schemeClr val="accent1"/>
        </a:buClr>
        <a:buSzPct val="75000"/>
        <a:buFont typeface="Wingdings" pitchFamily="2" charset="2"/>
        <a:buChar char="v"/>
        <a:tabLst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720725" indent="-25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Clr>
          <a:schemeClr val="accent1"/>
        </a:buClr>
        <a:buSzPct val="75000"/>
        <a:buFont typeface="Wingdings" pitchFamily="2" charset="2"/>
        <a:buChar char="v"/>
        <a:tabLst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720725" indent="-25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Clr>
          <a:schemeClr val="accent1"/>
        </a:buClr>
        <a:buSzPct val="75000"/>
        <a:buFont typeface="Wingdings" pitchFamily="2" charset="2"/>
        <a:buChar char="v"/>
        <a:tabLst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720725" indent="-25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Clr>
          <a:schemeClr val="accent1"/>
        </a:buClr>
        <a:buSzPct val="75000"/>
        <a:buFont typeface="Wingdings" pitchFamily="2" charset="2"/>
        <a:buChar char="v"/>
        <a:tabLst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D0052-AC41-4C13-922D-3708BE40E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381" y="3429000"/>
            <a:ext cx="10932291" cy="1969752"/>
          </a:xfrm>
        </p:spPr>
        <p:txBody>
          <a:bodyPr>
            <a:norm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Junior Explorers in Kazakhstan</a:t>
            </a:r>
            <a:r>
              <a:rPr lang="es-CO" dirty="0">
                <a:solidFill>
                  <a:schemeClr val="bg1"/>
                </a:solidFill>
              </a:rPr>
              <a:t> – </a:t>
            </a:r>
            <a:r>
              <a:rPr lang="es-CO" dirty="0" err="1">
                <a:solidFill>
                  <a:schemeClr val="bg1"/>
                </a:solidFill>
              </a:rPr>
              <a:t>Hurdles</a:t>
            </a:r>
            <a:r>
              <a:rPr lang="es-CO" dirty="0">
                <a:solidFill>
                  <a:schemeClr val="bg1"/>
                </a:solidFill>
              </a:rPr>
              <a:t> and </a:t>
            </a:r>
            <a:r>
              <a:rPr lang="es-CO" dirty="0" err="1">
                <a:solidFill>
                  <a:schemeClr val="bg1"/>
                </a:solidFill>
              </a:rPr>
              <a:t>Opportunities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4DAFB7-70CF-6D4B-BFA7-E25EDFFC7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382" y="5398753"/>
            <a:ext cx="5917130" cy="471696"/>
          </a:xfrm>
        </p:spPr>
        <p:txBody>
          <a:bodyPr anchor="b">
            <a:normAutofit lnSpcReduction="10000"/>
          </a:bodyPr>
          <a:lstStyle/>
          <a:p>
            <a:pPr algn="l"/>
            <a:r>
              <a:rPr lang="es-CO" sz="2600" dirty="0">
                <a:solidFill>
                  <a:schemeClr val="accent1"/>
                </a:solidFill>
              </a:rPr>
              <a:t>Gold | Rare </a:t>
            </a:r>
            <a:r>
              <a:rPr lang="es-CO" sz="2600" dirty="0" err="1">
                <a:solidFill>
                  <a:schemeClr val="accent1"/>
                </a:solidFill>
              </a:rPr>
              <a:t>Earths</a:t>
            </a:r>
            <a:r>
              <a:rPr lang="es-CO" sz="2600" dirty="0">
                <a:solidFill>
                  <a:schemeClr val="accent1"/>
                </a:solidFill>
              </a:rPr>
              <a:t> | </a:t>
            </a:r>
            <a:r>
              <a:rPr lang="es-CO" sz="2600" dirty="0" err="1">
                <a:solidFill>
                  <a:schemeClr val="accent1"/>
                </a:solidFill>
              </a:rPr>
              <a:t>Copper</a:t>
            </a:r>
            <a:endParaRPr lang="en-GB" sz="2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914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tanding on a rocky area&#10;&#10;Description automatically generated with medium confidence">
            <a:extLst>
              <a:ext uri="{FF2B5EF4-FFF2-40B4-BE49-F238E27FC236}">
                <a16:creationId xmlns:a16="http://schemas.microsoft.com/office/drawing/2014/main" id="{0E4F7460-816B-F240-B437-78A628715F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15558"/>
          <a:stretch/>
        </p:blipFill>
        <p:spPr>
          <a:xfrm>
            <a:off x="1" y="-2"/>
            <a:ext cx="12191999" cy="62988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AA7EBE-606B-8544-8286-8F3FDD1373F5}"/>
              </a:ext>
            </a:extLst>
          </p:cNvPr>
          <p:cNvSpPr/>
          <p:nvPr/>
        </p:nvSpPr>
        <p:spPr>
          <a:xfrm>
            <a:off x="8470394" y="-15953"/>
            <a:ext cx="3721609" cy="6298883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B0B73-86FD-4CDB-8DEC-269B3189D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5570" y="1665282"/>
            <a:ext cx="3191255" cy="3527436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en-GB" sz="1600" b="1" dirty="0"/>
              <a:t>“Kazakhstan today is like having all of Western Australia available to peg but in the 1970s. </a:t>
            </a:r>
          </a:p>
          <a:p>
            <a:pPr marL="0" indent="0">
              <a:buNone/>
            </a:pPr>
            <a:r>
              <a:rPr lang="en-GB" sz="1600" b="1" dirty="0"/>
              <a:t>The size is almost the same, the mineral law is modelled on WA, and the deposits discovered are high grade and highly profitable.</a:t>
            </a:r>
          </a:p>
          <a:p>
            <a:pPr marL="0" indent="0">
              <a:buNone/>
            </a:pPr>
            <a:r>
              <a:rPr lang="en-GB" sz="1600" b="1" dirty="0"/>
              <a:t>This represents a once in a lifetime opportunity.”</a:t>
            </a:r>
          </a:p>
          <a:p>
            <a:pPr marL="0" indent="0">
              <a:buNone/>
            </a:pPr>
            <a:r>
              <a:rPr lang="en-GB" dirty="0"/>
              <a:t>Alex Walker, CEO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FDC62F-DE5F-9C45-B630-E45C72A3E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A0468-FF9E-48FB-9D04-853DBD554941}" type="slidenum">
              <a:rPr lang="en-GB" smtClean="0"/>
              <a:t>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ABE1B9-5732-4B4A-8EFB-40D0B9EBDD65}"/>
              </a:ext>
            </a:extLst>
          </p:cNvPr>
          <p:cNvSpPr txBox="1"/>
          <p:nvPr/>
        </p:nvSpPr>
        <p:spPr>
          <a:xfrm>
            <a:off x="4665115" y="5379643"/>
            <a:ext cx="126477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chemeClr val="bg1"/>
                </a:solidFill>
                <a:effectLst/>
                <a:latin typeface="+mj-lt"/>
              </a:rPr>
              <a:t>Alex Walker overlooking artisanal workings on </a:t>
            </a:r>
            <a:r>
              <a:rPr lang="en-GB" sz="1000" i="1" dirty="0" err="1">
                <a:solidFill>
                  <a:schemeClr val="bg1"/>
                </a:solidFill>
                <a:effectLst/>
                <a:latin typeface="+mj-lt"/>
              </a:rPr>
              <a:t>Apmintas</a:t>
            </a:r>
            <a:r>
              <a:rPr lang="en-GB" sz="1000" i="1" dirty="0">
                <a:solidFill>
                  <a:schemeClr val="bg1"/>
                </a:solidFill>
                <a:effectLst/>
                <a:latin typeface="+mj-lt"/>
              </a:rPr>
              <a:t> Licence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C5F489-13C6-FB46-90F5-97411CCCBB84}"/>
              </a:ext>
            </a:extLst>
          </p:cNvPr>
          <p:cNvCxnSpPr/>
          <p:nvPr/>
        </p:nvCxnSpPr>
        <p:spPr>
          <a:xfrm>
            <a:off x="0" y="6298883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E805935D-C6E1-5423-815F-BB403116D2DD}"/>
              </a:ext>
            </a:extLst>
          </p:cNvPr>
          <p:cNvSpPr/>
          <p:nvPr/>
        </p:nvSpPr>
        <p:spPr>
          <a:xfrm>
            <a:off x="0" y="-4"/>
            <a:ext cx="3721609" cy="6298883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700" b="1" i="0" dirty="0">
              <a:solidFill>
                <a:schemeClr val="tx2"/>
              </a:solidFill>
              <a:effectLst/>
              <a:latin typeface="Helvetica" panose="020B0604020202020204" pitchFamily="34" charset="0"/>
            </a:endParaRPr>
          </a:p>
          <a:p>
            <a:pPr algn="l"/>
            <a:endParaRPr lang="en-US" sz="1700" b="1" i="0" dirty="0">
              <a:solidFill>
                <a:schemeClr val="tx2"/>
              </a:solidFill>
              <a:effectLst/>
              <a:latin typeface="Helvetica" panose="020B0604020202020204" pitchFamily="34" charset="0"/>
            </a:endParaRPr>
          </a:p>
          <a:p>
            <a:pPr algn="l"/>
            <a:r>
              <a:rPr lang="en-US" sz="1600" b="1" i="0" dirty="0">
                <a:solidFill>
                  <a:schemeClr val="tx2"/>
                </a:solidFill>
                <a:effectLst/>
                <a:latin typeface="Helvetica" panose="020B0604020202020204" pitchFamily="34" charset="0"/>
              </a:rPr>
              <a:t>In 2019 Australia attracted:</a:t>
            </a:r>
          </a:p>
          <a:p>
            <a:pPr algn="l"/>
            <a:endParaRPr lang="en-US" sz="1600" b="1" i="0" dirty="0">
              <a:solidFill>
                <a:schemeClr val="tx2"/>
              </a:solidFill>
              <a:effectLst/>
              <a:latin typeface="Helvetica" panose="020B0604020202020204" pitchFamily="34" charset="0"/>
            </a:endParaRP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chemeClr val="tx2"/>
                </a:solidFill>
                <a:effectLst/>
                <a:latin typeface="Helvetica" panose="020B0604020202020204" pitchFamily="34" charset="0"/>
              </a:rPr>
              <a:t>$2.65Bn </a:t>
            </a:r>
            <a:r>
              <a:rPr lang="en-US" sz="1600" b="1" dirty="0">
                <a:solidFill>
                  <a:schemeClr val="tx2"/>
                </a:solidFill>
                <a:latin typeface="Helvetica" panose="020B0604020202020204" pitchFamily="34" charset="0"/>
              </a:rPr>
              <a:t>on m</a:t>
            </a:r>
            <a:r>
              <a:rPr lang="en-US" sz="1600" b="1" i="0" dirty="0">
                <a:solidFill>
                  <a:schemeClr val="tx2"/>
                </a:solidFill>
                <a:effectLst/>
                <a:latin typeface="Helvetica" panose="020B0604020202020204" pitchFamily="34" charset="0"/>
              </a:rPr>
              <a:t>ineral exploration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chemeClr val="tx2"/>
                </a:solidFill>
                <a:effectLst/>
                <a:latin typeface="Helvetica" panose="020B0604020202020204" pitchFamily="34" charset="0"/>
              </a:rPr>
              <a:t>$1.06Bn on </a:t>
            </a:r>
            <a:r>
              <a:rPr lang="en-US" sz="1600" b="1" dirty="0" err="1">
                <a:solidFill>
                  <a:schemeClr val="tx2"/>
                </a:solidFill>
                <a:latin typeface="Helvetica" panose="020B0604020202020204" pitchFamily="34" charset="0"/>
              </a:rPr>
              <a:t>g</a:t>
            </a:r>
            <a:r>
              <a:rPr lang="en-US" sz="1600" b="1" i="0" dirty="0" err="1">
                <a:solidFill>
                  <a:schemeClr val="tx2"/>
                </a:solidFill>
                <a:effectLst/>
                <a:latin typeface="Helvetica" panose="020B0604020202020204" pitchFamily="34" charset="0"/>
              </a:rPr>
              <a:t>reenfields</a:t>
            </a:r>
            <a:r>
              <a:rPr lang="en-US" sz="1600" b="1" i="0" dirty="0">
                <a:solidFill>
                  <a:schemeClr val="tx2"/>
                </a:solidFill>
                <a:effectLst/>
                <a:latin typeface="Helvetica" panose="020B0604020202020204" pitchFamily="34" charset="0"/>
              </a:rPr>
              <a:t> exploration 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chemeClr val="tx2"/>
                </a:solidFill>
                <a:effectLst/>
                <a:latin typeface="Helvetica" panose="020B0604020202020204" pitchFamily="34" charset="0"/>
              </a:rPr>
              <a:t>3,594,500m of drilling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chemeClr val="tx2"/>
                </a:solidFill>
                <a:effectLst/>
                <a:latin typeface="Helvetica" panose="020B0604020202020204" pitchFamily="34" charset="0"/>
              </a:rPr>
              <a:t>Western Australia alone spent $1.65Bn (62% of the national expenditure)</a:t>
            </a:r>
          </a:p>
        </p:txBody>
      </p:sp>
    </p:spTree>
    <p:extLst>
      <p:ext uri="{BB962C8B-B14F-4D97-AF65-F5344CB8AC3E}">
        <p14:creationId xmlns:p14="http://schemas.microsoft.com/office/powerpoint/2010/main" val="3881348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ky, outdoor, power shovel, dirt&#10;&#10;Description automatically generated">
            <a:extLst>
              <a:ext uri="{FF2B5EF4-FFF2-40B4-BE49-F238E27FC236}">
                <a16:creationId xmlns:a16="http://schemas.microsoft.com/office/drawing/2014/main" id="{2E8E34F2-92C8-D941-8A5B-7057413482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685220"/>
            <a:ext cx="6096000" cy="44273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7BC7AA-63B4-4306-A1F2-98DAE72CE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FB2F9B8-400B-0A43-B779-01222DAFD3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8322" y="1685219"/>
            <a:ext cx="4844581" cy="442733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Release the Data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Speed up the Process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Examples of Government Support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Opportunities 1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Opportunities 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DE7219-379E-7D4B-AE61-45C5F47E5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A0468-FF9E-48FB-9D04-853DBD554941}" type="slidenum">
              <a:rPr lang="en-GB" smtClean="0"/>
              <a:t>3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079C5F5-D2FD-3642-A1D8-ACF9083E20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131323"/>
            <a:ext cx="10515600" cy="432000"/>
          </a:xfrm>
        </p:spPr>
        <p:txBody>
          <a:bodyPr/>
          <a:lstStyle/>
          <a:p>
            <a:r>
              <a:rPr lang="en-US" dirty="0"/>
              <a:t>The barriers to more discoveries are easily removed and are simply delaying an inevitable outcome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0DA0EE-F37D-9E42-B965-054799CE8AF3}"/>
              </a:ext>
            </a:extLst>
          </p:cNvPr>
          <p:cNvSpPr txBox="1"/>
          <p:nvPr/>
        </p:nvSpPr>
        <p:spPr>
          <a:xfrm>
            <a:off x="10374388" y="1912405"/>
            <a:ext cx="15664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 i="1" dirty="0">
                <a:solidFill>
                  <a:schemeClr val="bg1"/>
                </a:solidFill>
                <a:effectLst/>
                <a:latin typeface="+mj-lt"/>
              </a:rPr>
              <a:t>Drill rig on </a:t>
            </a:r>
            <a:r>
              <a:rPr lang="en-GB" sz="1000" i="1" dirty="0" err="1">
                <a:solidFill>
                  <a:schemeClr val="bg1"/>
                </a:solidFill>
                <a:effectLst/>
                <a:latin typeface="+mj-lt"/>
              </a:rPr>
              <a:t>Apmintas</a:t>
            </a:r>
            <a:r>
              <a:rPr lang="en-GB" sz="1000" i="1" dirty="0">
                <a:solidFill>
                  <a:schemeClr val="bg1"/>
                </a:solidFill>
                <a:effectLst/>
                <a:latin typeface="+mj-lt"/>
              </a:rPr>
              <a:t> (Sep 2021)</a:t>
            </a:r>
          </a:p>
        </p:txBody>
      </p:sp>
    </p:spTree>
    <p:extLst>
      <p:ext uri="{BB962C8B-B14F-4D97-AF65-F5344CB8AC3E}">
        <p14:creationId xmlns:p14="http://schemas.microsoft.com/office/powerpoint/2010/main" val="3878284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BC7AA-63B4-4306-A1F2-98DAE72CE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n-US" sz="2800" dirty="0"/>
              <a:t>Release the data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FB2F9B8-400B-0A43-B779-01222DAFD3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0267" y="1535935"/>
            <a:ext cx="4844581" cy="4427338"/>
          </a:xfrm>
        </p:spPr>
        <p:txBody>
          <a:bodyPr>
            <a:normAutofit/>
          </a:bodyPr>
          <a:lstStyle/>
          <a:p>
            <a:pPr algn="just"/>
            <a:r>
              <a:rPr lang="en-US" sz="1200" dirty="0"/>
              <a:t>The best place to find a mine is next to (under) an old mine</a:t>
            </a:r>
          </a:p>
          <a:p>
            <a:pPr algn="just"/>
            <a:r>
              <a:rPr lang="en-US" sz="1200" dirty="0"/>
              <a:t>Information promotes expenditure - </a:t>
            </a:r>
            <a:r>
              <a:rPr lang="en-US" dirty="0"/>
              <a:t>It’s not land release that will bring junior explorers but information</a:t>
            </a:r>
          </a:p>
          <a:p>
            <a:pPr algn="just"/>
            <a:r>
              <a:rPr lang="en-US" sz="1200" dirty="0"/>
              <a:t>Every dollar spent acquiring data and access to exploration rights is a dollar that does not go into exploration</a:t>
            </a:r>
          </a:p>
          <a:p>
            <a:pPr algn="just"/>
            <a:r>
              <a:rPr lang="en-US" sz="1200" dirty="0"/>
              <a:t>Every day spent waiting for data and approvals is costly to junior companies </a:t>
            </a:r>
          </a:p>
          <a:p>
            <a:pPr lvl="1"/>
            <a:r>
              <a:rPr lang="en-US" dirty="0"/>
              <a:t>Investors lose interest</a:t>
            </a:r>
          </a:p>
          <a:p>
            <a:pPr lvl="1"/>
            <a:r>
              <a:rPr lang="en-US" dirty="0"/>
              <a:t>Company running costs absorb exploration expenditure</a:t>
            </a:r>
          </a:p>
          <a:p>
            <a:pPr lvl="1"/>
            <a:r>
              <a:rPr lang="en-US" dirty="0"/>
              <a:t>Project valuations (NPV) fall due to extended development timeline</a:t>
            </a:r>
          </a:p>
          <a:p>
            <a:pPr algn="just"/>
            <a:r>
              <a:rPr lang="en-US" sz="1200" dirty="0"/>
              <a:t>Every hour of managements time spent filing paperwork is an hour not spent on generating new ideas, assessing new projects and generating investor interest</a:t>
            </a:r>
          </a:p>
          <a:p>
            <a:pPr marL="0" indent="0" algn="just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DE7219-379E-7D4B-AE61-45C5F47E5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A0468-FF9E-48FB-9D04-853DBD554941}" type="slidenum">
              <a:rPr lang="en-GB" smtClean="0"/>
              <a:t>4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26299B-B210-EC7C-2C3F-398240ED48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103935"/>
            <a:ext cx="10515600" cy="432000"/>
          </a:xfrm>
        </p:spPr>
        <p:txBody>
          <a:bodyPr/>
          <a:lstStyle/>
          <a:p>
            <a:r>
              <a:rPr lang="en-US" sz="1600" dirty="0"/>
              <a:t>Data is not the commodity - The commodity is in the ground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E4F8AD-9CEF-653F-4846-394FBAA249B9}"/>
              </a:ext>
            </a:extLst>
          </p:cNvPr>
          <p:cNvSpPr txBox="1"/>
          <p:nvPr/>
        </p:nvSpPr>
        <p:spPr>
          <a:xfrm>
            <a:off x="6259328" y="1401970"/>
            <a:ext cx="5847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600" i="1" dirty="0">
                <a:solidFill>
                  <a:schemeClr val="tx2"/>
                </a:solidFill>
              </a:rPr>
              <a:t>Data is the map to royalties, tax, employment and capital expenditure with a significant multiplier effect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49564C-A4B3-A3DF-3F49-8414DC254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136" y="2135955"/>
            <a:ext cx="5504320" cy="392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45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BC7AA-63B4-4306-A1F2-98DAE72CE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 up the Process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FB2F9B8-400B-0A43-B779-01222DAFD3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9220" y="1831173"/>
            <a:ext cx="4844581" cy="4427338"/>
          </a:xfrm>
        </p:spPr>
        <p:txBody>
          <a:bodyPr>
            <a:normAutofit/>
          </a:bodyPr>
          <a:lstStyle/>
          <a:p>
            <a:pPr marL="242888" lvl="1" indent="0" algn="just">
              <a:buNone/>
            </a:pPr>
            <a:r>
              <a:rPr lang="en-US" sz="1600" dirty="0"/>
              <a:t>Scan ALL documents and upload it to an open- source platform:</a:t>
            </a:r>
          </a:p>
          <a:p>
            <a:pPr lvl="2" algn="just"/>
            <a:r>
              <a:rPr lang="en-US" sz="1600" dirty="0"/>
              <a:t>The market will review and digitize this data faster than any Government body can</a:t>
            </a:r>
          </a:p>
          <a:p>
            <a:pPr lvl="2" algn="just"/>
            <a:r>
              <a:rPr lang="en-US" sz="1600" dirty="0"/>
              <a:t>This will speed up discoveries AND save the government money</a:t>
            </a:r>
          </a:p>
          <a:p>
            <a:pPr lvl="2" algn="just"/>
            <a:r>
              <a:rPr lang="en-US" sz="1600" dirty="0"/>
              <a:t>Why do we have ‘Secret’ data on awarded exploration </a:t>
            </a:r>
            <a:r>
              <a:rPr lang="en-US" sz="1600" dirty="0" err="1"/>
              <a:t>licences</a:t>
            </a:r>
            <a:r>
              <a:rPr lang="en-US" sz="1600" dirty="0"/>
              <a:t>?</a:t>
            </a:r>
          </a:p>
          <a:p>
            <a:pPr lvl="2" algn="just"/>
            <a:r>
              <a:rPr lang="en-US" sz="1600" dirty="0"/>
              <a:t>Publish annual exploration reports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DE7219-379E-7D4B-AE61-45C5F47E5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A0468-FF9E-48FB-9D04-853DBD554941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079C5F5-D2FD-3642-A1D8-ACF9083E20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64113"/>
            <a:ext cx="10515600" cy="432000"/>
          </a:xfrm>
        </p:spPr>
        <p:txBody>
          <a:bodyPr/>
          <a:lstStyle/>
          <a:p>
            <a:r>
              <a:rPr lang="en-US" dirty="0"/>
              <a:t>For Kazakhstan to become a top tier mining jurisdiction it first needs to better support exploration 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CF594F-EFD1-1E28-4445-DC26019FCB03}"/>
              </a:ext>
            </a:extLst>
          </p:cNvPr>
          <p:cNvSpPr txBox="1"/>
          <p:nvPr/>
        </p:nvSpPr>
        <p:spPr>
          <a:xfrm>
            <a:off x="838201" y="1548669"/>
            <a:ext cx="4844581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buClr>
                <a:schemeClr val="accent2"/>
              </a:buClr>
            </a:pPr>
            <a:endParaRPr lang="en-US" dirty="0">
              <a:solidFill>
                <a:schemeClr val="tx2"/>
              </a:solidFill>
            </a:endParaRPr>
          </a:p>
          <a:p>
            <a:pPr marL="0" lvl="1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en-US" sz="1600" dirty="0">
                <a:solidFill>
                  <a:schemeClr val="tx2"/>
                </a:solidFill>
              </a:rPr>
              <a:t>Improve the efficiency and get more applications:</a:t>
            </a:r>
          </a:p>
          <a:p>
            <a:pPr marL="0" lvl="2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tx2"/>
                </a:solidFill>
              </a:rPr>
              <a:t>   Retain </a:t>
            </a:r>
            <a:r>
              <a:rPr lang="en-US" sz="1600" dirty="0" err="1">
                <a:solidFill>
                  <a:schemeClr val="tx2"/>
                </a:solidFill>
              </a:rPr>
              <a:t>licence</a:t>
            </a:r>
            <a:r>
              <a:rPr lang="en-US" sz="1600" dirty="0">
                <a:solidFill>
                  <a:schemeClr val="tx2"/>
                </a:solidFill>
              </a:rPr>
              <a:t> applications to improve efficiency                              (EST, each application is ~517 pages, 2.58 kg’s, 5% of one tree)</a:t>
            </a:r>
          </a:p>
          <a:p>
            <a:pPr marL="0" lvl="2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tx2"/>
                </a:solidFill>
              </a:rPr>
              <a:t>   Declaration of ‘no change’ since the last </a:t>
            </a:r>
            <a:r>
              <a:rPr lang="en-US" sz="1600" dirty="0" err="1">
                <a:solidFill>
                  <a:schemeClr val="tx2"/>
                </a:solidFill>
              </a:rPr>
              <a:t>licence</a:t>
            </a:r>
            <a:r>
              <a:rPr lang="en-US" sz="1600" dirty="0">
                <a:solidFill>
                  <a:schemeClr val="tx2"/>
                </a:solidFill>
              </a:rPr>
              <a:t> award</a:t>
            </a:r>
          </a:p>
          <a:p>
            <a:pPr marL="0" lvl="2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tx2"/>
                </a:solidFill>
              </a:rPr>
              <a:t>   Accept international bank statements from reputable institutions for proof of funds</a:t>
            </a:r>
          </a:p>
          <a:p>
            <a:pPr marL="0" lvl="2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tx2"/>
                </a:solidFill>
              </a:rPr>
              <a:t>   Provide ‘</a:t>
            </a:r>
            <a:r>
              <a:rPr lang="en-US" sz="1600" dirty="0" err="1">
                <a:solidFill>
                  <a:schemeClr val="tx2"/>
                </a:solidFill>
              </a:rPr>
              <a:t>licence</a:t>
            </a:r>
            <a:r>
              <a:rPr lang="en-US" sz="1600" dirty="0">
                <a:solidFill>
                  <a:schemeClr val="tx2"/>
                </a:solidFill>
              </a:rPr>
              <a:t> status’ information to the public</a:t>
            </a:r>
          </a:p>
          <a:p>
            <a:pPr marL="0" lvl="2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tx2"/>
                </a:solidFill>
              </a:rPr>
              <a:t>   Update ‘Interactive Map’ - Remove ‘expired </a:t>
            </a:r>
            <a:r>
              <a:rPr lang="en-US" sz="1600" dirty="0" err="1">
                <a:solidFill>
                  <a:schemeClr val="tx2"/>
                </a:solidFill>
              </a:rPr>
              <a:t>licences’</a:t>
            </a:r>
            <a:r>
              <a:rPr lang="en-US" sz="1600" dirty="0">
                <a:solidFill>
                  <a:schemeClr val="tx2"/>
                </a:solidFill>
              </a:rPr>
              <a:t> and publish the date they will be available to ‘peg’ or for auction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AE3DDB-CF40-14D2-A72C-F0D96EFA7B15}"/>
              </a:ext>
            </a:extLst>
          </p:cNvPr>
          <p:cNvSpPr txBox="1"/>
          <p:nvPr/>
        </p:nvSpPr>
        <p:spPr>
          <a:xfrm>
            <a:off x="2021746" y="1364055"/>
            <a:ext cx="1778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>
              <a:buClr>
                <a:schemeClr val="accent2"/>
              </a:buClr>
            </a:pPr>
            <a:r>
              <a:rPr lang="en-US" b="1" dirty="0" err="1">
                <a:solidFill>
                  <a:schemeClr val="accent1"/>
                </a:solidFill>
              </a:rPr>
              <a:t>Licencing</a:t>
            </a:r>
            <a:r>
              <a:rPr lang="en-US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80ED62-33AD-25C4-9AA9-15191A56A3A4}"/>
              </a:ext>
            </a:extLst>
          </p:cNvPr>
          <p:cNvSpPr txBox="1"/>
          <p:nvPr/>
        </p:nvSpPr>
        <p:spPr>
          <a:xfrm>
            <a:off x="8156895" y="1364003"/>
            <a:ext cx="1778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>
              <a:buClr>
                <a:schemeClr val="accent2"/>
              </a:buClr>
            </a:pPr>
            <a:r>
              <a:rPr lang="en-US" b="1" dirty="0">
                <a:solidFill>
                  <a:schemeClr val="accent1"/>
                </a:solidFill>
              </a:rPr>
              <a:t>Data</a:t>
            </a:r>
            <a:r>
              <a:rPr lang="en-US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518FC1-A9C5-D182-0BF2-57F6DBB35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395" y="4572804"/>
            <a:ext cx="3564230" cy="156826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91329E44-9D4D-4518-B85A-3F24F60592DE}"/>
              </a:ext>
            </a:extLst>
          </p:cNvPr>
          <p:cNvSpPr/>
          <p:nvPr/>
        </p:nvSpPr>
        <p:spPr>
          <a:xfrm>
            <a:off x="9227890" y="5007435"/>
            <a:ext cx="947956" cy="4697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5D1B808E-0BE6-64E4-0FF6-AFFC2A17011C}"/>
              </a:ext>
            </a:extLst>
          </p:cNvPr>
          <p:cNvSpPr/>
          <p:nvPr/>
        </p:nvSpPr>
        <p:spPr>
          <a:xfrm rot="254862">
            <a:off x="5662786" y="4436485"/>
            <a:ext cx="1472047" cy="510924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02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BC7AA-63B4-4306-A1F2-98DAE72CE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Government Support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FB2F9B8-400B-0A43-B779-01222DAFD3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9219" y="1601329"/>
            <a:ext cx="4844581" cy="4427338"/>
          </a:xfrm>
        </p:spPr>
        <p:txBody>
          <a:bodyPr>
            <a:normAutofit/>
          </a:bodyPr>
          <a:lstStyle/>
          <a:p>
            <a:pPr algn="l"/>
            <a:r>
              <a:rPr lang="en-US" sz="1800" i="1" dirty="0">
                <a:effectLst/>
                <a:latin typeface="+mj-lt"/>
                <a:ea typeface="Calibri" panose="020F0502020204030204" pitchFamily="34" charset="0"/>
              </a:rPr>
              <a:t>Canadian Government is investing up to C$3.8B into its critical minerals strategy</a:t>
            </a:r>
          </a:p>
          <a:p>
            <a:r>
              <a:rPr lang="en-US" sz="1800" i="1" kern="1800" dirty="0">
                <a:solidFill>
                  <a:schemeClr val="tx2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Australian Government </a:t>
            </a:r>
            <a:r>
              <a:rPr lang="en-US" sz="1800" i="1" dirty="0">
                <a:effectLst/>
                <a:latin typeface="+mj-lt"/>
                <a:ea typeface="Calibri" panose="020F0502020204030204" pitchFamily="34" charset="0"/>
              </a:rPr>
              <a:t>is investing </a:t>
            </a:r>
            <a:r>
              <a:rPr lang="en-US" sz="1800" i="1" kern="1800" dirty="0">
                <a:solidFill>
                  <a:schemeClr val="tx2"/>
                </a:solidFill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A$2bn boost to critical minerals</a:t>
            </a:r>
            <a:endParaRPr lang="en-US" sz="1800" i="1" dirty="0">
              <a:solidFill>
                <a:schemeClr val="tx2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800" i="1" dirty="0">
                <a:effectLst/>
                <a:latin typeface="+mj-lt"/>
                <a:ea typeface="Times New Roman" panose="02020603050405020304" pitchFamily="18" charset="0"/>
              </a:rPr>
              <a:t>Australian Government Junior Mineral Exploration Incentive - $100 million over four years </a:t>
            </a:r>
          </a:p>
          <a:p>
            <a:pPr algn="l"/>
            <a:r>
              <a:rPr lang="en-US" sz="1800" i="1" dirty="0">
                <a:effectLst/>
                <a:latin typeface="+mj-lt"/>
                <a:ea typeface="Times New Roman" panose="02020603050405020304" pitchFamily="18" charset="0"/>
              </a:rPr>
              <a:t>Accelerating </a:t>
            </a:r>
            <a:r>
              <a:rPr lang="en-US" sz="1800" i="1" dirty="0" err="1">
                <a:effectLst/>
                <a:latin typeface="+mj-lt"/>
                <a:ea typeface="Times New Roman" panose="02020603050405020304" pitchFamily="18" charset="0"/>
              </a:rPr>
              <a:t>Commercialisation</a:t>
            </a:r>
            <a:r>
              <a:rPr lang="en-US" sz="1800" i="1" dirty="0">
                <a:effectLst/>
                <a:latin typeface="+mj-lt"/>
                <a:ea typeface="Times New Roman" panose="02020603050405020304" pitchFamily="18" charset="0"/>
              </a:rPr>
              <a:t> initiative - A$12m in grants to encourage invention in mining </a:t>
            </a:r>
          </a:p>
          <a:p>
            <a:pPr algn="l"/>
            <a:r>
              <a:rPr lang="en-US" sz="1800" i="1" spc="15" dirty="0">
                <a:effectLst/>
                <a:latin typeface="+mj-lt"/>
                <a:ea typeface="Calibri" panose="020F0502020204030204" pitchFamily="34" charset="0"/>
              </a:rPr>
              <a:t>$225 million in the Exploring for the Future program, led by Geoscience Australia</a:t>
            </a:r>
            <a:endParaRPr lang="en-US" sz="1800" b="0" i="1" dirty="0">
              <a:effectLst/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DE7219-379E-7D4B-AE61-45C5F47E5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A0468-FF9E-48FB-9D04-853DBD554941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079C5F5-D2FD-3642-A1D8-ACF9083E20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64113"/>
            <a:ext cx="10515600" cy="432000"/>
          </a:xfrm>
        </p:spPr>
        <p:txBody>
          <a:bodyPr/>
          <a:lstStyle/>
          <a:p>
            <a:r>
              <a:rPr lang="en-US" dirty="0"/>
              <a:t>For Kazakhstan to become a top tier mining jurisdiction it first needs to better support exploration 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CF594F-EFD1-1E28-4445-DC26019FCB03}"/>
              </a:ext>
            </a:extLst>
          </p:cNvPr>
          <p:cNvSpPr txBox="1"/>
          <p:nvPr/>
        </p:nvSpPr>
        <p:spPr>
          <a:xfrm>
            <a:off x="973123" y="1601329"/>
            <a:ext cx="524311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</a:rPr>
              <a:t>Historical cost of data acquisition is not a good reason to charge for access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</a:rPr>
              <a:t>There should be a greater sense of urgency in mineral discovery and extraction due to: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Time value of money (inflation)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Opportunity cost (global capital allocated elsewhere)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A stronger economy creates the capacity for social support systems AND less need for these systems</a:t>
            </a:r>
          </a:p>
        </p:txBody>
      </p:sp>
    </p:spTree>
    <p:extLst>
      <p:ext uri="{BB962C8B-B14F-4D97-AF65-F5344CB8AC3E}">
        <p14:creationId xmlns:p14="http://schemas.microsoft.com/office/powerpoint/2010/main" val="1470603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76582-48C8-4A53-8151-7E1FE2670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543" y="347993"/>
            <a:ext cx="10515600" cy="671195"/>
          </a:xfrm>
        </p:spPr>
        <p:txBody>
          <a:bodyPr/>
          <a:lstStyle/>
          <a:p>
            <a:r>
              <a:rPr lang="en-GB" dirty="0"/>
              <a:t>Opportunities - 1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C9E2F24-A952-BE4C-8791-5F0776E42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4152" y="877582"/>
            <a:ext cx="10515600" cy="432000"/>
          </a:xfrm>
        </p:spPr>
        <p:txBody>
          <a:bodyPr anchor="ctr">
            <a:normAutofit/>
          </a:bodyPr>
          <a:lstStyle/>
          <a:p>
            <a:r>
              <a:rPr lang="en-US" dirty="0"/>
              <a:t>Licences on known mineral belts with historical workings and some data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D51AE76-95EA-FD48-821F-09579399B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4855" y="1339266"/>
            <a:ext cx="4073236" cy="4765997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10000"/>
              </a:lnSpc>
              <a:spcAft>
                <a:spcPts val="300"/>
              </a:spcAft>
              <a:buNone/>
            </a:pPr>
            <a:r>
              <a:rPr lang="en-US" sz="4800" b="1" dirty="0"/>
              <a:t>        Ownership (Joint Venture)              Size</a:t>
            </a:r>
            <a:br>
              <a:rPr lang="en-US" sz="4800" b="1" dirty="0"/>
            </a:br>
            <a:r>
              <a:rPr lang="en-US" sz="4800" dirty="0"/>
              <a:t>               80% EST / 20% TKS                259 km</a:t>
            </a:r>
            <a:r>
              <a:rPr lang="en-US" sz="4800" baseline="30000" dirty="0"/>
              <a:t>2</a:t>
            </a:r>
            <a:endParaRPr lang="en-US" sz="4800" dirty="0"/>
          </a:p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4800" b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4800" b="1" dirty="0"/>
              <a:t>Prior to Licence acquisition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4800" dirty="0"/>
              <a:t>Rock chips results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4800" dirty="0"/>
              <a:t>Satellite Google Images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4800" dirty="0"/>
              <a:t>1:200,000 scale maps</a:t>
            </a:r>
          </a:p>
          <a:p>
            <a:pPr marL="0" indent="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sz="4800" b="1" dirty="0"/>
              <a:t>Since Licence Acquisition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4800" dirty="0"/>
              <a:t>3,127m RC drilling resulting in </a:t>
            </a:r>
            <a:r>
              <a:rPr lang="en-US" sz="4800" b="1" dirty="0"/>
              <a:t>63m @ 4.51 g/t </a:t>
            </a:r>
            <a:r>
              <a:rPr lang="en-US" sz="4800" dirty="0"/>
              <a:t>gold at </a:t>
            </a:r>
            <a:r>
              <a:rPr lang="en-US" sz="4800" dirty="0" err="1"/>
              <a:t>Novoe</a:t>
            </a:r>
            <a:r>
              <a:rPr lang="en-US" sz="4800" dirty="0"/>
              <a:t> target and </a:t>
            </a:r>
            <a:r>
              <a:rPr lang="en-GB" sz="4800" b="1" dirty="0"/>
              <a:t>14m @ 2.54 g/t Au </a:t>
            </a:r>
            <a:r>
              <a:rPr lang="en-GB" sz="4800" dirty="0"/>
              <a:t>at </a:t>
            </a:r>
            <a:r>
              <a:rPr lang="en-GB" sz="4800" dirty="0" err="1"/>
              <a:t>Eshkilitau</a:t>
            </a:r>
            <a:r>
              <a:rPr lang="en-GB" sz="4800" dirty="0"/>
              <a:t> II target</a:t>
            </a:r>
            <a:endParaRPr lang="en-US" sz="48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en-US" sz="4800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4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4,567 </a:t>
            </a:r>
            <a:r>
              <a:rPr lang="en-US" sz="4800" dirty="0">
                <a:effectLst/>
                <a:ea typeface="Calibri" panose="020F0502020204030204" pitchFamily="34" charset="0"/>
              </a:rPr>
              <a:t>line km of magnetics – 22 targets identified, 9 with historical gold occurrences and 9 with geochemical anomalies of gold pathfinders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en-US" sz="4800" dirty="0">
              <a:effectLst/>
              <a:ea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4800" dirty="0"/>
              <a:t>Historical data was received </a:t>
            </a:r>
            <a:r>
              <a:rPr lang="en-US" sz="4800" b="1" dirty="0"/>
              <a:t>AFTER</a:t>
            </a:r>
            <a:r>
              <a:rPr lang="en-US" sz="4800" dirty="0"/>
              <a:t> drilling showing intersections of: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fr-FR" sz="4800" b="1" i="0" dirty="0">
                <a:effectLst/>
              </a:rPr>
              <a:t>24.9m @ 2.86 g/t Au </a:t>
            </a:r>
            <a:r>
              <a:rPr lang="fr-FR" sz="4800" i="0" dirty="0">
                <a:effectLst/>
              </a:rPr>
              <a:t>and  </a:t>
            </a:r>
            <a:r>
              <a:rPr lang="fr-FR" sz="4800" b="1" i="0" dirty="0">
                <a:effectLst/>
              </a:rPr>
              <a:t>2m @ 39.3 g/t Au</a:t>
            </a:r>
            <a:r>
              <a:rPr lang="fr-FR" sz="4800" b="0" i="0" dirty="0">
                <a:effectLst/>
              </a:rPr>
              <a:t> </a:t>
            </a:r>
            <a:r>
              <a:rPr lang="fr-FR" sz="4800" b="0" i="0" dirty="0" err="1">
                <a:effectLst/>
              </a:rPr>
              <a:t>from</a:t>
            </a:r>
            <a:r>
              <a:rPr lang="fr-FR" sz="4800" b="0" i="0" dirty="0">
                <a:effectLst/>
              </a:rPr>
              <a:t> 28m</a:t>
            </a:r>
            <a:r>
              <a:rPr lang="fr-FR" sz="4800" i="0" dirty="0">
                <a:effectLst/>
              </a:rPr>
              <a:t> at </a:t>
            </a:r>
            <a:r>
              <a:rPr lang="fr-FR" sz="4800" i="0" dirty="0" err="1">
                <a:effectLst/>
              </a:rPr>
              <a:t>Southern</a:t>
            </a:r>
            <a:r>
              <a:rPr lang="fr-FR" sz="4800" i="0" dirty="0">
                <a:effectLst/>
              </a:rPr>
              <a:t> </a:t>
            </a:r>
            <a:r>
              <a:rPr lang="fr-FR" sz="4800" i="0" dirty="0" err="1">
                <a:effectLst/>
              </a:rPr>
              <a:t>Shabdar</a:t>
            </a:r>
            <a:r>
              <a:rPr lang="fr-FR" sz="4800" i="0" dirty="0">
                <a:effectLst/>
              </a:rPr>
              <a:t> </a:t>
            </a:r>
            <a:r>
              <a:rPr lang="fr-FR" sz="4800" i="0" dirty="0" err="1">
                <a:effectLst/>
              </a:rPr>
              <a:t>target</a:t>
            </a:r>
            <a:endParaRPr lang="fr-FR" sz="4800" dirty="0"/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fr-FR" sz="4800" b="1" i="0" dirty="0">
                <a:effectLst/>
              </a:rPr>
              <a:t>7m @ 1.34 g/t Au </a:t>
            </a:r>
            <a:r>
              <a:rPr lang="fr-FR" sz="4800" i="0" dirty="0">
                <a:effectLst/>
              </a:rPr>
              <a:t>and </a:t>
            </a:r>
            <a:r>
              <a:rPr lang="fr-FR" sz="4800" b="1" i="0" dirty="0">
                <a:effectLst/>
              </a:rPr>
              <a:t>2m @ 28.8 g/t Au </a:t>
            </a:r>
            <a:r>
              <a:rPr lang="fr-FR" sz="4800" i="0" dirty="0">
                <a:effectLst/>
              </a:rPr>
              <a:t>at </a:t>
            </a:r>
            <a:r>
              <a:rPr lang="fr-FR" sz="4800" i="0" dirty="0" err="1">
                <a:effectLst/>
              </a:rPr>
              <a:t>Eshkilitau</a:t>
            </a:r>
            <a:r>
              <a:rPr lang="fr-FR" sz="4800" dirty="0"/>
              <a:t> II </a:t>
            </a:r>
            <a:r>
              <a:rPr lang="fr-FR" sz="4800" dirty="0" err="1"/>
              <a:t>target</a:t>
            </a:r>
            <a:endParaRPr lang="fr-FR" sz="4800" dirty="0"/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EF951E"/>
              </a:buClr>
              <a:buSzPct val="75000"/>
              <a:buFont typeface="Wingdings" pitchFamily="2" charset="2"/>
              <a:buChar char="v"/>
              <a:tabLst/>
              <a:defRPr/>
            </a:pPr>
            <a:endParaRPr lang="en-US" sz="3000" b="1" dirty="0"/>
          </a:p>
          <a:p>
            <a:pPr marL="242888" lvl="1" indent="0">
              <a:lnSpc>
                <a:spcPct val="110000"/>
              </a:lnSpc>
              <a:spcBef>
                <a:spcPts val="0"/>
              </a:spcBef>
              <a:buNone/>
            </a:pPr>
            <a:endParaRPr lang="fr-FR" sz="3000" dirty="0"/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fr-FR" sz="1300" dirty="0">
              <a:latin typeface="+mj-lt"/>
            </a:endParaRPr>
          </a:p>
          <a:p>
            <a:pPr marL="242888" lvl="1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300" dirty="0">
              <a:latin typeface="+mj-lt"/>
            </a:endParaRPr>
          </a:p>
          <a:p>
            <a:pPr marL="0" indent="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590E6-F17C-E147-96A1-0FB9DC3E6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A0468-FF9E-48FB-9D04-853DBD554941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E37F97-7DEC-4FA7-B855-4C275A943DC1}"/>
              </a:ext>
            </a:extLst>
          </p:cNvPr>
          <p:cNvSpPr txBox="1"/>
          <p:nvPr/>
        </p:nvSpPr>
        <p:spPr>
          <a:xfrm>
            <a:off x="6177386" y="1834469"/>
            <a:ext cx="136405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+mn-cs"/>
              </a:rPr>
              <a:t>Peak Grab Samples</a:t>
            </a: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5C4C894C-76F0-44F1-CFA3-694DCDE0F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12" y="1413164"/>
            <a:ext cx="7566446" cy="469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85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76582-48C8-4A53-8151-7E1FE2670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Opportunities - 2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A637DE8-CB3F-9346-ADC5-23C883B881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1260916"/>
            <a:ext cx="4836633" cy="457434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200" b="1" dirty="0"/>
              <a:t>       Ownership (Joint Venture) 	               Size	</a:t>
            </a:r>
            <a:br>
              <a:rPr lang="en-US" sz="1200" b="1" dirty="0"/>
            </a:br>
            <a:r>
              <a:rPr lang="en-US" sz="1200" b="1" dirty="0"/>
              <a:t>              </a:t>
            </a:r>
            <a:r>
              <a:rPr lang="en-US" sz="1200" dirty="0"/>
              <a:t>80% </a:t>
            </a:r>
            <a:r>
              <a:rPr lang="en-US" dirty="0"/>
              <a:t>EST</a:t>
            </a:r>
            <a:r>
              <a:rPr lang="en-US" sz="1200" dirty="0"/>
              <a:t> / 20% TKS 	            693 km</a:t>
            </a:r>
            <a:r>
              <a:rPr lang="en-US" sz="1200" baseline="30000" dirty="0"/>
              <a:t>2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110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100" dirty="0">
                <a:latin typeface="+mj-lt"/>
              </a:rPr>
              <a:t>Famous Volcanogenic Massive Sulphide (VMS) belt hosting several world class mines with a total endowment of ~1,000 Mt in 58 deposits 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100" dirty="0">
                <a:latin typeface="+mj-lt"/>
              </a:rPr>
              <a:t>Limited exploration since late 1980’s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100" dirty="0">
                <a:latin typeface="+mj-lt"/>
              </a:rPr>
              <a:t>Existing transport, power and processing infrastructure lowers development hurdles </a:t>
            </a:r>
          </a:p>
          <a:p>
            <a:pPr>
              <a:spcBef>
                <a:spcPts val="0"/>
              </a:spcBef>
            </a:pPr>
            <a:endParaRPr lang="en-GB" sz="1200" dirty="0">
              <a:latin typeface="+mj-lt"/>
            </a:endParaRPr>
          </a:p>
          <a:p>
            <a:pPr>
              <a:spcBef>
                <a:spcPts val="0"/>
              </a:spcBef>
            </a:pPr>
            <a:endParaRPr lang="en-GB" sz="1200" dirty="0">
              <a:latin typeface="+mj-lt"/>
            </a:endParaRPr>
          </a:p>
          <a:p>
            <a:pPr>
              <a:spcBef>
                <a:spcPts val="0"/>
              </a:spcBef>
            </a:pPr>
            <a:endParaRPr lang="en-GB" sz="120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07A239F-1F96-EC40-9B4E-E2C3844EB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A0468-FF9E-48FB-9D04-853DBD554941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D1F956-ECB8-4923-B84E-6814831AEA2F}"/>
              </a:ext>
            </a:extLst>
          </p:cNvPr>
          <p:cNvSpPr txBox="1"/>
          <p:nvPr/>
        </p:nvSpPr>
        <p:spPr>
          <a:xfrm>
            <a:off x="953672" y="5943442"/>
            <a:ext cx="22085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Farmland on the Novo Licences 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23149EB-99E9-4800-A663-60AFB9EF5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821489"/>
            <a:ext cx="10515600" cy="432000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+mj-lt"/>
              </a:rPr>
              <a:t>Areas already available along strike from world class mines!!!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7ECA60-1F1D-463D-B1A3-2D2C85297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46" y="1253489"/>
            <a:ext cx="6162675" cy="4817028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3A50FF0-C36F-E86D-4FE0-BAD652990968}"/>
              </a:ext>
            </a:extLst>
          </p:cNvPr>
          <p:cNvGraphicFramePr>
            <a:graphicFrameLocks noGrp="1"/>
          </p:cNvGraphicFramePr>
          <p:nvPr/>
        </p:nvGraphicFramePr>
        <p:xfrm>
          <a:off x="953672" y="2993597"/>
          <a:ext cx="4810445" cy="30512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15503">
                  <a:extLst>
                    <a:ext uri="{9D8B030D-6E8A-4147-A177-3AD203B41FA5}">
                      <a16:colId xmlns:a16="http://schemas.microsoft.com/office/drawing/2014/main" val="3608540178"/>
                    </a:ext>
                  </a:extLst>
                </a:gridCol>
                <a:gridCol w="364490">
                  <a:extLst>
                    <a:ext uri="{9D8B030D-6E8A-4147-A177-3AD203B41FA5}">
                      <a16:colId xmlns:a16="http://schemas.microsoft.com/office/drawing/2014/main" val="1309597186"/>
                    </a:ext>
                  </a:extLst>
                </a:gridCol>
                <a:gridCol w="453390">
                  <a:extLst>
                    <a:ext uri="{9D8B030D-6E8A-4147-A177-3AD203B41FA5}">
                      <a16:colId xmlns:a16="http://schemas.microsoft.com/office/drawing/2014/main" val="3123322819"/>
                    </a:ext>
                  </a:extLst>
                </a:gridCol>
                <a:gridCol w="445453">
                  <a:extLst>
                    <a:ext uri="{9D8B030D-6E8A-4147-A177-3AD203B41FA5}">
                      <a16:colId xmlns:a16="http://schemas.microsoft.com/office/drawing/2014/main" val="2672851672"/>
                    </a:ext>
                  </a:extLst>
                </a:gridCol>
                <a:gridCol w="439103">
                  <a:extLst>
                    <a:ext uri="{9D8B030D-6E8A-4147-A177-3AD203B41FA5}">
                      <a16:colId xmlns:a16="http://schemas.microsoft.com/office/drawing/2014/main" val="1039343801"/>
                    </a:ext>
                  </a:extLst>
                </a:gridCol>
                <a:gridCol w="496253">
                  <a:extLst>
                    <a:ext uri="{9D8B030D-6E8A-4147-A177-3AD203B41FA5}">
                      <a16:colId xmlns:a16="http://schemas.microsoft.com/office/drawing/2014/main" val="595949415"/>
                    </a:ext>
                  </a:extLst>
                </a:gridCol>
                <a:gridCol w="496253">
                  <a:extLst>
                    <a:ext uri="{9D8B030D-6E8A-4147-A177-3AD203B41FA5}">
                      <a16:colId xmlns:a16="http://schemas.microsoft.com/office/drawing/2014/main" val="4146910719"/>
                    </a:ext>
                  </a:extLst>
                </a:gridCol>
              </a:tblGrid>
              <a:tr h="2142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Name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  <a:latin typeface="+mj-lt"/>
                        </a:rPr>
                        <a:t>(Mt)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  <a:latin typeface="+mj-lt"/>
                        </a:rPr>
                        <a:t>Cu (%)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  <a:latin typeface="+mj-lt"/>
                        </a:rPr>
                        <a:t>Pb (%)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  <a:latin typeface="+mj-lt"/>
                        </a:rPr>
                        <a:t>Zn (%)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>
                          <a:effectLst/>
                          <a:latin typeface="+mj-lt"/>
                        </a:rPr>
                        <a:t>Au (g/t)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  <a:latin typeface="+mj-lt"/>
                        </a:rPr>
                        <a:t>Ag (g/t)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67560532"/>
                  </a:ext>
                </a:extLst>
              </a:tr>
              <a:tr h="22850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  <a:latin typeface="+mj-lt"/>
                        </a:rPr>
                        <a:t>Ridder–</a:t>
                      </a:r>
                      <a:r>
                        <a:rPr lang="en-US" sz="900" u="none" strike="noStrike" dirty="0" err="1">
                          <a:effectLst/>
                          <a:latin typeface="+mj-lt"/>
                        </a:rPr>
                        <a:t>Sokol’ny</a:t>
                      </a:r>
                      <a:r>
                        <a:rPr lang="en-US" sz="900" u="none" strike="noStrike" dirty="0">
                          <a:effectLst/>
                          <a:latin typeface="+mj-lt"/>
                        </a:rPr>
                        <a:t> (</a:t>
                      </a:r>
                      <a:r>
                        <a:rPr lang="en-US" sz="900" u="none" strike="noStrike" dirty="0" err="1">
                          <a:effectLst/>
                          <a:latin typeface="+mj-lt"/>
                        </a:rPr>
                        <a:t>Leninogorsk</a:t>
                      </a:r>
                      <a:r>
                        <a:rPr lang="en-US" sz="900" u="none" strike="noStrike" dirty="0">
                          <a:effectLst/>
                          <a:latin typeface="+mj-lt"/>
                        </a:rPr>
                        <a:t> Mine)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224.5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0.39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0.78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1.66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2.61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  <a:latin typeface="+mj-lt"/>
                        </a:rPr>
                        <a:t>25.6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2363960"/>
                  </a:ext>
                </a:extLst>
              </a:tr>
              <a:tr h="2142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 err="1">
                          <a:effectLst/>
                          <a:latin typeface="+mj-lt"/>
                        </a:rPr>
                        <a:t>Zyryanovsk</a:t>
                      </a:r>
                      <a:r>
                        <a:rPr lang="en-US" sz="900" u="none" strike="noStrike" dirty="0">
                          <a:effectLst/>
                          <a:latin typeface="+mj-lt"/>
                        </a:rPr>
                        <a:t>/</a:t>
                      </a:r>
                      <a:r>
                        <a:rPr lang="en-US" sz="900" u="none" strike="noStrike" dirty="0" err="1">
                          <a:effectLst/>
                          <a:latin typeface="+mj-lt"/>
                        </a:rPr>
                        <a:t>Zyryanovskoye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  <a:latin typeface="+mj-lt"/>
                        </a:rPr>
                        <a:t>125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0.4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2.7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4.5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0.13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20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57088598"/>
                  </a:ext>
                </a:extLst>
              </a:tr>
              <a:tr h="1142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 err="1">
                          <a:effectLst/>
                          <a:latin typeface="+mj-lt"/>
                        </a:rPr>
                        <a:t>Chekmar</a:t>
                      </a:r>
                      <a:r>
                        <a:rPr lang="en-US" sz="900" u="none" strike="noStrike" dirty="0">
                          <a:effectLst/>
                          <a:latin typeface="+mj-lt"/>
                        </a:rPr>
                        <a:t>/ </a:t>
                      </a:r>
                      <a:r>
                        <a:rPr lang="en-US" sz="900" u="none" strike="noStrike" dirty="0" err="1">
                          <a:effectLst/>
                          <a:latin typeface="+mj-lt"/>
                        </a:rPr>
                        <a:t>Chek</a:t>
                      </a:r>
                      <a:r>
                        <a:rPr lang="en-US" sz="900" u="none" strike="noStrike" dirty="0">
                          <a:effectLst/>
                          <a:latin typeface="+mj-lt"/>
                        </a:rPr>
                        <a:t> mar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106.7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0.25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0.78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2.13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0.27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12.1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98186855"/>
                  </a:ext>
                </a:extLst>
              </a:tr>
              <a:tr h="1142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  <a:latin typeface="+mj-lt"/>
                        </a:rPr>
                        <a:t>Tishinka/Tishinskoye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60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0.5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0.9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5.3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0.9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15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46910292"/>
                  </a:ext>
                </a:extLst>
              </a:tr>
              <a:tr h="11425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Grekhovka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59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0.4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  <a:latin typeface="+mj-lt"/>
                        </a:rPr>
                        <a:t>1.4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2.8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0.1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20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85537029"/>
                  </a:ext>
                </a:extLst>
              </a:tr>
              <a:tr h="22850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Novoleninogorsky/Novo-Leninogorsk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53.4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0.16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1.43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4.04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1.54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32.8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56826851"/>
                  </a:ext>
                </a:extLst>
              </a:tr>
              <a:tr h="11425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Artem’evsk/Artemyevsky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51.3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1.88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1.97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  <a:latin typeface="+mj-lt"/>
                        </a:rPr>
                        <a:t>6.39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1.17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115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35744311"/>
                  </a:ext>
                </a:extLst>
              </a:tr>
              <a:tr h="11425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Maleevsky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50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2.3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1.3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  <a:latin typeface="+mj-lt"/>
                        </a:rPr>
                        <a:t>7.5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0.75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  <a:latin typeface="+mj-lt"/>
                        </a:rPr>
                        <a:t>75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27018768"/>
                  </a:ext>
                </a:extLst>
              </a:tr>
              <a:tr h="11425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Orlovka/Orlovskoye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48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4.7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0.9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3.2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0.8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47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3328694"/>
                  </a:ext>
                </a:extLst>
              </a:tr>
              <a:tr h="1142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  <a:latin typeface="+mj-lt"/>
                        </a:rPr>
                        <a:t>Novo-Zolutushinskoye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48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4.7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0.9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3.2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0.8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47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75848212"/>
                  </a:ext>
                </a:extLst>
              </a:tr>
              <a:tr h="21422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Nikolaevka/Nikolayevskoye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40.3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2.4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0.43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3.24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  <a:latin typeface="+mj-lt"/>
                        </a:rPr>
                        <a:t>1.13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48.3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83871420"/>
                  </a:ext>
                </a:extLst>
              </a:tr>
              <a:tr h="11425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Irtysh/Irtysky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30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  <a:latin typeface="+mj-lt"/>
                        </a:rPr>
                        <a:t>2.16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0.71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5.12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0.37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82.1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60470247"/>
                  </a:ext>
                </a:extLst>
              </a:tr>
              <a:tr h="21422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Belousovka/Belousovskoye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30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1.1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1.15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4.74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0.38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  <a:latin typeface="+mj-lt"/>
                        </a:rPr>
                        <a:t>51.3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42324636"/>
                  </a:ext>
                </a:extLst>
              </a:tr>
              <a:tr h="11425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Korbalikha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25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1.46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  <a:latin typeface="+mj-lt"/>
                        </a:rPr>
                        <a:t>2.01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9.81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85933156"/>
                  </a:ext>
                </a:extLst>
              </a:tr>
              <a:tr h="1142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  <a:latin typeface="+mj-lt"/>
                        </a:rPr>
                        <a:t>Dolinsky/Dolinnoye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22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0.43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  <a:latin typeface="+mj-lt"/>
                        </a:rPr>
                        <a:t>0.5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  <a:latin typeface="+mj-lt"/>
                        </a:rPr>
                        <a:t>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2.67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  <a:latin typeface="+mj-lt"/>
                        </a:rPr>
                        <a:t>13.7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730758"/>
                  </a:ext>
                </a:extLst>
              </a:tr>
              <a:tr h="1142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  <a:latin typeface="+mj-lt"/>
                        </a:rPr>
                        <a:t>Kamyshinskoye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15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2.64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1.05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2.77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66334458"/>
                  </a:ext>
                </a:extLst>
              </a:tr>
              <a:tr h="1142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  <a:latin typeface="+mj-lt"/>
                        </a:rPr>
                        <a:t>Rulikha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14.3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1.18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0.44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3.58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  <a:latin typeface="+mj-lt"/>
                        </a:rPr>
                        <a:t>0.28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  <a:latin typeface="+mj-lt"/>
                        </a:rPr>
                        <a:t>13.5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2602799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989608F-9F01-6111-9E10-A94A5DE34962}"/>
              </a:ext>
            </a:extLst>
          </p:cNvPr>
          <p:cNvSpPr txBox="1"/>
          <p:nvPr/>
        </p:nvSpPr>
        <p:spPr>
          <a:xfrm>
            <a:off x="911161" y="6066552"/>
            <a:ext cx="16553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Top deposits -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Lobanov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2014</a:t>
            </a:r>
          </a:p>
        </p:txBody>
      </p:sp>
    </p:spTree>
    <p:extLst>
      <p:ext uri="{BB962C8B-B14F-4D97-AF65-F5344CB8AC3E}">
        <p14:creationId xmlns:p14="http://schemas.microsoft.com/office/powerpoint/2010/main" val="405641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0CF04-349E-463A-8754-0C96BEA6E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THANKYOU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BA17D-6AD3-E74F-BF6E-B2300008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A0468-FF9E-48FB-9D04-853DBD554941}" type="slidenum">
              <a:rPr lang="en-GB" smtClean="0"/>
              <a:t>9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471E35-32F7-40F2-A6B7-CAE3C918D9B1}"/>
              </a:ext>
            </a:extLst>
          </p:cNvPr>
          <p:cNvSpPr txBox="1"/>
          <p:nvPr/>
        </p:nvSpPr>
        <p:spPr>
          <a:xfrm>
            <a:off x="0" y="5953716"/>
            <a:ext cx="25271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chemeClr val="bg1"/>
                </a:solidFill>
                <a:latin typeface="+mj-lt"/>
              </a:rPr>
              <a:t>Transport for the field camp during drilling</a:t>
            </a:r>
            <a:endParaRPr lang="en-GB" sz="1000" i="1" dirty="0"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4186223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East Star">
      <a:dk1>
        <a:srgbClr val="000000"/>
      </a:dk1>
      <a:lt1>
        <a:srgbClr val="FFFFFF"/>
      </a:lt1>
      <a:dk2>
        <a:srgbClr val="3A3B41"/>
      </a:dk2>
      <a:lt2>
        <a:srgbClr val="F8F8F8"/>
      </a:lt2>
      <a:accent1>
        <a:srgbClr val="EF951E"/>
      </a:accent1>
      <a:accent2>
        <a:srgbClr val="5C5C61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3EA6A2E5702F4DAA1B0F1C7E026DA4" ma:contentTypeVersion="16" ma:contentTypeDescription="Create a new document." ma:contentTypeScope="" ma:versionID="bb9fbf7bbd3c56f1c7c01ab0edf5a8f9">
  <xsd:schema xmlns:xsd="http://www.w3.org/2001/XMLSchema" xmlns:xs="http://www.w3.org/2001/XMLSchema" xmlns:p="http://schemas.microsoft.com/office/2006/metadata/properties" xmlns:ns2="5a01246f-3960-46de-839c-e3e61af840e5" xmlns:ns3="d01bdd9f-e130-4c98-86d4-76fb5e02f92e" targetNamespace="http://schemas.microsoft.com/office/2006/metadata/properties" ma:root="true" ma:fieldsID="9ec94e680227e8a7c620accd976ea800" ns2:_="" ns3:_="">
    <xsd:import namespace="5a01246f-3960-46de-839c-e3e61af840e5"/>
    <xsd:import namespace="d01bdd9f-e130-4c98-86d4-76fb5e02f92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01246f-3960-46de-839c-e3e61af840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94d9e88-1e01-425c-8640-14a3ca7e30d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1bdd9f-e130-4c98-86d4-76fb5e02f92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be4d90c-9555-401d-982e-94ceb816e9fb}" ma:internalName="TaxCatchAll" ma:showField="CatchAllData" ma:web="d01bdd9f-e130-4c98-86d4-76fb5e02f92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01bdd9f-e130-4c98-86d4-76fb5e02f92e" xsi:nil="true"/>
    <lcf76f155ced4ddcb4097134ff3c332f xmlns="5a01246f-3960-46de-839c-e3e61af840e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8F44B4E-5633-4700-B453-C20223FCC988}"/>
</file>

<file path=customXml/itemProps2.xml><?xml version="1.0" encoding="utf-8"?>
<ds:datastoreItem xmlns:ds="http://schemas.openxmlformats.org/officeDocument/2006/customXml" ds:itemID="{49BC0D78-E6F7-4289-A7A5-345C3559A4B2}"/>
</file>

<file path=customXml/itemProps3.xml><?xml version="1.0" encoding="utf-8"?>
<ds:datastoreItem xmlns:ds="http://schemas.openxmlformats.org/officeDocument/2006/customXml" ds:itemID="{33DF9AD5-D7C7-48F3-8497-03D5902973CC}"/>
</file>

<file path=docProps/app.xml><?xml version="1.0" encoding="utf-8"?>
<Properties xmlns="http://schemas.openxmlformats.org/officeDocument/2006/extended-properties" xmlns:vt="http://schemas.openxmlformats.org/officeDocument/2006/docPropsVTypes">
  <TotalTime>5988</TotalTime>
  <Words>1030</Words>
  <Application>Microsoft Office PowerPoint</Application>
  <PresentationFormat>Widescreen</PresentationFormat>
  <Paragraphs>229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Helvetica</vt:lpstr>
      <vt:lpstr>Wingdings</vt:lpstr>
      <vt:lpstr>1_Office Theme</vt:lpstr>
      <vt:lpstr>Junior Explorers in Kazakhstan – Hurdles and Opportunities</vt:lpstr>
      <vt:lpstr>PowerPoint Presentation</vt:lpstr>
      <vt:lpstr>Summary</vt:lpstr>
      <vt:lpstr>Release the data</vt:lpstr>
      <vt:lpstr>Speed up the Process</vt:lpstr>
      <vt:lpstr>Examples of Government Support</vt:lpstr>
      <vt:lpstr>Opportunities - 1</vt:lpstr>
      <vt:lpstr>Opportunities - 2</vt:lpstr>
      <vt:lpstr>THANKYOU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Release the Data!!!</dc:title>
  <dc:creator>Alex Walker</dc:creator>
  <cp:lastModifiedBy>Alex Walker</cp:lastModifiedBy>
  <cp:revision>2</cp:revision>
  <dcterms:created xsi:type="dcterms:W3CDTF">2022-06-07T09:32:00Z</dcterms:created>
  <dcterms:modified xsi:type="dcterms:W3CDTF">2022-06-15T11:08:01Z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0x010100153EA6A2E5702F4DAA1B0F1C7E026DA4</vt:lpwstr>
  </property>
</Properties>
</file>