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74" r:id="rId3"/>
    <p:sldId id="260" r:id="rId4"/>
    <p:sldId id="262" r:id="rId5"/>
    <p:sldId id="263" r:id="rId6"/>
    <p:sldId id="264" r:id="rId7"/>
    <p:sldId id="261" r:id="rId8"/>
    <p:sldId id="265" r:id="rId9"/>
    <p:sldId id="266" r:id="rId10"/>
    <p:sldId id="267" r:id="rId11"/>
    <p:sldId id="276" r:id="rId12"/>
    <p:sldId id="275" r:id="rId13"/>
    <p:sldId id="268" r:id="rId14"/>
    <p:sldId id="277" r:id="rId15"/>
    <p:sldId id="278" r:id="rId16"/>
    <p:sldId id="269" r:id="rId17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2F3"/>
    <a:srgbClr val="C8A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84"/>
  </p:normalViewPr>
  <p:slideViewPr>
    <p:cSldViewPr snapToGrid="0">
      <p:cViewPr varScale="1">
        <p:scale>
          <a:sx n="98" d="100"/>
          <a:sy n="98" d="100"/>
        </p:scale>
        <p:origin x="10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3ECC2-D490-6940-BF53-A7F27C2DC1D9}" type="datetimeFigureOut">
              <a:rPr lang="ru-KZ" smtClean="0"/>
              <a:t>15.06.2022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B797F-2674-9F48-BFE8-23F0B2768A5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7366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B797F-2674-9F48-BFE8-23F0B2768A57}" type="slidenum">
              <a:rPr lang="ru-KZ" smtClean="0"/>
              <a:t>2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84633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B797F-2674-9F48-BFE8-23F0B2768A57}" type="slidenum">
              <a:rPr lang="ru-KZ" smtClean="0"/>
              <a:t>3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26700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B797F-2674-9F48-BFE8-23F0B2768A57}" type="slidenum">
              <a:rPr lang="ru-KZ" smtClean="0"/>
              <a:t>7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24384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E1C8C-CCE9-4988-800F-A6FE2514E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629438-8C4A-46C1-AA13-E2886E3B1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8C86E4-850C-449B-A5AE-CE6EF5D3E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A01FD-0985-48B9-9261-43F1909E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104F6B-4CF2-426D-81CC-144CA42DE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45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AE154-3B23-43EA-AB25-D86F4AA0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4835EC-D3F0-4ECA-B03B-5DF9D4031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76A5FA-188F-482A-9BC4-1236858CA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6ECB8B-58FA-42A9-8865-7540F6E4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0F72C-F624-4D71-9379-C4DEA1ED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969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7D5A5-88C8-46E4-954B-E2AE58D28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385428-7EB3-45A1-97CE-C009CB02B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4F77E2-25B9-42F8-A3F7-235DE15B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A9BF13-16FB-4AFB-A6F9-9B6C95D1A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4AC902-250D-4FA1-9F21-B025B929D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80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BE1A9-88A3-4767-A89E-AC940ABAA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00F3A2-14AE-4A91-9AE4-F5400F551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BADEA7-526C-48F7-8D25-98233167E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CD69AA-698A-400A-862F-E0479144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FFA6F6-7412-4B23-9906-08A535531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01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14EDE-7047-4C4B-A01E-C6C84A61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C10953-1BC3-43B5-9C34-7651664F1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944C53-18A8-4EF7-ACD9-054E75E42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6485B1-266E-431A-9C21-3A02D73B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061A3-FD93-4528-B7C6-EEE28E02C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DBDD6-B08C-4C1E-8781-5864BC3BD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416D-6746-43D7-A754-A3439FBE27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D993E5-5AA1-4D6E-B0B6-5D9C9C98A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CDE1C-3523-48CD-A6E4-2ED471367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84AC0-7127-4276-818B-A5AF45B6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97A452-FBC0-416D-BC7B-523161404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1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F0FD5-0E16-4F4A-A99E-8BE55443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C88D40-80DA-407C-B73F-D85DCEA64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21E5AB-36EA-445B-BA38-BDC974AB3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6B0AE68-3934-4B1E-BFAF-CEBAFE05D9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22B7FE-BAF3-4429-8925-C63755CBC4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5D2B005-22F4-4E77-8EC8-A519AFE6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EB9F40-48DF-48F2-891B-1E413AB81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038BEB-1A36-4D55-81BA-05C44F47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60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B4BCA-9D3F-4FBD-B470-FD45792D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CEB7D0-7314-407D-8B85-A0A0E8E54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87532B-23CC-4884-BCFE-8061E7E6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56249F-8541-4858-A218-E98DA2AE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911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20CF64-5FE3-41B9-9898-DB716FA0F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7498C64-DFAC-4ED2-BCDF-0265CF629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462205-F40B-44DE-959F-C9E5BE66E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76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5F26A-C25D-487D-B820-B85AA8CA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4FEDF2-D7EF-4019-A5ED-711D9FD7C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B3DD03-2564-4B7F-ACC8-1A1F0C3FC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B2B8DE-A7D0-46D3-96F7-18E1ACD7C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229464-085D-4E85-AEFA-D0FCA844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1DA91C-233A-4199-862B-78B1347F0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30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00033-4E9A-4064-9CAC-F633865A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379001-036B-47A2-B596-7A3A9AEDD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C56550-4A70-4736-8EAF-E96A13B92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27E3EF-2DA4-4EA3-9223-F68A89D4D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195A-83DE-49EF-86DE-9DEB908919F5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B02010-1190-4090-ADE4-C29C8FFDB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D79BF6-2D36-462B-8DAA-82D5E204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841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D9E79-75A6-4EE4-8AE1-EBCACFB4F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0226D4-84BA-4C28-B11A-EC26EE143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15918C-92A4-4F7C-9287-24F5EF91B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3195A-83DE-49EF-86DE-9DEB908919F5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46A370-7B88-4A99-BFDE-BD302CC0D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39C159-E826-4526-85B9-7C2FBC970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3E92C-1075-4932-88F7-8F9F9509D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32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99FDD4-85D8-42D3-9D9B-9F8B5ECDE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/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553571-6358-3B3F-45FD-28483D961B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994220" y="1098824"/>
            <a:ext cx="2203560" cy="209556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E00BCE-80C9-9CC9-9FFA-348E84B83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07" y="3429000"/>
            <a:ext cx="10798175" cy="194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altLang="ru-RU" sz="3600" b="1" dirty="0">
                <a:latin typeface="Arial Black" panose="020B0A04020102020204" pitchFamily="34" charset="0"/>
                <a:ea typeface="Calibri" panose="020F0502020204030204" pitchFamily="34" charset="0"/>
              </a:rPr>
              <a:t>Третий Форум </a:t>
            </a:r>
            <a:r>
              <a:rPr lang="en-US" altLang="ru-RU" sz="3600" b="1" dirty="0">
                <a:latin typeface="Arial Black" panose="020B0A04020102020204" pitchFamily="34" charset="0"/>
                <a:ea typeface="Calibri" panose="020F0502020204030204" pitchFamily="34" charset="0"/>
              </a:rPr>
              <a:t>    </a:t>
            </a:r>
            <a:r>
              <a:rPr lang="ru-RU" altLang="ru-RU" sz="3600" b="1" dirty="0">
                <a:latin typeface="Arial Black" panose="020B0A04020102020204" pitchFamily="34" charset="0"/>
                <a:ea typeface="Calibri" panose="020F0502020204030204" pitchFamily="34" charset="0"/>
              </a:rPr>
              <a:t>золотопромышленников</a:t>
            </a:r>
            <a:endParaRPr lang="en-US" altLang="ru-RU" sz="3600" b="1" dirty="0"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altLang="ru-RU" sz="3600" b="1" dirty="0">
                <a:latin typeface="Arial Black" panose="020B0A04020102020204" pitchFamily="34" charset="0"/>
                <a:ea typeface="Calibri" panose="020F0502020204030204" pitchFamily="34" charset="0"/>
              </a:rPr>
              <a:t>Республики Казахстан</a:t>
            </a:r>
            <a:endParaRPr lang="ru-RU" alt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0FB37826-CEA4-D5C7-91D0-97BD09592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2313" y="5845175"/>
            <a:ext cx="3127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Arial Black" panose="020B0A04020102020204" pitchFamily="34" charset="0"/>
                <a:ea typeface="Calibri" panose="020F0502020204030204" pitchFamily="34" charset="0"/>
              </a:rPr>
              <a:t>16 июня 2022 года</a:t>
            </a:r>
            <a:endParaRPr lang="ru-RU" altLang="ru-RU" dirty="0">
              <a:ea typeface="Calibri" panose="020F050202020403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01C1903-4346-4C2C-C4D3-D58A2E7B1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0" y="6249988"/>
            <a:ext cx="2349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Arial Black" panose="020B0A04020102020204" pitchFamily="34" charset="0"/>
              </a:rPr>
              <a:t>г. Нур-Султан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55542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30AB6C-C29A-5805-83AC-76A8388E8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800"/>
            <a:ext cx="12201538" cy="68868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089FAB6-DBE9-511C-6EC9-BF727D9C7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58" y="233497"/>
            <a:ext cx="10798175" cy="56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latin typeface="PT Serif" panose="020A0603040505020204" pitchFamily="18" charset="0"/>
                <a:cs typeface="Arial" panose="020B0604020202020204" pitchFamily="34" charset="0"/>
              </a:rPr>
              <a:t>Наши достижения</a:t>
            </a:r>
            <a:endParaRPr lang="ru-RU" altLang="ru-RU" sz="3000" b="1" dirty="0">
              <a:solidFill>
                <a:schemeClr val="accent4">
                  <a:lumMod val="75000"/>
                </a:schemeClr>
              </a:solidFill>
              <a:latin typeface="PT Serif" panose="020A060304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9014F-7A44-971C-A0DB-0D4AB666E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994" y="117116"/>
            <a:ext cx="838200" cy="825500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73D1B0B-51E7-CF47-DDDF-142EF5A75752}"/>
              </a:ext>
            </a:extLst>
          </p:cNvPr>
          <p:cNvCxnSpPr>
            <a:cxnSpLocks/>
          </p:cNvCxnSpPr>
          <p:nvPr/>
        </p:nvCxnSpPr>
        <p:spPr>
          <a:xfrm>
            <a:off x="461843" y="934418"/>
            <a:ext cx="1129965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1B8C56-43CB-C884-112F-6F8BEB210210}"/>
              </a:ext>
            </a:extLst>
          </p:cNvPr>
          <p:cNvSpPr/>
          <p:nvPr/>
        </p:nvSpPr>
        <p:spPr>
          <a:xfrm>
            <a:off x="290327" y="2153117"/>
            <a:ext cx="1159042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2200" indent="-231840" algn="just">
              <a:buClr>
                <a:srgbClr val="000000"/>
              </a:buClr>
              <a:buFont typeface="Arial"/>
              <a:buChar char="•"/>
            </a:pPr>
            <a:r>
              <a:rPr lang="ru-RU" b="1" spc="-1" dirty="0">
                <a:latin typeface="PT Serif" panose="020A0603040505020204" pitchFamily="18" charset="0"/>
              </a:rPr>
              <a:t>Оказано содействие по согласованию Постановления РК по Правилам (Методики) ценообразования на золотосульфидный концентрат двойной упорности с повышением содержания мышьяка в интересах члена Драгмет - ТОО «Полиметалл Евразия»</a:t>
            </a:r>
            <a:endParaRPr lang="en-US" b="1" spc="-1" dirty="0">
              <a:latin typeface="PT Serif" panose="020A0603040505020204" pitchFamily="18" charset="0"/>
            </a:endParaRPr>
          </a:p>
          <a:p>
            <a:pPr marL="360" algn="just">
              <a:buClr>
                <a:srgbClr val="000000"/>
              </a:buClr>
            </a:pPr>
            <a:endParaRPr lang="ru-RU" b="1" spc="-1" dirty="0">
              <a:latin typeface="PT Serif" panose="020A0603040505020204" pitchFamily="18" charset="0"/>
            </a:endParaRPr>
          </a:p>
          <a:p>
            <a:pPr marL="232200" indent="-231840" algn="just">
              <a:buClr>
                <a:srgbClr val="000000"/>
              </a:buClr>
              <a:buFont typeface="Arial"/>
              <a:buChar char="•"/>
            </a:pPr>
            <a:r>
              <a:rPr lang="ru-RU" b="1" spc="-1" dirty="0">
                <a:latin typeface="PT Serif" panose="020A0603040505020204" pitchFamily="18" charset="0"/>
              </a:rPr>
              <a:t>По инициативе Ассоциации в Перечень приоритетных видов товаров включены «Крошка и порошок из природных или искусственных драгоценных или полудрагоценных камней, из алмазов»</a:t>
            </a:r>
            <a:endParaRPr lang="en-US" b="1" spc="-1" dirty="0">
              <a:latin typeface="PT Serif" panose="020A0603040505020204" pitchFamily="18" charset="0"/>
            </a:endParaRPr>
          </a:p>
          <a:p>
            <a:pPr marL="360" algn="just">
              <a:buClr>
                <a:srgbClr val="000000"/>
              </a:buClr>
            </a:pPr>
            <a:endParaRPr lang="ru-RU" b="1" spc="-1" dirty="0">
              <a:latin typeface="PT Serif" panose="020A0603040505020204" pitchFamily="18" charset="0"/>
            </a:endParaRPr>
          </a:p>
          <a:p>
            <a:pPr marL="232200" indent="-231840" algn="just">
              <a:buClr>
                <a:srgbClr val="000000"/>
              </a:buClr>
              <a:buFont typeface="Arial"/>
              <a:buChar char="•"/>
            </a:pPr>
            <a:r>
              <a:rPr lang="ru-RU" b="1" spc="-1" dirty="0">
                <a:latin typeface="PT Serif" panose="020A0603040505020204" pitchFamily="18" charset="0"/>
              </a:rPr>
              <a:t>Проведено совещание, организованное Ассоциацией, с участием представителей ТОО «Тау-Кен Алтын» и ОО «Союз вольных старателей Республики Казахстан» в целях решения вопроса сдачи золота на аффинажный завод</a:t>
            </a:r>
            <a:endParaRPr lang="en-US" b="1" spc="-1" dirty="0">
              <a:latin typeface="PT Serif" panose="020A0603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420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30AB6C-C29A-5805-83AC-76A8388E8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"/>
            <a:ext cx="12201538" cy="6886800"/>
          </a:xfrm>
          <a:prstGeom prst="rect">
            <a:avLst/>
          </a:prstGeom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A50C2B2A-A438-23FA-CAE3-8BF2FDD73F46}"/>
              </a:ext>
            </a:extLst>
          </p:cNvPr>
          <p:cNvSpPr/>
          <p:nvPr/>
        </p:nvSpPr>
        <p:spPr>
          <a:xfrm>
            <a:off x="241413" y="5367420"/>
            <a:ext cx="11520081" cy="12168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60">
              <a:lnSpc>
                <a:spcPct val="150000"/>
              </a:lnSpc>
              <a:buClr>
                <a:srgbClr val="000000"/>
              </a:buClr>
            </a:pPr>
            <a:endParaRPr lang="ru-RU" sz="1500" b="1" strike="noStrike" spc="-1" dirty="0">
              <a:latin typeface="Arial"/>
            </a:endParaRPr>
          </a:p>
          <a:p>
            <a:pPr marL="360" algn="ctr">
              <a:lnSpc>
                <a:spcPct val="150000"/>
              </a:lnSpc>
              <a:buClr>
                <a:srgbClr val="000000"/>
              </a:buClr>
            </a:pPr>
            <a:r>
              <a:rPr lang="ru-RU" b="1" spc="-1" dirty="0">
                <a:latin typeface="PT Serif" panose="020A0603040505020204" pitchFamily="18" charset="0"/>
              </a:rPr>
              <a:t>Ассоциация вошла в состав Общественного совета Министерства индустрии и инфраструктурного развития Республики Казахстан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089FAB6-DBE9-511C-6EC9-BF727D9C7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58" y="233497"/>
            <a:ext cx="10798175" cy="56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latin typeface="PT Serif" panose="020A0603040505020204" pitchFamily="18" charset="0"/>
                <a:cs typeface="Arial" panose="020B0604020202020204" pitchFamily="34" charset="0"/>
              </a:rPr>
              <a:t>Наши достижения</a:t>
            </a:r>
            <a:endParaRPr lang="ru-RU" altLang="ru-RU" sz="3000" b="1" dirty="0">
              <a:solidFill>
                <a:schemeClr val="accent4">
                  <a:lumMod val="75000"/>
                </a:schemeClr>
              </a:solidFill>
              <a:latin typeface="PT Serif" panose="020A060304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9014F-7A44-971C-A0DB-0D4AB666E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994" y="117116"/>
            <a:ext cx="838200" cy="825500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73D1B0B-51E7-CF47-DDDF-142EF5A75752}"/>
              </a:ext>
            </a:extLst>
          </p:cNvPr>
          <p:cNvCxnSpPr>
            <a:cxnSpLocks/>
          </p:cNvCxnSpPr>
          <p:nvPr/>
        </p:nvCxnSpPr>
        <p:spPr>
          <a:xfrm>
            <a:off x="461843" y="934418"/>
            <a:ext cx="1129965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D8477D-AA03-3B73-B750-58FC9C67F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462" y="1093619"/>
            <a:ext cx="6176191" cy="455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58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30AB6C-C29A-5805-83AC-76A8388E8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"/>
            <a:ext cx="12201538" cy="6886800"/>
          </a:xfrm>
          <a:prstGeom prst="rect">
            <a:avLst/>
          </a:prstGeom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A50C2B2A-A438-23FA-CAE3-8BF2FDD73F46}"/>
              </a:ext>
            </a:extLst>
          </p:cNvPr>
          <p:cNvSpPr/>
          <p:nvPr/>
        </p:nvSpPr>
        <p:spPr>
          <a:xfrm>
            <a:off x="351627" y="5315168"/>
            <a:ext cx="11520081" cy="12168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60">
              <a:lnSpc>
                <a:spcPct val="150000"/>
              </a:lnSpc>
              <a:buClr>
                <a:srgbClr val="000000"/>
              </a:buClr>
            </a:pPr>
            <a:endParaRPr lang="ru-RU" sz="1500" b="1" strike="noStrike" spc="-1" dirty="0">
              <a:latin typeface="Arial"/>
            </a:endParaRPr>
          </a:p>
          <a:p>
            <a:pPr marL="360" algn="ctr">
              <a:lnSpc>
                <a:spcPct val="150000"/>
              </a:lnSpc>
              <a:buClr>
                <a:srgbClr val="000000"/>
              </a:buClr>
            </a:pPr>
            <a:r>
              <a:rPr lang="ru-RU" b="1" strike="noStrike" spc="-1" dirty="0">
                <a:latin typeface="PT Serif" panose="020A0603040505020204" pitchFamily="18" charset="0"/>
              </a:rPr>
              <a:t>В честь празднования 30-летия Независимости Республики Казахстан Ассоциация выступила инициатором награждения 158 работников отрасли ведомственными наградами и медалями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089FAB6-DBE9-511C-6EC9-BF727D9C7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58" y="233497"/>
            <a:ext cx="10798175" cy="56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latin typeface="PT Serif" panose="020A0603040505020204" pitchFamily="18" charset="0"/>
                <a:cs typeface="Arial" panose="020B0604020202020204" pitchFamily="34" charset="0"/>
              </a:rPr>
              <a:t>Наши достижения</a:t>
            </a:r>
            <a:endParaRPr lang="ru-RU" altLang="ru-RU" sz="3000" b="1" dirty="0">
              <a:solidFill>
                <a:schemeClr val="accent4">
                  <a:lumMod val="75000"/>
                </a:schemeClr>
              </a:solidFill>
              <a:latin typeface="PT Serif" panose="020A060304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9014F-7A44-971C-A0DB-0D4AB666E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994" y="117116"/>
            <a:ext cx="838200" cy="825500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73D1B0B-51E7-CF47-DDDF-142EF5A75752}"/>
              </a:ext>
            </a:extLst>
          </p:cNvPr>
          <p:cNvCxnSpPr>
            <a:cxnSpLocks/>
          </p:cNvCxnSpPr>
          <p:nvPr/>
        </p:nvCxnSpPr>
        <p:spPr>
          <a:xfrm>
            <a:off x="461843" y="934418"/>
            <a:ext cx="1129965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D5928D-6D13-8905-0F7D-19E3E173A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010" y="1132720"/>
            <a:ext cx="5943419" cy="44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45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84B0A8-35EA-64B7-FC9B-8E00EEB72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"/>
            <a:ext cx="12201538" cy="688680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E00BCE-80C9-9CC9-9FFA-348E84B83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972"/>
            <a:ext cx="10798175" cy="56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latin typeface="PT Serif" panose="020A0603040505020204" pitchFamily="18" charset="0"/>
                <a:cs typeface="Arial" panose="020B0604020202020204" pitchFamily="34" charset="0"/>
              </a:rPr>
              <a:t>Наши достижения</a:t>
            </a:r>
            <a:endParaRPr lang="ru-RU" altLang="ru-RU" sz="3000" b="1" dirty="0">
              <a:solidFill>
                <a:schemeClr val="accent4">
                  <a:lumMod val="75000"/>
                </a:schemeClr>
              </a:solidFill>
              <a:latin typeface="PT Serif" panose="020A060304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A50C2B2A-A438-23FA-CAE3-8BF2FDD73F46}"/>
              </a:ext>
            </a:extLst>
          </p:cNvPr>
          <p:cNvSpPr/>
          <p:nvPr/>
        </p:nvSpPr>
        <p:spPr>
          <a:xfrm>
            <a:off x="241413" y="1234609"/>
            <a:ext cx="11520081" cy="50768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60" algn="just">
              <a:buClr>
                <a:srgbClr val="000000"/>
              </a:buClr>
            </a:pPr>
            <a:endParaRPr lang="ru-RU" b="1" spc="-1" dirty="0">
              <a:solidFill>
                <a:srgbClr val="000000"/>
              </a:solidFill>
              <a:latin typeface="PT Serif" panose="020A0603040505020204" pitchFamily="18" charset="0"/>
            </a:endParaRPr>
          </a:p>
          <a:p>
            <a:pPr marL="232200" indent="-231840" algn="just">
              <a:buClr>
                <a:srgbClr val="000000"/>
              </a:buClr>
              <a:buFont typeface="Arial"/>
              <a:buChar char="•"/>
            </a:pPr>
            <a:r>
              <a:rPr lang="ru-RU" b="1" spc="-1" dirty="0">
                <a:solidFill>
                  <a:srgbClr val="000000"/>
                </a:solidFill>
                <a:latin typeface="PT Serif" panose="020A0603040505020204" pitchFamily="18" charset="0"/>
              </a:rPr>
              <a:t>В рамках деятельности экспертного совета по вопросам частного предпринимательства при Министерствах экологии, геологии и природных ресурсов, финансов, индустрии и инфраструктурного развития Республики Казахстан проведена экспертиза по 714 проектам НПА</a:t>
            </a:r>
          </a:p>
          <a:p>
            <a:pPr marL="360" algn="just">
              <a:buClr>
                <a:srgbClr val="000000"/>
              </a:buClr>
            </a:pPr>
            <a:endParaRPr lang="ru-RU" b="1" spc="-1" dirty="0">
              <a:solidFill>
                <a:srgbClr val="000000"/>
              </a:solidFill>
              <a:latin typeface="PT Serif" panose="020A0603040505020204" pitchFamily="18" charset="0"/>
            </a:endParaRPr>
          </a:p>
          <a:p>
            <a:pPr marL="286110" indent="-28575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b="1" spc="-1" dirty="0">
                <a:solidFill>
                  <a:srgbClr val="000000"/>
                </a:solidFill>
                <a:latin typeface="PT Serif" panose="020A0603040505020204" pitchFamily="18" charset="0"/>
              </a:rPr>
              <a:t>Оказано содействие в получении ее членами разрешения на многократный въезд в Республику Казахстан иностранной рабочей силы</a:t>
            </a:r>
          </a:p>
          <a:p>
            <a:pPr marL="360" algn="just">
              <a:buClr>
                <a:srgbClr val="000000"/>
              </a:buClr>
            </a:pPr>
            <a:endParaRPr lang="ru-RU" b="1" spc="-1" dirty="0">
              <a:solidFill>
                <a:srgbClr val="000000"/>
              </a:solidFill>
              <a:latin typeface="PT Serif" panose="020A0603040505020204" pitchFamily="18" charset="0"/>
            </a:endParaRPr>
          </a:p>
          <a:p>
            <a:pPr marL="232200" indent="-231840" algn="just">
              <a:buClr>
                <a:srgbClr val="000000"/>
              </a:buClr>
              <a:buFont typeface="Arial"/>
              <a:buChar char="•"/>
            </a:pPr>
            <a:r>
              <a:rPr lang="ru-RU" b="1" strike="noStrike" spc="-1" dirty="0">
                <a:solidFill>
                  <a:srgbClr val="000000"/>
                </a:solidFill>
                <a:latin typeface="PT Serif" panose="020A0603040505020204" pitchFamily="18" charset="0"/>
              </a:rPr>
              <a:t>Для предотвращения остановки работ горнорудных компаний оказано содействие по доставке в период чрезвычайного положения средств взрывания и взрывчатых веществ до их месторождений</a:t>
            </a:r>
            <a:endParaRPr lang="ru-RU" b="1" strike="noStrike" spc="-1" dirty="0">
              <a:latin typeface="PT Serif" panose="020A0603040505020204" pitchFamily="18" charset="0"/>
            </a:endParaRPr>
          </a:p>
          <a:p>
            <a:pPr marL="232200" indent="-231840" algn="just">
              <a:buClr>
                <a:srgbClr val="000000"/>
              </a:buClr>
              <a:buFont typeface="Arial"/>
              <a:buChar char="•"/>
            </a:pPr>
            <a:endParaRPr lang="ru-RU" b="1" strike="noStrike" spc="-1" dirty="0">
              <a:solidFill>
                <a:srgbClr val="000000"/>
              </a:solidFill>
              <a:latin typeface="PT Serif" panose="020A0603040505020204" pitchFamily="18" charset="0"/>
            </a:endParaRPr>
          </a:p>
          <a:p>
            <a:pPr marL="286110" indent="-28575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b="1" strike="noStrike" spc="-1" dirty="0">
                <a:latin typeface="PT Serif" panose="020A0603040505020204" pitchFamily="18" charset="0"/>
              </a:rPr>
              <a:t>Ассоциация вошла в состав Рабочей группы по рассмотрению вопросов по реформированию НПП «</a:t>
            </a:r>
            <a:r>
              <a:rPr lang="ru-RU" b="1" strike="noStrike" spc="-1" dirty="0" err="1">
                <a:latin typeface="PT Serif" panose="020A0603040505020204" pitchFamily="18" charset="0"/>
              </a:rPr>
              <a:t>Атамекен</a:t>
            </a:r>
            <a:r>
              <a:rPr lang="ru-RU" b="1" strike="noStrike" spc="-1" dirty="0">
                <a:latin typeface="PT Serif" panose="020A0603040505020204" pitchFamily="18" charset="0"/>
              </a:rPr>
              <a:t>»</a:t>
            </a:r>
          </a:p>
          <a:p>
            <a:pPr marL="360" algn="just">
              <a:buClr>
                <a:srgbClr val="000000"/>
              </a:buClr>
            </a:pPr>
            <a:endParaRPr lang="ru-RU" b="1" strike="noStrike" spc="-1" dirty="0">
              <a:latin typeface="PT Serif" panose="020A0603040505020204" pitchFamily="18" charset="0"/>
            </a:endParaRPr>
          </a:p>
          <a:p>
            <a:pPr marL="286110" indent="-285750" algn="just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b="1" spc="-1" dirty="0">
                <a:solidFill>
                  <a:srgbClr val="000000"/>
                </a:solidFill>
                <a:latin typeface="PT Serif" panose="020A0603040505020204" pitchFamily="18" charset="0"/>
              </a:rPr>
              <a:t>При содействии Ассоциации после 10-летнего простоя возобновляет свою работу компания </a:t>
            </a:r>
            <a:r>
              <a:rPr lang="ru-RU" b="1" spc="-1" dirty="0" err="1">
                <a:solidFill>
                  <a:srgbClr val="000000"/>
                </a:solidFill>
                <a:latin typeface="PT Serif" panose="020A0603040505020204" pitchFamily="18" charset="0"/>
              </a:rPr>
              <a:t>Байлюсты</a:t>
            </a:r>
            <a:endParaRPr lang="ru-RU" b="1" spc="-1" dirty="0">
              <a:solidFill>
                <a:srgbClr val="000000"/>
              </a:solidFill>
              <a:latin typeface="PT Serif" panose="020A060304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506241-CAEF-804A-856C-D3E1DAF72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994" y="117116"/>
            <a:ext cx="838200" cy="825500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447E733-DFD4-C194-770F-6244C466B484}"/>
              </a:ext>
            </a:extLst>
          </p:cNvPr>
          <p:cNvCxnSpPr>
            <a:cxnSpLocks/>
          </p:cNvCxnSpPr>
          <p:nvPr/>
        </p:nvCxnSpPr>
        <p:spPr>
          <a:xfrm>
            <a:off x="461843" y="934418"/>
            <a:ext cx="1129965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888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30AB6C-C29A-5805-83AC-76A8388E8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"/>
            <a:ext cx="12201538" cy="6886800"/>
          </a:xfrm>
          <a:prstGeom prst="rect">
            <a:avLst/>
          </a:prstGeom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A50C2B2A-A438-23FA-CAE3-8BF2FDD73F46}"/>
              </a:ext>
            </a:extLst>
          </p:cNvPr>
          <p:cNvSpPr/>
          <p:nvPr/>
        </p:nvSpPr>
        <p:spPr>
          <a:xfrm>
            <a:off x="370671" y="5407675"/>
            <a:ext cx="11520081" cy="12168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60">
              <a:lnSpc>
                <a:spcPct val="150000"/>
              </a:lnSpc>
              <a:buClr>
                <a:srgbClr val="000000"/>
              </a:buClr>
            </a:pPr>
            <a:endParaRPr lang="ru-RU" sz="1500" b="1" strike="noStrike" spc="-1" dirty="0">
              <a:latin typeface="Arial"/>
            </a:endParaRPr>
          </a:p>
          <a:p>
            <a:pPr marL="360" algn="ctr">
              <a:lnSpc>
                <a:spcPct val="150000"/>
              </a:lnSpc>
              <a:buClr>
                <a:srgbClr val="000000"/>
              </a:buClr>
            </a:pPr>
            <a:r>
              <a:rPr lang="ru-RU" b="1" spc="-1" dirty="0">
                <a:solidFill>
                  <a:srgbClr val="000000"/>
                </a:solidFill>
                <a:latin typeface="Arial"/>
              </a:rPr>
              <a:t>Ассоциация совместно с Tech Garden проведен Business </a:t>
            </a:r>
            <a:r>
              <a:rPr lang="ru-RU" b="1" spc="-1" dirty="0" err="1">
                <a:solidFill>
                  <a:srgbClr val="000000"/>
                </a:solidFill>
                <a:latin typeface="Arial"/>
              </a:rPr>
              <a:t>Meeting</a:t>
            </a:r>
            <a:r>
              <a:rPr lang="ru-RU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b="1" spc="-1" dirty="0" err="1">
                <a:solidFill>
                  <a:srgbClr val="000000"/>
                </a:solidFill>
                <a:latin typeface="Arial"/>
              </a:rPr>
              <a:t>Golg</a:t>
            </a:r>
            <a:r>
              <a:rPr lang="ru-RU" b="1" spc="-1" dirty="0">
                <a:solidFill>
                  <a:srgbClr val="000000"/>
                </a:solidFill>
                <a:latin typeface="Arial"/>
              </a:rPr>
              <a:t> 4.0 на тему «Технологии Индустрии 4.0 для золотодобывающих предприятий»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089FAB6-DBE9-511C-6EC9-BF727D9C7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671" y="197982"/>
            <a:ext cx="10798175" cy="56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latin typeface="PT Serif" panose="020A0603040505020204" pitchFamily="18" charset="0"/>
                <a:cs typeface="Arial" panose="020B0604020202020204" pitchFamily="34" charset="0"/>
              </a:rPr>
              <a:t>Наши достижения</a:t>
            </a:r>
            <a:endParaRPr lang="ru-RU" altLang="ru-RU" sz="3000" b="1" dirty="0">
              <a:solidFill>
                <a:schemeClr val="accent4">
                  <a:lumMod val="75000"/>
                </a:schemeClr>
              </a:solidFill>
              <a:latin typeface="PT Serif" panose="020A060304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9014F-7A44-971C-A0DB-0D4AB666E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994" y="117116"/>
            <a:ext cx="838200" cy="825500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73D1B0B-51E7-CF47-DDDF-142EF5A75752}"/>
              </a:ext>
            </a:extLst>
          </p:cNvPr>
          <p:cNvCxnSpPr>
            <a:cxnSpLocks/>
          </p:cNvCxnSpPr>
          <p:nvPr/>
        </p:nvCxnSpPr>
        <p:spPr>
          <a:xfrm>
            <a:off x="461843" y="934418"/>
            <a:ext cx="1129965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6CED2B-84B1-86A2-8BCE-DD69D6AB7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306" y="1184699"/>
            <a:ext cx="6796722" cy="448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66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30AB6C-C29A-5805-83AC-76A8388E8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"/>
            <a:ext cx="12201538" cy="68868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089FAB6-DBE9-511C-6EC9-BF727D9C7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58" y="233497"/>
            <a:ext cx="10798175" cy="56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latin typeface="PT Serif" panose="020A0603040505020204" pitchFamily="18" charset="0"/>
                <a:cs typeface="Arial" panose="020B0604020202020204" pitchFamily="34" charset="0"/>
              </a:rPr>
              <a:t>Наши достижения</a:t>
            </a:r>
            <a:endParaRPr lang="ru-RU" altLang="ru-RU" sz="3000" b="1" dirty="0">
              <a:solidFill>
                <a:schemeClr val="accent4">
                  <a:lumMod val="75000"/>
                </a:schemeClr>
              </a:solidFill>
              <a:latin typeface="PT Serif" panose="020A060304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9014F-7A44-971C-A0DB-0D4AB666E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994" y="117116"/>
            <a:ext cx="838200" cy="825500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73D1B0B-51E7-CF47-DDDF-142EF5A75752}"/>
              </a:ext>
            </a:extLst>
          </p:cNvPr>
          <p:cNvCxnSpPr>
            <a:cxnSpLocks/>
          </p:cNvCxnSpPr>
          <p:nvPr/>
        </p:nvCxnSpPr>
        <p:spPr>
          <a:xfrm>
            <a:off x="461843" y="934418"/>
            <a:ext cx="1129965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20F26B-4F7B-7A82-EAEB-FBD27FD00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22" y="1314427"/>
            <a:ext cx="6898122" cy="44083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B09898-9462-8B14-A31D-9736FA634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368" y="1314427"/>
            <a:ext cx="3463340" cy="44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10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FA6487-F467-2502-3748-2E9CDE88F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"/>
            <a:ext cx="12201538" cy="688680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E00BCE-80C9-9CC9-9FFA-348E84B83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972"/>
            <a:ext cx="10798175" cy="56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latin typeface="PT Serif" panose="020A0603040505020204" pitchFamily="18" charset="0"/>
                <a:cs typeface="Arial" panose="020B0604020202020204" pitchFamily="34" charset="0"/>
              </a:rPr>
              <a:t>Ассоциация </a:t>
            </a:r>
            <a:r>
              <a:rPr lang="en-US" sz="3000" b="1" dirty="0" err="1">
                <a:solidFill>
                  <a:schemeClr val="accent4">
                    <a:lumMod val="75000"/>
                  </a:schemeClr>
                </a:solidFill>
                <a:latin typeface="PT Serif" panose="020A0603040505020204" pitchFamily="18" charset="0"/>
                <a:cs typeface="Arial" panose="020B0604020202020204" pitchFamily="34" charset="0"/>
              </a:rPr>
              <a:t>Dragmet</a:t>
            </a:r>
            <a:endParaRPr lang="ru-RU" altLang="ru-RU" sz="3000" b="1" dirty="0">
              <a:solidFill>
                <a:schemeClr val="accent4">
                  <a:lumMod val="75000"/>
                </a:schemeClr>
              </a:solidFill>
              <a:latin typeface="PT Serif" panose="020A060304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415832ED-BC70-F0AD-E3F8-ECA1C3028AA4}"/>
              </a:ext>
            </a:extLst>
          </p:cNvPr>
          <p:cNvSpPr txBox="1">
            <a:spLocks/>
          </p:cNvSpPr>
          <p:nvPr/>
        </p:nvSpPr>
        <p:spPr bwMode="auto">
          <a:xfrm>
            <a:off x="1805217" y="3195982"/>
            <a:ext cx="871220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Спасибо за внимание!</a:t>
            </a:r>
          </a:p>
          <a:p>
            <a:pPr algn="ctr" eaLnBrk="1" hangingPunct="1"/>
            <a:r>
              <a:rPr lang="ru-RU" altLang="ru-RU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Приглашаем к сотрудничеству!</a:t>
            </a:r>
            <a:endParaRPr lang="ru-RU" altLang="ru-R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C8F0B1-62A4-45C0-A34F-3658A36B1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994" y="117116"/>
            <a:ext cx="838200" cy="825500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EABD7BB-9EB4-720F-2614-F6A9685E1E24}"/>
              </a:ext>
            </a:extLst>
          </p:cNvPr>
          <p:cNvCxnSpPr>
            <a:cxnSpLocks/>
          </p:cNvCxnSpPr>
          <p:nvPr/>
        </p:nvCxnSpPr>
        <p:spPr>
          <a:xfrm>
            <a:off x="461843" y="934418"/>
            <a:ext cx="1129965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364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807DD50-660D-1044-9965-E6A170AC7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E00BCE-80C9-9CC9-9FFA-348E84B83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619" y="239665"/>
            <a:ext cx="10798175" cy="56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chemeClr val="accent4">
                    <a:lumMod val="50000"/>
                  </a:schemeClr>
                </a:solidFill>
                <a:latin typeface="PT Sans" panose="020B0503020203020204" pitchFamily="34" charset="0"/>
                <a:cs typeface="Arial" panose="020B0604020202020204" pitchFamily="34" charset="0"/>
              </a:rPr>
              <a:t>Добыча и производство золота в РК</a:t>
            </a:r>
            <a:endParaRPr lang="ru-RU" altLang="ru-RU" sz="3000" b="1" dirty="0">
              <a:solidFill>
                <a:schemeClr val="accent4">
                  <a:lumMod val="50000"/>
                </a:schemeClr>
              </a:solidFill>
              <a:latin typeface="PT Sans" panose="020B05030202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AFB59F7-68AA-DEA1-16B3-5112BDD4E7FE}"/>
              </a:ext>
            </a:extLst>
          </p:cNvPr>
          <p:cNvSpPr/>
          <p:nvPr/>
        </p:nvSpPr>
        <p:spPr>
          <a:xfrm>
            <a:off x="1024415" y="1099509"/>
            <a:ext cx="6425514" cy="877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Производство </a:t>
            </a:r>
            <a:endParaRPr lang="ru-KZ" sz="2800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0A9578-8DD3-CE7E-DCF2-7239B32C6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413" y="2114770"/>
            <a:ext cx="1083286" cy="105421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84E6D9E-9902-AC78-D6C6-F13C5DC36330}"/>
              </a:ext>
            </a:extLst>
          </p:cNvPr>
          <p:cNvSpPr/>
          <p:nvPr/>
        </p:nvSpPr>
        <p:spPr>
          <a:xfrm>
            <a:off x="9457732" y="1099509"/>
            <a:ext cx="1661124" cy="877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998D3A0-2F25-933A-E015-00F29047EDD7}"/>
              </a:ext>
            </a:extLst>
          </p:cNvPr>
          <p:cNvSpPr/>
          <p:nvPr/>
        </p:nvSpPr>
        <p:spPr>
          <a:xfrm>
            <a:off x="7629446" y="1099509"/>
            <a:ext cx="1661124" cy="877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KZ" sz="2400" dirty="0">
                <a:solidFill>
                  <a:schemeClr val="bg1"/>
                </a:solidFill>
              </a:rPr>
              <a:t>2020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E47030-8069-0DF7-A3CE-EE3D9857B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414" y="3278209"/>
            <a:ext cx="1074689" cy="105421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39E096-6C9F-E219-9003-2A3697B4A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529" y="4441648"/>
            <a:ext cx="1083286" cy="10542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CE85D0E-6014-B8C9-C88A-F87FA1C3D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887" y="5621440"/>
            <a:ext cx="1074689" cy="1054219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06BFC74-61E7-51CD-8A84-DC7C162037CF}"/>
              </a:ext>
            </a:extLst>
          </p:cNvPr>
          <p:cNvSpPr/>
          <p:nvPr/>
        </p:nvSpPr>
        <p:spPr>
          <a:xfrm>
            <a:off x="2285997" y="2127126"/>
            <a:ext cx="5163927" cy="10295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Добыча (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D8AC17E-0F5A-1CF8-238B-5EC6F3CCC5B0}"/>
              </a:ext>
            </a:extLst>
          </p:cNvPr>
          <p:cNvSpPr/>
          <p:nvPr/>
        </p:nvSpPr>
        <p:spPr>
          <a:xfrm>
            <a:off x="2298353" y="3269521"/>
            <a:ext cx="5163927" cy="10542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Золото в концентратах (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тыс.тн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A05C096-DC90-543B-C469-65BCE76BC1CD}"/>
              </a:ext>
            </a:extLst>
          </p:cNvPr>
          <p:cNvSpPr/>
          <p:nvPr/>
        </p:nvSpPr>
        <p:spPr>
          <a:xfrm>
            <a:off x="2298352" y="4436630"/>
            <a:ext cx="5163927" cy="10542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Золото необработанное и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полуобработанное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в виде порошка (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A6D7654-3B82-3221-AB4C-3BBC49B7338D}"/>
              </a:ext>
            </a:extLst>
          </p:cNvPr>
          <p:cNvSpPr/>
          <p:nvPr/>
        </p:nvSpPr>
        <p:spPr>
          <a:xfrm>
            <a:off x="2288058" y="5614505"/>
            <a:ext cx="5163927" cy="10542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Золото аффинированное (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43943F2-81FC-5843-68D1-913FAEDD6EE7}"/>
              </a:ext>
            </a:extLst>
          </p:cNvPr>
          <p:cNvSpPr/>
          <p:nvPr/>
        </p:nvSpPr>
        <p:spPr>
          <a:xfrm>
            <a:off x="7615865" y="2127126"/>
            <a:ext cx="1661124" cy="10171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26,4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7B6B896-7474-F004-4023-A600C12FF884}"/>
              </a:ext>
            </a:extLst>
          </p:cNvPr>
          <p:cNvSpPr/>
          <p:nvPr/>
        </p:nvSpPr>
        <p:spPr>
          <a:xfrm>
            <a:off x="7649174" y="3294561"/>
            <a:ext cx="1661124" cy="10171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443,1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A0B329F-2568-2F96-76F7-84735F1C5964}"/>
              </a:ext>
            </a:extLst>
          </p:cNvPr>
          <p:cNvSpPr/>
          <p:nvPr/>
        </p:nvSpPr>
        <p:spPr>
          <a:xfrm>
            <a:off x="9429389" y="5634503"/>
            <a:ext cx="1661124" cy="10171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67,8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619B87B-50C6-A5F3-C8B8-94A62E53F7C5}"/>
              </a:ext>
            </a:extLst>
          </p:cNvPr>
          <p:cNvSpPr/>
          <p:nvPr/>
        </p:nvSpPr>
        <p:spPr>
          <a:xfrm>
            <a:off x="9457732" y="4436630"/>
            <a:ext cx="1661124" cy="10171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D1CD4B0-027B-C424-F56F-E2375A509D47}"/>
              </a:ext>
            </a:extLst>
          </p:cNvPr>
          <p:cNvSpPr/>
          <p:nvPr/>
        </p:nvSpPr>
        <p:spPr>
          <a:xfrm>
            <a:off x="9445927" y="3306592"/>
            <a:ext cx="1661124" cy="10171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516,5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ABC9F35-F9F5-EC76-A224-542FDD9BC335}"/>
              </a:ext>
            </a:extLst>
          </p:cNvPr>
          <p:cNvSpPr/>
          <p:nvPr/>
        </p:nvSpPr>
        <p:spPr>
          <a:xfrm>
            <a:off x="9457732" y="2139483"/>
            <a:ext cx="1661124" cy="10171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F7B9CAB-5C84-D530-AC58-0B95EB49CECD}"/>
              </a:ext>
            </a:extLst>
          </p:cNvPr>
          <p:cNvSpPr/>
          <p:nvPr/>
        </p:nvSpPr>
        <p:spPr>
          <a:xfrm>
            <a:off x="7629443" y="4442808"/>
            <a:ext cx="1661124" cy="10171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114,7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8AB111B2-1EB8-924D-364F-3CBF0350824C}"/>
              </a:ext>
            </a:extLst>
          </p:cNvPr>
          <p:cNvSpPr/>
          <p:nvPr/>
        </p:nvSpPr>
        <p:spPr>
          <a:xfrm>
            <a:off x="7624824" y="5634503"/>
            <a:ext cx="1661124" cy="10171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66,6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177723E-DB23-5029-9625-9F0684A25C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2194" y="129816"/>
            <a:ext cx="838200" cy="825500"/>
          </a:xfrm>
          <a:prstGeom prst="rect">
            <a:avLst/>
          </a:prstGeom>
        </p:spPr>
      </p:pic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B8E7747A-D4DA-9B49-676B-5A07B7012A35}"/>
              </a:ext>
            </a:extLst>
          </p:cNvPr>
          <p:cNvCxnSpPr>
            <a:cxnSpLocks/>
          </p:cNvCxnSpPr>
          <p:nvPr/>
        </p:nvCxnSpPr>
        <p:spPr>
          <a:xfrm>
            <a:off x="525343" y="947118"/>
            <a:ext cx="1129965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613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1BBD5F1-04FD-DD34-9844-759FEDC7C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E00BCE-80C9-9CC9-9FFA-348E84B83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06" y="237156"/>
            <a:ext cx="10798175" cy="56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latin typeface="PT Sans" panose="020B0503020203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3000" b="1" dirty="0" err="1">
                <a:solidFill>
                  <a:schemeClr val="accent4">
                    <a:lumMod val="75000"/>
                  </a:schemeClr>
                </a:solidFill>
                <a:latin typeface="PT Sans" panose="020B0503020203020204" pitchFamily="34" charset="0"/>
                <a:cs typeface="Arial" panose="020B0604020202020204" pitchFamily="34" charset="0"/>
              </a:rPr>
              <a:t>золотоизвлекательных</a:t>
            </a: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latin typeface="PT Sans" panose="020B0503020203020204" pitchFamily="34" charset="0"/>
                <a:cs typeface="Arial" panose="020B0604020202020204" pitchFamily="34" charset="0"/>
              </a:rPr>
              <a:t> фабрик</a:t>
            </a:r>
            <a:endParaRPr lang="ru-RU" altLang="ru-RU" sz="3000" b="1" dirty="0">
              <a:solidFill>
                <a:schemeClr val="accent4">
                  <a:lumMod val="75000"/>
                </a:schemeClr>
              </a:solidFill>
              <a:latin typeface="PT Sans" panose="020B05030202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C27EC5-95E8-5D96-B7FB-D81A3AF38988}"/>
              </a:ext>
            </a:extLst>
          </p:cNvPr>
          <p:cNvSpPr txBox="1"/>
          <p:nvPr/>
        </p:nvSpPr>
        <p:spPr>
          <a:xfrm>
            <a:off x="1956932" y="3749964"/>
            <a:ext cx="9963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 algn="just"/>
            <a:r>
              <a:rPr lang="ru-RU" b="1" dirty="0">
                <a:latin typeface="Arial" panose="020B0604020202020204" pitchFamily="34" charset="0"/>
              </a:rPr>
              <a:t>3.</a:t>
            </a:r>
            <a:r>
              <a:rPr lang="ru-RU" b="0" i="0" dirty="0">
                <a:solidFill>
                  <a:srgbClr val="333333"/>
                </a:solidFill>
                <a:effectLst/>
                <a:latin typeface="Montserrat" panose="00000500000000000000" pitchFamily="2" charset="-52"/>
              </a:rPr>
              <a:t> </a:t>
            </a:r>
            <a:r>
              <a:rPr lang="ru-RU" dirty="0">
                <a:latin typeface="Arial" panose="020B0604020202020204" pitchFamily="34" charset="0"/>
              </a:rPr>
              <a:t>Строительство второй очереди ЗИФ </a:t>
            </a:r>
            <a:r>
              <a:rPr lang="ru-RU" b="1" dirty="0">
                <a:latin typeface="Arial" panose="020B0604020202020204" pitchFamily="34" charset="0"/>
              </a:rPr>
              <a:t>АО «Golden Compass Capital»</a:t>
            </a:r>
            <a:r>
              <a:rPr lang="ru-RU" dirty="0">
                <a:latin typeface="Arial" panose="020B0604020202020204" pitchFamily="34" charset="0"/>
              </a:rPr>
              <a:t>. Фабрика будет</a:t>
            </a:r>
          </a:p>
          <a:p>
            <a:pPr marL="269875" indent="-269875" algn="just"/>
            <a:r>
              <a:rPr lang="ru-RU" dirty="0">
                <a:latin typeface="Arial" panose="020B0604020202020204" pitchFamily="34" charset="0"/>
              </a:rPr>
              <a:t>выпус­кать </a:t>
            </a:r>
            <a:r>
              <a:rPr lang="ru-RU" b="1" dirty="0">
                <a:latin typeface="Arial" panose="020B0604020202020204" pitchFamily="34" charset="0"/>
              </a:rPr>
              <a:t>430–570 кг золота в сплаве Доре ежегодно</a:t>
            </a:r>
            <a:r>
              <a:rPr lang="ru-RU" dirty="0">
                <a:latin typeface="Arial" panose="020B0604020202020204" pitchFamily="34" charset="0"/>
              </a:rPr>
              <a:t>, то есть фактически удвоит</a:t>
            </a:r>
          </a:p>
          <a:p>
            <a:pPr marL="269875" indent="-269875" algn="just"/>
            <a:r>
              <a:rPr lang="ru-RU" dirty="0">
                <a:latin typeface="Arial" panose="020B0604020202020204" pitchFamily="34" charset="0"/>
              </a:rPr>
              <a:t>производство.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9EE80A-D652-A4F7-47A0-9CBBE7BE95D8}"/>
              </a:ext>
            </a:extLst>
          </p:cNvPr>
          <p:cNvSpPr txBox="1"/>
          <p:nvPr/>
        </p:nvSpPr>
        <p:spPr>
          <a:xfrm>
            <a:off x="1955426" y="1924038"/>
            <a:ext cx="9963520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ТОО «RG Gold». </a:t>
            </a:r>
          </a:p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Завершение строительства горно-металлургического комплекса в Акмолинской области. ЗИФ будет перерабатывать </a:t>
            </a:r>
            <a:r>
              <a:rPr lang="ru-RU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млн тонн </a:t>
            </a:r>
            <a:r>
              <a:rPr lang="ru-RU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первичной золотосодержащей руды в год </a:t>
            </a:r>
            <a:endParaRPr lang="ru-RU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0F0769-A5A9-A69D-EA7C-851A9EFA4CE0}"/>
              </a:ext>
            </a:extLst>
          </p:cNvPr>
          <p:cNvSpPr txBox="1"/>
          <p:nvPr/>
        </p:nvSpPr>
        <p:spPr>
          <a:xfrm>
            <a:off x="1955426" y="4756012"/>
            <a:ext cx="9861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4. ТОО «Eastern Gold»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Компания планирует производить 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150</a:t>
            </a:r>
            <a:r>
              <a:rPr lang="ru-RU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кг золота в сплаве Доре е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жегодно</a:t>
            </a:r>
            <a:endParaRPr lang="ru-RU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EBF95B-2F42-4D3E-9859-7D2A32F1F018}"/>
              </a:ext>
            </a:extLst>
          </p:cNvPr>
          <p:cNvSpPr txBox="1"/>
          <p:nvPr/>
        </p:nvSpPr>
        <p:spPr>
          <a:xfrm>
            <a:off x="1941333" y="5499457"/>
            <a:ext cx="9861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5. ТОО «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Aina</a:t>
            </a:r>
            <a:r>
              <a:rPr lang="ru-RU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Resources»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Мощность ЗИФ составит 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322,2</a:t>
            </a:r>
            <a:r>
              <a:rPr lang="ru-RU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кг золота сплава Доре в год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8C77D7-6D20-3133-D37D-2CFEB6AF3C7D}"/>
              </a:ext>
            </a:extLst>
          </p:cNvPr>
          <p:cNvSpPr txBox="1"/>
          <p:nvPr/>
        </p:nvSpPr>
        <p:spPr>
          <a:xfrm>
            <a:off x="534064" y="5989959"/>
            <a:ext cx="11168833" cy="70788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580" algn="ctr"/>
            <a:r>
              <a:rPr lang="ru-RU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Совокупное производство золота в сплаве Доре может увеличиться </a:t>
            </a:r>
          </a:p>
          <a:p>
            <a:pPr indent="449580" algn="ctr"/>
            <a:r>
              <a:rPr lang="ru-RU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после 2022 года на </a:t>
            </a:r>
            <a:r>
              <a:rPr lang="ru-RU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3,7</a:t>
            </a:r>
            <a:r>
              <a:rPr lang="ru-RU" sz="2000" i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%, до </a:t>
            </a:r>
            <a:r>
              <a:rPr lang="ru-RU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122,5 </a:t>
            </a:r>
            <a:r>
              <a:rPr lang="ru-RU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тонн , а после 2023-го – на </a:t>
            </a:r>
            <a:r>
              <a:rPr lang="ru-RU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12,5 </a:t>
            </a:r>
            <a:r>
              <a:rPr lang="ru-RU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%, до </a:t>
            </a:r>
            <a:r>
              <a:rPr lang="ru-RU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132,9</a:t>
            </a:r>
            <a:r>
              <a:rPr lang="ru-RU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тонн.</a:t>
            </a:r>
            <a:endParaRPr lang="ru-RU" sz="2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06891CD-460C-B544-E1C4-C7605785F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59" y="1989136"/>
            <a:ext cx="1470254" cy="78832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DE9689E-AA6C-B579-FF2A-2DBE88837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19" y="3016416"/>
            <a:ext cx="1470253" cy="6049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5D1289A-7314-C269-9598-A8011912E254}"/>
              </a:ext>
            </a:extLst>
          </p:cNvPr>
          <p:cNvSpPr txBox="1"/>
          <p:nvPr/>
        </p:nvSpPr>
        <p:spPr>
          <a:xfrm>
            <a:off x="1966732" y="3118828"/>
            <a:ext cx="9404349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2.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Monterra</a:t>
            </a:r>
            <a:r>
              <a:rPr lang="ru-RU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Group AG.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Проектная мощность – </a:t>
            </a:r>
            <a:r>
              <a:rPr lang="ru-RU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до </a:t>
            </a:r>
            <a:r>
              <a:rPr lang="ru-RU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10</a:t>
            </a:r>
            <a:r>
              <a:rPr lang="ru-RU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т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золота в сплаве Доре в год</a:t>
            </a:r>
            <a:endParaRPr lang="ru-RU" b="1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891219-89AB-3472-21DC-63A5B24C9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118" y="3822206"/>
            <a:ext cx="1470254" cy="748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C09608F-B241-8767-BEB5-21C522A07777}"/>
              </a:ext>
            </a:extLst>
          </p:cNvPr>
          <p:cNvSpPr txBox="1"/>
          <p:nvPr/>
        </p:nvSpPr>
        <p:spPr>
          <a:xfrm>
            <a:off x="152399" y="966658"/>
            <a:ext cx="11887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 конца 2024 года завершится строительство 5 ЗИФ. </a:t>
            </a:r>
          </a:p>
          <a:p>
            <a:pPr algn="ctr"/>
            <a:r>
              <a:rPr lang="ru-R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Предприятия будут выпускать около 15 тонн золота в сплаве Доре.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C1F31C8-D5C8-2F43-7A77-D097D8E75C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2194" y="91716"/>
            <a:ext cx="838200" cy="825500"/>
          </a:xfrm>
          <a:prstGeom prst="rect">
            <a:avLst/>
          </a:prstGeom>
        </p:spPr>
      </p:pic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C1EF8AD3-E8EE-70F3-6293-D00AD4F9D617}"/>
              </a:ext>
            </a:extLst>
          </p:cNvPr>
          <p:cNvCxnSpPr>
            <a:cxnSpLocks/>
          </p:cNvCxnSpPr>
          <p:nvPr/>
        </p:nvCxnSpPr>
        <p:spPr>
          <a:xfrm>
            <a:off x="525343" y="921718"/>
            <a:ext cx="1129965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344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3184CF-4094-10DF-1AE1-1B6B595CD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E00BCE-80C9-9CC9-9FFA-348E84B83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831" y="205823"/>
            <a:ext cx="10798175" cy="56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latin typeface="PT Sans" panose="020B0503020203020204" pitchFamily="34" charset="0"/>
                <a:cs typeface="Arial" panose="020B0604020202020204" pitchFamily="34" charset="0"/>
              </a:rPr>
              <a:t>Ассоциация </a:t>
            </a:r>
            <a:r>
              <a:rPr lang="en-US" sz="3000" b="1" dirty="0" err="1">
                <a:solidFill>
                  <a:schemeClr val="accent4">
                    <a:lumMod val="75000"/>
                  </a:schemeClr>
                </a:solidFill>
                <a:latin typeface="PT Sans" panose="020B0503020203020204" pitchFamily="34" charset="0"/>
                <a:cs typeface="Arial" panose="020B0604020202020204" pitchFamily="34" charset="0"/>
              </a:rPr>
              <a:t>Dragmet</a:t>
            </a:r>
            <a:endParaRPr lang="ru-RU" altLang="ru-RU" sz="3000" b="1" dirty="0">
              <a:solidFill>
                <a:schemeClr val="accent4">
                  <a:lumMod val="75000"/>
                </a:schemeClr>
              </a:solidFill>
              <a:latin typeface="PT Sans" panose="020B05030202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бъект 1">
            <a:extLst>
              <a:ext uri="{FF2B5EF4-FFF2-40B4-BE49-F238E27FC236}">
                <a16:creationId xmlns:a16="http://schemas.microsoft.com/office/drawing/2014/main" id="{74749990-3B57-EAA9-44D3-3DE8D79A938A}"/>
              </a:ext>
            </a:extLst>
          </p:cNvPr>
          <p:cNvSpPr txBox="1">
            <a:spLocks/>
          </p:cNvSpPr>
          <p:nvPr/>
        </p:nvSpPr>
        <p:spPr>
          <a:xfrm>
            <a:off x="2206548" y="2038162"/>
            <a:ext cx="8484296" cy="486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Учреждена  6-ю ведущими предприятиями отрасли</a:t>
            </a:r>
          </a:p>
          <a:p>
            <a:pPr marL="365760" indent="-365760">
              <a:defRPr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56005D2-2086-0FEB-39E1-6626983C4B74}"/>
              </a:ext>
            </a:extLst>
          </p:cNvPr>
          <p:cNvSpPr/>
          <p:nvPr/>
        </p:nvSpPr>
        <p:spPr>
          <a:xfrm>
            <a:off x="424246" y="1124636"/>
            <a:ext cx="11343507" cy="79066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Зарегистрирована в качестве юридического лица 8 апреля 2019 г.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417289-775E-A574-3C5B-10B43361F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46" y="4739013"/>
            <a:ext cx="3181678" cy="19485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88FF0B-EBA3-79F2-0E6E-1005123CE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884" y="2524895"/>
            <a:ext cx="3679638" cy="20616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855439-C0BE-E430-AB6B-2E18CEEF2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477" y="2524895"/>
            <a:ext cx="3679637" cy="20365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6DB7AC-F2B4-C23F-F886-19CDDBDDE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46" y="2518364"/>
            <a:ext cx="3181678" cy="20681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0427A5-1435-5756-970E-789E30C15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3478" y="4739013"/>
            <a:ext cx="3679637" cy="19187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21762E-6CB3-7823-0766-0481BBEB87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9883" y="4739013"/>
            <a:ext cx="3679637" cy="19187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2448792-C0EA-909F-A5D3-51F9189B49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5994" y="91716"/>
            <a:ext cx="838200" cy="825500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FC4B976-3C3D-2443-9C96-371D3DA6F753}"/>
              </a:ext>
            </a:extLst>
          </p:cNvPr>
          <p:cNvCxnSpPr>
            <a:cxnSpLocks/>
          </p:cNvCxnSpPr>
          <p:nvPr/>
        </p:nvCxnSpPr>
        <p:spPr>
          <a:xfrm>
            <a:off x="461843" y="921718"/>
            <a:ext cx="1129965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859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129E20-B4A9-7A64-886E-72F11FA13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" y="0"/>
            <a:ext cx="12182027" cy="685800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E00BCE-80C9-9CC9-9FFA-348E84B83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843" y="216416"/>
            <a:ext cx="10798175" cy="51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Ассоциация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Dragmet</a:t>
            </a:r>
            <a:endParaRPr lang="ru-RU" altLang="ru-RU" sz="105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D74EB6-D605-4C6C-6EE4-B84EEEB7CB3D}"/>
              </a:ext>
            </a:extLst>
          </p:cNvPr>
          <p:cNvSpPr txBox="1"/>
          <p:nvPr/>
        </p:nvSpPr>
        <p:spPr>
          <a:xfrm>
            <a:off x="360848" y="1908023"/>
            <a:ext cx="6254216" cy="4904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lvl="0" indent="-177800" algn="just">
              <a:lnSpc>
                <a:spcPct val="15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АО «АК «</a:t>
            </a:r>
            <a:r>
              <a:rPr lang="ru-RU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Алтыналмас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lvl="0" indent="-177800" algn="just">
              <a:lnSpc>
                <a:spcPct val="15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ТОО «Полиметалл Евразия»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lvl="0" indent="-177800" algn="just">
              <a:lnSpc>
                <a:spcPct val="15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ТОО «Корпорация Казахмыс»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indent="-177800" algn="just">
              <a:lnSpc>
                <a:spcPct val="150000"/>
              </a:lnSpc>
              <a:buFont typeface="+mj-lt"/>
              <a:buAutoNum type="arabicPeriod"/>
              <a:tabLst>
                <a:tab pos="177800" algn="l"/>
              </a:tabLs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ТОО «RG Gold»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lvl="0" indent="-177800" algn="just">
              <a:lnSpc>
                <a:spcPct val="15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ТОО «</a:t>
            </a:r>
            <a:r>
              <a:rPr lang="ru-RU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Казахалтын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lvl="0" indent="-177800" algn="just">
              <a:lnSpc>
                <a:spcPct val="15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ТОО «</a:t>
            </a:r>
            <a:r>
              <a:rPr lang="ru-RU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Казахалтын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Technology»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lvl="0" indent="-177800" algn="just">
              <a:lnSpc>
                <a:spcPct val="15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ТОО «ГМК «Васильевское» </a:t>
            </a:r>
          </a:p>
          <a:p>
            <a:pPr marL="177800" indent="-177800" algn="just">
              <a:lnSpc>
                <a:spcPct val="15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ТОО «</a:t>
            </a:r>
            <a:r>
              <a:rPr lang="ru-RU" sz="1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Бакырчикское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горнодобывающее предприятие»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indent="-177800" algn="just">
              <a:lnSpc>
                <a:spcPct val="15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АО «</a:t>
            </a:r>
            <a:r>
              <a:rPr lang="ru-RU" sz="1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Варваринское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indent="-177800" algn="just">
              <a:lnSpc>
                <a:spcPct val="15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АО «</a:t>
            </a:r>
            <a:r>
              <a:rPr lang="ru-RU" sz="1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Майкаинзолото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indent="-177800" algn="just">
              <a:lnSpc>
                <a:spcPct val="15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ТОО «ГМК «</a:t>
            </a:r>
            <a:r>
              <a:rPr lang="ru-RU" sz="1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Аltyn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ММ»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indent="-177800" algn="just">
              <a:lnSpc>
                <a:spcPct val="15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ТОО «</a:t>
            </a:r>
            <a:r>
              <a:rPr lang="ru-RU" sz="1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Брендт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lvl="0" indent="-177800" algn="just">
              <a:lnSpc>
                <a:spcPct val="15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ТОО «QAZAQ DIAMONDS Ltd»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ЧКОО «СРК Консалтинг (Казахстан) Лимитед» (Великобритания)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  <a:tabLst>
                <a:tab pos="270510" algn="l"/>
                <a:tab pos="540385" algn="l"/>
              </a:tabLs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ТОО «Полюс Казахстан»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F45018-DA0C-6E62-96A7-CE733E5FF6FF}"/>
              </a:ext>
            </a:extLst>
          </p:cNvPr>
          <p:cNvSpPr txBox="1"/>
          <p:nvPr/>
        </p:nvSpPr>
        <p:spPr>
          <a:xfrm>
            <a:off x="6589664" y="1914481"/>
            <a:ext cx="6092306" cy="4844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70510" algn="l"/>
                <a:tab pos="540385" algn="l"/>
              </a:tabLs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 ТОО «ГДП «</a:t>
            </a:r>
            <a:r>
              <a:rPr lang="ru-RU" sz="1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Байлюсты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-Алтын»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270510" algn="l"/>
                <a:tab pos="540385" algn="l"/>
              </a:tabLs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 ТОО «</a:t>
            </a:r>
            <a:r>
              <a:rPr lang="ru-RU" sz="1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Толагай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Кен»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tabLst>
                <a:tab pos="270510" algn="l"/>
                <a:tab pos="540385" algn="l"/>
              </a:tabLs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 ТОО «</a:t>
            </a:r>
            <a:r>
              <a:rPr lang="ru-RU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Эдванс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Майнинг Технолоджи»</a:t>
            </a:r>
          </a:p>
          <a:p>
            <a:pPr lvl="0" algn="just">
              <a:lnSpc>
                <a:spcPct val="150000"/>
              </a:lnSpc>
              <a:tabLst>
                <a:tab pos="270510" algn="l"/>
                <a:tab pos="540385" algn="l"/>
              </a:tabLs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 Т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 «Фирма «</a:t>
            </a:r>
            <a:r>
              <a:rPr lang="ru-RU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Балауса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lvl="0" algn="just">
              <a:lnSpc>
                <a:spcPct val="150000"/>
              </a:lnSpc>
              <a:tabLst>
                <a:tab pos="270510" algn="l"/>
                <a:tab pos="540385" algn="l"/>
              </a:tabLs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 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ТОО «</a:t>
            </a:r>
            <a:r>
              <a:rPr lang="ru-RU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Karazhal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Operating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(Каражал </a:t>
            </a:r>
            <a:r>
              <a:rPr lang="ru-RU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Оперейтинг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)»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tabLst>
                <a:tab pos="540385" algn="l"/>
              </a:tabLs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ТОО «ГК «AKSU RESOURCES»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tabLst>
                <a:tab pos="540385" algn="l"/>
              </a:tabLs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АО «Golden Compass Capital»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540385" algn="l"/>
              </a:tabLs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23. 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ТОО «Тау-Кен Алтын»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tabLst>
                <a:tab pos="540385" algn="l"/>
              </a:tabLs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24. ТОО «ARGO RESOURCES»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tabLst>
                <a:tab pos="540385" algn="l"/>
              </a:tabLs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25. 23. ТОО «IRKAZ METAL CORPORATION»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tabLst>
                <a:tab pos="540385" algn="l"/>
              </a:tabLs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26. ТОО «K-</a:t>
            </a:r>
            <a:r>
              <a:rPr lang="ru-RU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Exploration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tabLst>
                <a:tab pos="540385" algn="l"/>
              </a:tabLs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27. ТОО «</a:t>
            </a:r>
            <a:r>
              <a:rPr lang="ru-RU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Альголд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tabLst>
                <a:tab pos="540385" algn="l"/>
              </a:tabLs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28. ТОО «Iron </a:t>
            </a:r>
            <a:r>
              <a:rPr lang="ru-RU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Concentrate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Company»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tabLst>
                <a:tab pos="540385" algn="l"/>
              </a:tabLs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29. 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ОО «Союз вольных старателей Республики Казахстан»</a:t>
            </a:r>
            <a:endParaRPr lang="ru-RU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tabLst>
                <a:tab pos="540385" algn="l"/>
              </a:tabLst>
            </a:pP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4CE343-B1CB-E136-EFE4-9F35AF89B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994" y="91716"/>
            <a:ext cx="838200" cy="825500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1D26804-A7C6-BE20-E2FB-235A22831E46}"/>
              </a:ext>
            </a:extLst>
          </p:cNvPr>
          <p:cNvCxnSpPr>
            <a:cxnSpLocks/>
          </p:cNvCxnSpPr>
          <p:nvPr/>
        </p:nvCxnSpPr>
        <p:spPr>
          <a:xfrm>
            <a:off x="461843" y="921718"/>
            <a:ext cx="1129965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8AD2471-1DBA-71BA-6B34-1A72BD3E5822}"/>
              </a:ext>
            </a:extLst>
          </p:cNvPr>
          <p:cNvSpPr/>
          <p:nvPr/>
        </p:nvSpPr>
        <p:spPr>
          <a:xfrm>
            <a:off x="1153643" y="1041916"/>
            <a:ext cx="10581158" cy="8211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D3798-855D-9E16-CA49-AF24A5780ACA}"/>
              </a:ext>
            </a:extLst>
          </p:cNvPr>
          <p:cNvSpPr txBox="1"/>
          <p:nvPr/>
        </p:nvSpPr>
        <p:spPr>
          <a:xfrm>
            <a:off x="915772" y="1029408"/>
            <a:ext cx="10439322" cy="808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fontAlgn="auto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ru-RU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Члены Ассоциации обеспечивают около 40 </a:t>
            </a:r>
            <a:r>
              <a:rPr lang="en-US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производства золота в Республике Казахстан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CB9D9A-EE31-B910-2F3C-64C33A09D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49" y="1037024"/>
            <a:ext cx="780094" cy="83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23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E9A143-6F6E-97D9-D950-9A48A2D86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2"/>
            <a:ext cx="12192000" cy="6856408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E00BCE-80C9-9CC9-9FFA-348E84B83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06" y="226515"/>
            <a:ext cx="10798175" cy="51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Ассоциация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Dragmet</a:t>
            </a:r>
            <a:endParaRPr lang="ru-RU" altLang="ru-RU" sz="105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бъект 1">
            <a:extLst>
              <a:ext uri="{FF2B5EF4-FFF2-40B4-BE49-F238E27FC236}">
                <a16:creationId xmlns:a16="http://schemas.microsoft.com/office/drawing/2014/main" id="{74749990-3B57-EAA9-44D3-3DE8D79A938A}"/>
              </a:ext>
            </a:extLst>
          </p:cNvPr>
          <p:cNvSpPr txBox="1">
            <a:spLocks/>
          </p:cNvSpPr>
          <p:nvPr/>
        </p:nvSpPr>
        <p:spPr>
          <a:xfrm>
            <a:off x="2043830" y="1210594"/>
            <a:ext cx="7921898" cy="632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ЮБИЛЯРЫ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 indent="-365760">
              <a:lnSpc>
                <a:spcPct val="200000"/>
              </a:lnSpc>
              <a:spcBef>
                <a:spcPts val="0"/>
              </a:spcBef>
              <a:defRPr/>
            </a:pPr>
            <a:endParaRPr lang="ru-RU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359C5B-B3EC-056E-4991-E6248BFDA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43" y="4710874"/>
            <a:ext cx="1061905" cy="10670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AED535-66C5-27E3-D4DF-80B49130B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55" y="1934102"/>
            <a:ext cx="1046687" cy="10416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D05232-CD74-64A7-C57A-94C952C07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52" y="3309822"/>
            <a:ext cx="1046687" cy="106701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A31A45F-B31E-5879-9697-F0863D584F48}"/>
              </a:ext>
            </a:extLst>
          </p:cNvPr>
          <p:cNvSpPr/>
          <p:nvPr/>
        </p:nvSpPr>
        <p:spPr>
          <a:xfrm>
            <a:off x="1751730" y="1843396"/>
            <a:ext cx="10103848" cy="83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lnSpc>
                <a:spcPct val="200000"/>
              </a:lnSpc>
              <a:spcBef>
                <a:spcPts val="0"/>
              </a:spcBef>
              <a:defRPr/>
            </a:pPr>
            <a:r>
              <a:rPr lang="ru-RU" sz="2800" b="1" dirty="0">
                <a:solidFill>
                  <a:srgbClr val="000000"/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ТОО «Казахалтын» и АО «</a:t>
            </a:r>
            <a:r>
              <a:rPr lang="ru-RU" sz="2800" b="1" dirty="0" err="1">
                <a:solidFill>
                  <a:srgbClr val="000000"/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Майкаинзолото</a:t>
            </a:r>
            <a:r>
              <a:rPr lang="ru-RU" sz="2800" b="1" dirty="0">
                <a:solidFill>
                  <a:srgbClr val="000000"/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» </a:t>
            </a:r>
            <a:r>
              <a:rPr lang="ru-RU" sz="2800" dirty="0">
                <a:solidFill>
                  <a:srgbClr val="000000"/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-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90</a:t>
            </a:r>
            <a:r>
              <a:rPr lang="ru-RU" sz="2800" dirty="0">
                <a:solidFill>
                  <a:srgbClr val="000000"/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-летие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EE602E7-0EBC-7D5D-8E25-4EA6A5C44ECF}"/>
              </a:ext>
            </a:extLst>
          </p:cNvPr>
          <p:cNvSpPr/>
          <p:nvPr/>
        </p:nvSpPr>
        <p:spPr>
          <a:xfrm>
            <a:off x="1751730" y="3327044"/>
            <a:ext cx="11007428" cy="777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lnSpc>
                <a:spcPct val="200000"/>
              </a:lnSpc>
              <a:spcBef>
                <a:spcPts val="0"/>
              </a:spcBef>
              <a:defRPr/>
            </a:pPr>
            <a:r>
              <a:rPr lang="ru-RU" sz="2600" b="1" dirty="0">
                <a:solidFill>
                  <a:srgbClr val="000000"/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Аффинажный завод ТОО «Казахмыс </a:t>
            </a:r>
            <a:r>
              <a:rPr lang="ru-RU" sz="2600" b="1" dirty="0" err="1">
                <a:solidFill>
                  <a:srgbClr val="000000"/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Смэлтинг</a:t>
            </a:r>
            <a:r>
              <a:rPr lang="ru-RU" sz="2600" b="1" dirty="0">
                <a:solidFill>
                  <a:srgbClr val="000000"/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» </a:t>
            </a:r>
            <a:r>
              <a:rPr lang="ru-RU" sz="2600" dirty="0">
                <a:solidFill>
                  <a:srgbClr val="000000"/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–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25</a:t>
            </a:r>
            <a:r>
              <a:rPr lang="ru-RU" sz="2600" dirty="0">
                <a:solidFill>
                  <a:srgbClr val="000000"/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-летие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52FF2DB-D6B3-498F-66DE-7708D6A5B4F7}"/>
              </a:ext>
            </a:extLst>
          </p:cNvPr>
          <p:cNvSpPr/>
          <p:nvPr/>
        </p:nvSpPr>
        <p:spPr>
          <a:xfrm>
            <a:off x="1751730" y="4684142"/>
            <a:ext cx="4588692" cy="830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760" indent="-365760">
              <a:lnSpc>
                <a:spcPct val="200000"/>
              </a:lnSpc>
              <a:spcBef>
                <a:spcPts val="0"/>
              </a:spcBef>
              <a:defRPr/>
            </a:pPr>
            <a:r>
              <a:rPr lang="ru-RU" sz="2800" b="1" dirty="0">
                <a:solidFill>
                  <a:srgbClr val="000000"/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ТОО «</a:t>
            </a:r>
            <a:r>
              <a:rPr lang="ru-RU" sz="2800" b="1" dirty="0" err="1">
                <a:solidFill>
                  <a:srgbClr val="000000"/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Брендт</a:t>
            </a:r>
            <a:r>
              <a:rPr lang="ru-RU" sz="2800" b="1" dirty="0">
                <a:solidFill>
                  <a:srgbClr val="000000"/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»</a:t>
            </a:r>
            <a:r>
              <a:rPr lang="ru-RU" sz="2800" dirty="0">
                <a:solidFill>
                  <a:srgbClr val="000000"/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 –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20</a:t>
            </a:r>
            <a:r>
              <a:rPr lang="ru-RU" sz="2800" dirty="0">
                <a:solidFill>
                  <a:srgbClr val="000000"/>
                </a:solidFill>
                <a:latin typeface="PT Serif" panose="020A0603040505020204" pitchFamily="18" charset="0"/>
                <a:ea typeface="Calibri" panose="020F0502020204030204" pitchFamily="34" charset="0"/>
              </a:rPr>
              <a:t>-летие</a:t>
            </a:r>
            <a:endParaRPr lang="ru-RU" sz="2800" b="1" dirty="0">
              <a:latin typeface="PT Serif" panose="020A0603040505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71A502-9323-FEB9-37C8-F9D5119EA0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5994" y="117116"/>
            <a:ext cx="838200" cy="825500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200F82D-2EA9-05C3-8004-B6A5AA7EC1CE}"/>
              </a:ext>
            </a:extLst>
          </p:cNvPr>
          <p:cNvCxnSpPr>
            <a:cxnSpLocks/>
          </p:cNvCxnSpPr>
          <p:nvPr/>
        </p:nvCxnSpPr>
        <p:spPr>
          <a:xfrm>
            <a:off x="461843" y="934418"/>
            <a:ext cx="1129965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786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15899D-F5F6-3BA3-6CDE-ABBF528ED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" y="2625"/>
            <a:ext cx="12196150" cy="685800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E00BCE-80C9-9CC9-9FFA-348E84B83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543" y="178526"/>
            <a:ext cx="10798175" cy="56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latin typeface="PT Serif" panose="020A0603040505020204" pitchFamily="18" charset="0"/>
                <a:cs typeface="Arial" panose="020B0604020202020204" pitchFamily="34" charset="0"/>
              </a:rPr>
              <a:t>Наши достижения</a:t>
            </a:r>
            <a:endParaRPr lang="ru-RU" altLang="ru-RU" sz="3000" b="1" dirty="0">
              <a:solidFill>
                <a:schemeClr val="accent4">
                  <a:lumMod val="75000"/>
                </a:schemeClr>
              </a:solidFill>
              <a:latin typeface="PT Serif" panose="020A060304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9EE80A-D652-A4F7-47A0-9CBBE7BE95D8}"/>
              </a:ext>
            </a:extLst>
          </p:cNvPr>
          <p:cNvSpPr txBox="1"/>
          <p:nvPr/>
        </p:nvSpPr>
        <p:spPr>
          <a:xfrm>
            <a:off x="33950" y="1090162"/>
            <a:ext cx="121580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0000"/>
                </a:solidFill>
                <a:effectLst/>
                <a:latin typeface="PT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Закона Республики Казахстан «О внесении изменений и дополнений </a:t>
            </a:r>
            <a:endParaRPr lang="ru-RU" sz="2200" dirty="0">
              <a:effectLst/>
              <a:latin typeface="PT Serif" panose="020A060304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>
                <a:effectLst/>
                <a:latin typeface="PT Serif" panose="020A0603040505020204" pitchFamily="18" charset="0"/>
                <a:ea typeface="Times New Roman" panose="02020603050405020304" pitchFamily="18" charset="0"/>
              </a:rPr>
              <a:t>в некоторые законодательные акты Республики Казахстан </a:t>
            </a:r>
          </a:p>
          <a:p>
            <a:pPr algn="ctr"/>
            <a:r>
              <a:rPr lang="ru-RU" sz="2200" b="1" dirty="0">
                <a:effectLst/>
                <a:latin typeface="PT Serif" panose="020A0603040505020204" pitchFamily="18" charset="0"/>
                <a:ea typeface="Times New Roman" panose="02020603050405020304" pitchFamily="18" charset="0"/>
              </a:rPr>
              <a:t>по вопросам налогообложения»</a:t>
            </a:r>
            <a:endParaRPr lang="ru-RU" sz="2200" b="1" dirty="0">
              <a:latin typeface="PT Serif" panose="020A06030405050202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7B3E15-4C97-F944-02BC-89EE669C2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5994" y="117116"/>
            <a:ext cx="838200" cy="825500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489B275-8724-A30E-53BF-AC2F100AC8F1}"/>
              </a:ext>
            </a:extLst>
          </p:cNvPr>
          <p:cNvCxnSpPr>
            <a:cxnSpLocks/>
          </p:cNvCxnSpPr>
          <p:nvPr/>
        </p:nvCxnSpPr>
        <p:spPr>
          <a:xfrm>
            <a:off x="461843" y="934418"/>
            <a:ext cx="1129965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7044626-29CC-1F84-C99C-EC2AE13ED3AF}"/>
              </a:ext>
            </a:extLst>
          </p:cNvPr>
          <p:cNvSpPr/>
          <p:nvPr/>
        </p:nvSpPr>
        <p:spPr>
          <a:xfrm>
            <a:off x="4376183" y="5502591"/>
            <a:ext cx="113085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br>
              <a:rPr lang="ru-RU" sz="2800" dirty="0"/>
            </a:br>
            <a:endParaRPr lang="ru-KZ" sz="2600" dirty="0">
              <a:latin typeface="PT Serif" panose="020A06030405050202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3FF712-772A-CFE6-D927-542F91C809D8}"/>
              </a:ext>
            </a:extLst>
          </p:cNvPr>
          <p:cNvSpPr/>
          <p:nvPr/>
        </p:nvSpPr>
        <p:spPr>
          <a:xfrm>
            <a:off x="664244" y="2401467"/>
            <a:ext cx="10726041" cy="40710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E05DD4-8176-35F0-B3A3-896DE6A705B0}"/>
              </a:ext>
            </a:extLst>
          </p:cNvPr>
          <p:cNvSpPr/>
          <p:nvPr/>
        </p:nvSpPr>
        <p:spPr>
          <a:xfrm>
            <a:off x="860047" y="2583426"/>
            <a:ext cx="8401519" cy="4185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PT Serif" panose="020A0603040505020204" pitchFamily="18" charset="0"/>
              </a:rPr>
              <a:t> Вводятся два новых пункта в статью 394 по </a:t>
            </a:r>
            <a:r>
              <a:rPr lang="ru-RU" sz="2400" b="1" dirty="0">
                <a:latin typeface="PT Serif" panose="020A0603040505020204" pitchFamily="18" charset="0"/>
              </a:rPr>
              <a:t>отмене НДС </a:t>
            </a:r>
            <a:r>
              <a:rPr lang="ru-RU" sz="2400" dirty="0">
                <a:latin typeface="PT Serif" panose="020A0603040505020204" pitchFamily="18" charset="0"/>
              </a:rPr>
              <a:t>при реализации необработанных драгоценных металлов, лома и отходов драгоценных металлов и сырьевых товаров, содержащих драгоценные металлы, субъектам производства драгоценных металлов, а также при реализации аффинированного золота субъектами производства драгоценных металлов субъектам производства ювелирных и других изделий, осуществляющих деятельность на территории Республики Казахстан.</a:t>
            </a:r>
            <a:br>
              <a:rPr lang="ru-RU" sz="2800" dirty="0"/>
            </a:br>
            <a:endParaRPr lang="ru-KZ" sz="2600" dirty="0">
              <a:latin typeface="PT Serif" panose="020A060304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35DC55-C5AD-E5C9-25DD-5FEF1DCD3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353" y="2691142"/>
            <a:ext cx="1303457" cy="1303457"/>
          </a:xfrm>
          <a:prstGeom prst="rect">
            <a:avLst/>
          </a:prstGeom>
        </p:spPr>
      </p:pic>
      <p:sp>
        <p:nvSpPr>
          <p:cNvPr id="29" name="Овал 28">
            <a:extLst>
              <a:ext uri="{FF2B5EF4-FFF2-40B4-BE49-F238E27FC236}">
                <a16:creationId xmlns:a16="http://schemas.microsoft.com/office/drawing/2014/main" id="{B89CBF1C-56C8-4516-7A27-4BCC16ABF1E0}"/>
              </a:ext>
            </a:extLst>
          </p:cNvPr>
          <p:cNvSpPr/>
          <p:nvPr/>
        </p:nvSpPr>
        <p:spPr>
          <a:xfrm>
            <a:off x="9646600" y="4814841"/>
            <a:ext cx="1229210" cy="1270801"/>
          </a:xfrm>
          <a:prstGeom prst="ellipse">
            <a:avLst/>
          </a:prstGeom>
          <a:solidFill>
            <a:srgbClr val="D1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KZ" sz="6000" dirty="0">
                <a:solidFill>
                  <a:schemeClr val="tx1"/>
                </a:solidFill>
                <a:latin typeface="PT Serif" panose="020A0603040505020204" pitchFamily="18" charset="0"/>
              </a:rPr>
              <a:t>0</a:t>
            </a:r>
          </a:p>
        </p:txBody>
      </p:sp>
      <p:sp>
        <p:nvSpPr>
          <p:cNvPr id="30" name="Стрелка вниз 29">
            <a:extLst>
              <a:ext uri="{FF2B5EF4-FFF2-40B4-BE49-F238E27FC236}">
                <a16:creationId xmlns:a16="http://schemas.microsoft.com/office/drawing/2014/main" id="{7E4DC8F4-7F93-E92A-F6C5-502970D4B9DA}"/>
              </a:ext>
            </a:extLst>
          </p:cNvPr>
          <p:cNvSpPr/>
          <p:nvPr/>
        </p:nvSpPr>
        <p:spPr>
          <a:xfrm>
            <a:off x="10001831" y="4155623"/>
            <a:ext cx="444500" cy="557563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09401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E97E33-FE4D-422B-7EEE-63217C054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5"/>
            <a:ext cx="12192000" cy="6855185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E00BCE-80C9-9CC9-9FFA-348E84B83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58" y="233497"/>
            <a:ext cx="10798175" cy="56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latin typeface="PT Serif" panose="020A0603040505020204" pitchFamily="18" charset="0"/>
                <a:cs typeface="Arial" panose="020B0604020202020204" pitchFamily="34" charset="0"/>
              </a:rPr>
              <a:t>Наши достижения</a:t>
            </a:r>
            <a:endParaRPr lang="ru-RU" altLang="ru-RU" sz="3000" b="1" dirty="0">
              <a:solidFill>
                <a:schemeClr val="accent4">
                  <a:lumMod val="75000"/>
                </a:schemeClr>
              </a:solidFill>
              <a:latin typeface="PT Serif" panose="020A060304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9EE80A-D652-A4F7-47A0-9CBBE7BE95D8}"/>
              </a:ext>
            </a:extLst>
          </p:cNvPr>
          <p:cNvSpPr txBox="1"/>
          <p:nvPr/>
        </p:nvSpPr>
        <p:spPr>
          <a:xfrm>
            <a:off x="529123" y="1067648"/>
            <a:ext cx="1113375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0000"/>
                </a:solidFill>
                <a:effectLst/>
                <a:latin typeface="PT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Закона Республики Казахстан «О внесении изменений и дополнений </a:t>
            </a:r>
            <a:endParaRPr lang="ru-RU" sz="2200" dirty="0">
              <a:effectLst/>
              <a:latin typeface="PT Serif" panose="020A060304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>
                <a:effectLst/>
                <a:latin typeface="PT Serif" panose="020A0603040505020204" pitchFamily="18" charset="0"/>
                <a:ea typeface="Times New Roman" panose="02020603050405020304" pitchFamily="18" charset="0"/>
              </a:rPr>
              <a:t>в некоторые законодательные акты Республики Казахстан по вопросам налогообложения»</a:t>
            </a:r>
            <a:endParaRPr lang="ru-RU" sz="2200" b="1" dirty="0">
              <a:latin typeface="PT Serif" panose="020A06030405050202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4A3E51-83B9-9CCB-8181-824491EE3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994" y="117116"/>
            <a:ext cx="838200" cy="825500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B2C971B-EA12-CE6C-52E4-94CA9BA4E5D6}"/>
              </a:ext>
            </a:extLst>
          </p:cNvPr>
          <p:cNvCxnSpPr>
            <a:cxnSpLocks/>
          </p:cNvCxnSpPr>
          <p:nvPr/>
        </p:nvCxnSpPr>
        <p:spPr>
          <a:xfrm>
            <a:off x="461843" y="934418"/>
            <a:ext cx="1129965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D776889-04EA-79AF-E637-27A766680317}"/>
              </a:ext>
            </a:extLst>
          </p:cNvPr>
          <p:cNvSpPr/>
          <p:nvPr/>
        </p:nvSpPr>
        <p:spPr>
          <a:xfrm>
            <a:off x="442382" y="2749635"/>
            <a:ext cx="11299651" cy="17481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FE9284-C533-CFC6-DF01-90783329F4B1}"/>
              </a:ext>
            </a:extLst>
          </p:cNvPr>
          <p:cNvSpPr/>
          <p:nvPr/>
        </p:nvSpPr>
        <p:spPr>
          <a:xfrm>
            <a:off x="529123" y="2838870"/>
            <a:ext cx="111261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PT Serif" panose="020A0603040505020204" pitchFamily="18" charset="0"/>
              </a:rPr>
              <a:t>Из статьи 683 НК РК на 3 года исключается старательская деятельность, что позволит физическим лицам, имеющим старательскую лицензию, регистрироваться в качестве ИП по упрощенному порядку и идентифицировать деятельность как малый бизнес</a:t>
            </a:r>
            <a:r>
              <a:rPr lang="en-US" sz="2400" dirty="0">
                <a:solidFill>
                  <a:srgbClr val="000000"/>
                </a:solidFill>
                <a:latin typeface="PT Serif" panose="020A0603040505020204" pitchFamily="18" charset="0"/>
              </a:rPr>
              <a:t>.</a:t>
            </a:r>
            <a:endParaRPr lang="ru-KZ" sz="2400" dirty="0">
              <a:latin typeface="PT Serif" panose="020A0603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21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B8AC8F2-7AE4-B87E-1687-A986D2879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5"/>
            <a:ext cx="12192000" cy="68542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9EE80A-D652-A4F7-47A0-9CBBE7BE95D8}"/>
              </a:ext>
            </a:extLst>
          </p:cNvPr>
          <p:cNvSpPr txBox="1"/>
          <p:nvPr/>
        </p:nvSpPr>
        <p:spPr>
          <a:xfrm>
            <a:off x="526009" y="969279"/>
            <a:ext cx="1113375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0000"/>
                </a:solidFill>
                <a:effectLst/>
                <a:latin typeface="PT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Указ Президента Республики Казахстан от 11 июня 2022 года № 923 «О внесении дополнения в </a:t>
            </a:r>
          </a:p>
          <a:p>
            <a:pPr algn="ctr"/>
            <a:r>
              <a:rPr lang="ru-RU" sz="2200" b="1" dirty="0">
                <a:solidFill>
                  <a:srgbClr val="000000"/>
                </a:solidFill>
                <a:effectLst/>
                <a:latin typeface="PT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Указ Президента Республики Казахстан от 14 марта 2022 года № 830 </a:t>
            </a:r>
          </a:p>
          <a:p>
            <a:pPr algn="ctr"/>
            <a:r>
              <a:rPr lang="ru-RU" sz="2200" b="1" dirty="0">
                <a:solidFill>
                  <a:srgbClr val="000000"/>
                </a:solidFill>
                <a:effectLst/>
                <a:latin typeface="PT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 мерах по обеспечению финансовой стабильности Республики Казахстан»</a:t>
            </a:r>
            <a:endParaRPr lang="ru-RU" sz="2200" b="1" dirty="0">
              <a:latin typeface="PT Serif" panose="020A0603040505020204" pitchFamily="18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4C80ABC-0C2E-6079-D694-49956FFA03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7939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KZ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9813742A-1BEE-A4BF-7888-9E15AC483E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9463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KZ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EDA1B3C-4CB5-AE18-F0ED-5EC2F2DD8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58" y="233497"/>
            <a:ext cx="10798175" cy="56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  <a:latin typeface="PT Serif" panose="020A0603040505020204" pitchFamily="18" charset="0"/>
                <a:cs typeface="Arial" panose="020B0604020202020204" pitchFamily="34" charset="0"/>
              </a:rPr>
              <a:t>Наши достижения</a:t>
            </a:r>
            <a:endParaRPr lang="ru-RU" altLang="ru-RU" sz="3000" b="1" dirty="0">
              <a:solidFill>
                <a:schemeClr val="accent4">
                  <a:lumMod val="75000"/>
                </a:schemeClr>
              </a:solidFill>
              <a:latin typeface="PT Serif" panose="020A0603040505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60646AC-E639-636D-CD67-8BA86BE28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994" y="117116"/>
            <a:ext cx="838200" cy="825500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B6C5206-5272-9D42-A476-19E58804DDBE}"/>
              </a:ext>
            </a:extLst>
          </p:cNvPr>
          <p:cNvCxnSpPr>
            <a:cxnSpLocks/>
          </p:cNvCxnSpPr>
          <p:nvPr/>
        </p:nvCxnSpPr>
        <p:spPr>
          <a:xfrm>
            <a:off x="461843" y="934418"/>
            <a:ext cx="11299651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8D96AFC-1C21-4C69-7994-99F995B098D4}"/>
              </a:ext>
            </a:extLst>
          </p:cNvPr>
          <p:cNvSpPr/>
          <p:nvPr/>
        </p:nvSpPr>
        <p:spPr>
          <a:xfrm>
            <a:off x="474543" y="2876869"/>
            <a:ext cx="11299651" cy="31390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844CCAD-E12C-4C3C-1F0A-5FF632623F95}"/>
              </a:ext>
            </a:extLst>
          </p:cNvPr>
          <p:cNvSpPr/>
          <p:nvPr/>
        </p:nvSpPr>
        <p:spPr>
          <a:xfrm>
            <a:off x="640889" y="2968960"/>
            <a:ext cx="109039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PT Serif" panose="020A0603040505020204" pitchFamily="18" charset="0"/>
              </a:rPr>
              <a:t>Запрет на вывоз аффинированного золота не распространяется на случаи вывоза аффинированного золота, полученного после переработки иностранного сырья, ввезенного на территорию РК с территории государства, не являющегося членом ЕАЭС, и заявляемого под таможенную процедуру «реэкспорта», а также вывоза аффинированного золота, полученного после переработки давальческого сырья государства, являющегося членом ЕАЭС, с последующим вывозом аффинированного золота на территорию того же государства-члена ЕАЭС.</a:t>
            </a:r>
            <a:endParaRPr lang="ru-KZ" sz="2400" dirty="0">
              <a:latin typeface="PT Serif" panose="020A0603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1781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985</Words>
  <Application>Microsoft Macintosh PowerPoint</Application>
  <PresentationFormat>Широкоэкранный</PresentationFormat>
  <Paragraphs>122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Century Gothic</vt:lpstr>
      <vt:lpstr>Montserrat</vt:lpstr>
      <vt:lpstr>PT Sans</vt:lpstr>
      <vt:lpstr>PT Serif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Askhat Olzhabay</cp:lastModifiedBy>
  <cp:revision>48</cp:revision>
  <cp:lastPrinted>2022-06-14T11:39:48Z</cp:lastPrinted>
  <dcterms:created xsi:type="dcterms:W3CDTF">2022-01-20T06:09:31Z</dcterms:created>
  <dcterms:modified xsi:type="dcterms:W3CDTF">2022-06-15T13:26:07Z</dcterms:modified>
</cp:coreProperties>
</file>