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22" r:id="rId6"/>
    <p:sldMasterId id="2147483892" r:id="rId7"/>
    <p:sldMasterId id="2147484006" r:id="rId8"/>
    <p:sldMasterId id="2147484039" r:id="rId9"/>
  </p:sldMasterIdLst>
  <p:notesMasterIdLst>
    <p:notesMasterId r:id="rId21"/>
  </p:notesMasterIdLst>
  <p:handoutMasterIdLst>
    <p:handoutMasterId r:id="rId22"/>
  </p:handoutMasterIdLst>
  <p:sldIdLst>
    <p:sldId id="304" r:id="rId10"/>
    <p:sldId id="2142532334" r:id="rId11"/>
    <p:sldId id="7723" r:id="rId12"/>
    <p:sldId id="2142532328" r:id="rId13"/>
    <p:sldId id="2142532318" r:id="rId14"/>
    <p:sldId id="1135" r:id="rId15"/>
    <p:sldId id="1448942923" r:id="rId16"/>
    <p:sldId id="2142532330" r:id="rId17"/>
    <p:sldId id="2142532331" r:id="rId18"/>
    <p:sldId id="314" r:id="rId19"/>
    <p:sldId id="281" r:id="rId20"/>
  </p:sldIdLst>
  <p:sldSz cx="12198350" cy="6858000"/>
  <p:notesSz cx="6797675" cy="9926638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9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747480"/>
    <a:srgbClr val="87D3F2"/>
    <a:srgbClr val="4EBEEB"/>
    <a:srgbClr val="35A4E8"/>
    <a:srgbClr val="188CE5"/>
    <a:srgbClr val="1777CF"/>
    <a:srgbClr val="35A4D4"/>
    <a:srgbClr val="155CB4"/>
    <a:srgbClr val="C4C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 snapToObjects="1" showGuides="1">
      <p:cViewPr varScale="1">
        <p:scale>
          <a:sx n="63" d="100"/>
          <a:sy n="63" d="100"/>
        </p:scale>
        <p:origin x="732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-2004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19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08407661574908E-2"/>
          <c:y val="0.14327100249755012"/>
          <c:w val="0.50311738200355005"/>
          <c:h val="0.584742002223032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T-Values2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>
                <a:noFill/>
                <a:round/>
              </a:ln>
              <a:effectLst/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A77-4DE3-8186-97455DA505C7}"/>
              </c:ext>
            </c:extLst>
          </c:dPt>
          <c:dLbls>
            <c:delete val="1"/>
          </c:dLbls>
          <c:x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1000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78A-44B8-B800-19B9C61889B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620204696"/>
        <c:axId val="620198792"/>
      </c:scatterChart>
      <c:valAx>
        <c:axId val="620204696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>
                    <a:solidFill>
                      <a:schemeClr val="bg1"/>
                    </a:solidFill>
                    <a:latin typeface="EYInterstate Light (Headings)"/>
                    <a:cs typeface="Arial" panose="020B0604020202020204" pitchFamily="34" charset="0"/>
                  </a:rPr>
                  <a:t>Налоговая ставка,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sq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  <a:headEnd type="none" w="sm" len="sm"/>
            <a:tailEnd type="triangle"/>
          </a:ln>
          <a:effectLst>
            <a:outerShdw sx="1000" sy="1000" algn="ctr" rotWithShape="0">
              <a:srgbClr val="000000"/>
            </a:outerShdw>
          </a:effectLst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spc="120" normalizeH="0" baseline="0">
                <a:ln>
                  <a:noFill/>
                  <a:headEnd type="triangle"/>
                </a:ln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98792"/>
        <c:crosses val="autoZero"/>
        <c:crossBetween val="midCat"/>
        <c:majorUnit val="25"/>
      </c:valAx>
      <c:valAx>
        <c:axId val="620198792"/>
        <c:scaling>
          <c:orientation val="minMax"/>
          <c:max val="1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b="1" dirty="0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rPr>
                  <a:t>Доход государственного бюджета</a:t>
                </a:r>
                <a:endParaRPr lang="en-US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1275074540690124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  <a:headEnd type="none" w="sm" len="sm"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204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50800" dir="5400000" sx="1000" sy="1000" algn="ctr" rotWithShape="0">
        <a:srgbClr val="000000"/>
      </a:outerShdw>
    </a:effectLst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0.34759</cdr:x>
      <cdr:y>0.16029</cdr:y>
    </cdr:from>
    <cdr:to>
      <cdr:x>0.34759</cdr:x>
      <cdr:y>0.37088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E834F923-6248-46FE-8D02-F4AC48103BC0}"/>
            </a:ext>
          </a:extLst>
        </cdr:cNvPr>
        <cdr:cNvCxnSpPr/>
      </cdr:nvCxnSpPr>
      <cdr:spPr>
        <a:xfrm xmlns:a="http://schemas.openxmlformats.org/drawingml/2006/main" flipV="1">
          <a:off x="3016109" y="774843"/>
          <a:ext cx="0" cy="1017953"/>
        </a:xfrm>
        <a:prstGeom xmlns:a="http://schemas.openxmlformats.org/drawingml/2006/main" prst="straightConnector1">
          <a:avLst/>
        </a:prstGeom>
        <a:ln xmlns:a="http://schemas.openxmlformats.org/drawingml/2006/main" w="9525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0.15598</cdr:x>
      <cdr:y>0.29819</cdr:y>
    </cdr:from>
    <cdr:to>
      <cdr:x>0.15598</cdr:x>
      <cdr:y>0.54317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6E01F5F3-0B15-4334-A188-7E5190832E85}"/>
            </a:ext>
          </a:extLst>
        </cdr:cNvPr>
        <cdr:cNvCxnSpPr/>
      </cdr:nvCxnSpPr>
      <cdr:spPr>
        <a:xfrm xmlns:a="http://schemas.openxmlformats.org/drawingml/2006/main">
          <a:off x="1353508" y="1441429"/>
          <a:ext cx="0" cy="1184218"/>
        </a:xfrm>
        <a:prstGeom xmlns:a="http://schemas.openxmlformats.org/drawingml/2006/main" prst="straightConnector1">
          <a:avLst/>
        </a:prstGeom>
        <a:ln xmlns:a="http://schemas.openxmlformats.org/drawingml/2006/main" w="9525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0.15782</cdr:x>
      <cdr:y>0.29819</cdr:y>
    </cdr:from>
    <cdr:to>
      <cdr:x>0.20907</cdr:x>
      <cdr:y>0.38592</cdr:y>
    </cdr:to>
    <cdr:cxnSp macro="">
      <cdr:nvCxnSpPr>
        <cdr:cNvPr id="14" name="Straight Arrow Connector 13">
          <a:extLst xmlns:a="http://schemas.openxmlformats.org/drawingml/2006/main">
            <a:ext uri="{FF2B5EF4-FFF2-40B4-BE49-F238E27FC236}">
              <a16:creationId xmlns:a16="http://schemas.microsoft.com/office/drawing/2014/main" id="{E3EA3769-43A5-4632-BC0A-44EA65A6C32E}"/>
            </a:ext>
          </a:extLst>
        </cdr:cNvPr>
        <cdr:cNvCxnSpPr>
          <a:endCxn xmlns:a="http://schemas.openxmlformats.org/drawingml/2006/main" id="12" idx="1"/>
        </cdr:cNvCxnSpPr>
      </cdr:nvCxnSpPr>
      <cdr:spPr>
        <a:xfrm xmlns:a="http://schemas.openxmlformats.org/drawingml/2006/main">
          <a:off x="1369439" y="1441429"/>
          <a:ext cx="444714" cy="424093"/>
        </a:xfrm>
        <a:prstGeom xmlns:a="http://schemas.openxmlformats.org/drawingml/2006/main" prst="straightConnector1">
          <a:avLst/>
        </a:prstGeom>
        <a:ln xmlns:a="http://schemas.openxmlformats.org/drawingml/2006/main" w="9525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0.48661</cdr:x>
      <cdr:y>0.29944</cdr:y>
    </cdr:from>
    <cdr:to>
      <cdr:x>0.53431</cdr:x>
      <cdr:y>0.38003</cdr:y>
    </cdr:to>
    <cdr:cxnSp macro="">
      <cdr:nvCxnSpPr>
        <cdr:cNvPr id="16" name="Straight Arrow Connector 15">
          <a:extLst xmlns:a="http://schemas.openxmlformats.org/drawingml/2006/main">
            <a:ext uri="{FF2B5EF4-FFF2-40B4-BE49-F238E27FC236}">
              <a16:creationId xmlns:a16="http://schemas.microsoft.com/office/drawing/2014/main" id="{35147951-6C6B-4B71-A190-1A5676674DF2}"/>
            </a:ext>
          </a:extLst>
        </cdr:cNvPr>
        <cdr:cNvCxnSpPr/>
      </cdr:nvCxnSpPr>
      <cdr:spPr>
        <a:xfrm xmlns:a="http://schemas.openxmlformats.org/drawingml/2006/main" flipH="1">
          <a:off x="4222444" y="1447457"/>
          <a:ext cx="413940" cy="389589"/>
        </a:xfrm>
        <a:prstGeom xmlns:a="http://schemas.openxmlformats.org/drawingml/2006/main" prst="straightConnector1">
          <a:avLst/>
        </a:prstGeom>
        <a:ln xmlns:a="http://schemas.openxmlformats.org/drawingml/2006/main" w="9525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0.53586</cdr:x>
      <cdr:y>0.30106</cdr:y>
    </cdr:from>
    <cdr:to>
      <cdr:x>0.53586</cdr:x>
      <cdr:y>0.52939</cdr:y>
    </cdr:to>
    <cdr:cxnSp macro="">
      <cdr:nvCxnSpPr>
        <cdr:cNvPr id="19" name="Straight Arrow Connector 18">
          <a:extLst xmlns:a="http://schemas.openxmlformats.org/drawingml/2006/main">
            <a:ext uri="{FF2B5EF4-FFF2-40B4-BE49-F238E27FC236}">
              <a16:creationId xmlns:a16="http://schemas.microsoft.com/office/drawing/2014/main" id="{DEE3A3F6-5F4B-4025-AF9A-238344153F04}"/>
            </a:ext>
          </a:extLst>
        </cdr:cNvPr>
        <cdr:cNvCxnSpPr/>
      </cdr:nvCxnSpPr>
      <cdr:spPr>
        <a:xfrm xmlns:a="http://schemas.openxmlformats.org/drawingml/2006/main">
          <a:off x="4649793" y="1455301"/>
          <a:ext cx="0" cy="1103728"/>
        </a:xfrm>
        <a:prstGeom xmlns:a="http://schemas.openxmlformats.org/drawingml/2006/main" prst="straightConnector1">
          <a:avLst/>
        </a:prstGeom>
        <a:ln xmlns:a="http://schemas.openxmlformats.org/drawingml/2006/main" w="9525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0.20907</cdr:x>
      <cdr:y>0.37261</cdr:y>
    </cdr:from>
    <cdr:to>
      <cdr:x>0.22078</cdr:x>
      <cdr:y>0.39923</cdr:y>
    </cdr:to>
    <cdr:sp macro="" textlink="">
      <cdr:nvSpPr>
        <cdr:cNvPr id="12" name="Diamond 11">
          <a:extLst xmlns:a="http://schemas.openxmlformats.org/drawingml/2006/main">
            <a:ext uri="{FF2B5EF4-FFF2-40B4-BE49-F238E27FC236}">
              <a16:creationId xmlns:a16="http://schemas.microsoft.com/office/drawing/2014/main" id="{5DEE78E5-788A-4022-8390-3954530C60B3}"/>
            </a:ext>
          </a:extLst>
        </cdr:cNvPr>
        <cdr:cNvSpPr/>
      </cdr:nvSpPr>
      <cdr:spPr>
        <a:xfrm xmlns:a="http://schemas.openxmlformats.org/drawingml/2006/main">
          <a:off x="1814153" y="1801182"/>
          <a:ext cx="101611" cy="128680"/>
        </a:xfrm>
        <a:prstGeom xmlns:a="http://schemas.openxmlformats.org/drawingml/2006/main" prst="diamond">
          <a:avLst/>
        </a:prstGeom>
        <a:solidFill xmlns:a="http://schemas.openxmlformats.org/drawingml/2006/main">
          <a:schemeClr val="tx2"/>
        </a:solidFill>
        <a:ln xmlns:a="http://schemas.openxmlformats.org/drawingml/2006/main" w="9525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0.15171</cdr:x>
      <cdr:y>0.54358</cdr:y>
    </cdr:from>
    <cdr:to>
      <cdr:x>0.16342</cdr:x>
      <cdr:y>0.5702</cdr:y>
    </cdr:to>
    <cdr:sp macro="" textlink="">
      <cdr:nvSpPr>
        <cdr:cNvPr id="13" name="Diamond 12">
          <a:extLst xmlns:a="http://schemas.openxmlformats.org/drawingml/2006/main">
            <a:ext uri="{FF2B5EF4-FFF2-40B4-BE49-F238E27FC236}">
              <a16:creationId xmlns:a16="http://schemas.microsoft.com/office/drawing/2014/main" id="{5DEE78E5-788A-4022-8390-3954530C60B3}"/>
            </a:ext>
          </a:extLst>
        </cdr:cNvPr>
        <cdr:cNvSpPr/>
      </cdr:nvSpPr>
      <cdr:spPr>
        <a:xfrm xmlns:a="http://schemas.openxmlformats.org/drawingml/2006/main">
          <a:off x="1316455" y="2627642"/>
          <a:ext cx="101611" cy="128679"/>
        </a:xfrm>
        <a:prstGeom xmlns:a="http://schemas.openxmlformats.org/drawingml/2006/main" prst="diamond">
          <a:avLst/>
        </a:prstGeom>
        <a:solidFill xmlns:a="http://schemas.openxmlformats.org/drawingml/2006/main">
          <a:schemeClr val="tx2"/>
        </a:solidFill>
        <a:ln xmlns:a="http://schemas.openxmlformats.org/drawingml/2006/main" w="9525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0.52561</cdr:x>
      <cdr:y>0.52278</cdr:y>
    </cdr:from>
    <cdr:to>
      <cdr:x>0.53732</cdr:x>
      <cdr:y>0.54939</cdr:y>
    </cdr:to>
    <cdr:sp macro="" textlink="">
      <cdr:nvSpPr>
        <cdr:cNvPr id="15" name="Diamond 14">
          <a:extLst xmlns:a="http://schemas.openxmlformats.org/drawingml/2006/main">
            <a:ext uri="{FF2B5EF4-FFF2-40B4-BE49-F238E27FC236}">
              <a16:creationId xmlns:a16="http://schemas.microsoft.com/office/drawing/2014/main" id="{5DEE78E5-788A-4022-8390-3954530C60B3}"/>
            </a:ext>
          </a:extLst>
        </cdr:cNvPr>
        <cdr:cNvSpPr/>
      </cdr:nvSpPr>
      <cdr:spPr>
        <a:xfrm xmlns:a="http://schemas.openxmlformats.org/drawingml/2006/main">
          <a:off x="4560874" y="2527097"/>
          <a:ext cx="101611" cy="128631"/>
        </a:xfrm>
        <a:prstGeom xmlns:a="http://schemas.openxmlformats.org/drawingml/2006/main" prst="diamond">
          <a:avLst/>
        </a:prstGeom>
        <a:solidFill xmlns:a="http://schemas.openxmlformats.org/drawingml/2006/main">
          <a:schemeClr val="tx2"/>
        </a:solidFill>
        <a:ln xmlns:a="http://schemas.openxmlformats.org/drawingml/2006/main" w="9525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0.48035</cdr:x>
      <cdr:y>0.37869</cdr:y>
    </cdr:from>
    <cdr:to>
      <cdr:x>0.49206</cdr:x>
      <cdr:y>0.4053</cdr:y>
    </cdr:to>
    <cdr:sp macro="" textlink="">
      <cdr:nvSpPr>
        <cdr:cNvPr id="17" name="Diamond 16">
          <a:extLst xmlns:a="http://schemas.openxmlformats.org/drawingml/2006/main">
            <a:ext uri="{FF2B5EF4-FFF2-40B4-BE49-F238E27FC236}">
              <a16:creationId xmlns:a16="http://schemas.microsoft.com/office/drawing/2014/main" id="{5DEE78E5-788A-4022-8390-3954530C60B3}"/>
            </a:ext>
          </a:extLst>
        </cdr:cNvPr>
        <cdr:cNvSpPr/>
      </cdr:nvSpPr>
      <cdr:spPr>
        <a:xfrm xmlns:a="http://schemas.openxmlformats.org/drawingml/2006/main">
          <a:off x="4168097" y="1830549"/>
          <a:ext cx="101611" cy="128631"/>
        </a:xfrm>
        <a:prstGeom xmlns:a="http://schemas.openxmlformats.org/drawingml/2006/main" prst="diamond">
          <a:avLst/>
        </a:prstGeom>
        <a:solidFill xmlns:a="http://schemas.openxmlformats.org/drawingml/2006/main">
          <a:schemeClr val="tx2"/>
        </a:solidFill>
        <a:ln xmlns:a="http://schemas.openxmlformats.org/drawingml/2006/main" w="9525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15/06/2022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15/06/2022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33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A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00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06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30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5.jpe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6B891F47-1BBE-4926-81DF-B17907D2F8E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A2A4AEF-C603-4360-9387-8879E7186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4797EE6-BAEA-4DA7-95C2-6B09B77D31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738769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76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C94B4409-2B48-4C2E-B122-78CAC0F69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1456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512A84B0-F10A-4A02-AD57-E01F7676B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" y="0"/>
            <a:ext cx="12192005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5427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8833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8639B3D-E872-42C9-8E68-0F842669F8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130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8639B3D-E872-42C9-8E68-0F842669F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ED37028-5C8C-4338-966F-4A41E50C635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0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8A33E-97FC-4992-899C-CF2014C8C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" y="-4860"/>
            <a:ext cx="12195173" cy="6854824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639189" cy="3369938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47869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19045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104" name="Group 4">
            <a:extLst>
              <a:ext uri="{FF2B5EF4-FFF2-40B4-BE49-F238E27FC236}">
                <a16:creationId xmlns:a16="http://schemas.microsoft.com/office/drawing/2014/main" id="{89402076-F24D-44C5-B8A7-1127F9C4B9B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A239DDBF-0740-4B20-9CF3-A05C2A0BF5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380EECCA-3396-425E-AB04-F11ABB1B50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409949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aphic 84">
            <a:extLst>
              <a:ext uri="{FF2B5EF4-FFF2-40B4-BE49-F238E27FC236}">
                <a16:creationId xmlns:a16="http://schemas.microsoft.com/office/drawing/2014/main" id="{819BCB30-E1AA-4383-BEF0-0BE30C642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366" y="869576"/>
            <a:ext cx="4848024" cy="3933825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82" name="Group 4">
            <a:extLst>
              <a:ext uri="{FF2B5EF4-FFF2-40B4-BE49-F238E27FC236}">
                <a16:creationId xmlns:a16="http://schemas.microsoft.com/office/drawing/2014/main" id="{A63454B3-EB4E-450A-98AA-6B5943D8973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C4ED221A-C963-42C0-91ED-C597F6BDAF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7956D1CB-5F24-4766-80AE-D755153834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630101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9E910-7CFE-41D0-BD32-A43268A79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137920"/>
            <a:ext cx="10980738" cy="47561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IN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13924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812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120" y="1"/>
            <a:ext cx="3999231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7444422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84470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94416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7238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4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37044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84460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796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525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66345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7180" y="0"/>
            <a:ext cx="5971170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05" y="2578743"/>
            <a:ext cx="453795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05" y="3840384"/>
            <a:ext cx="4537959" cy="10557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486948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345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880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6482333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9989865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56616">
              <a:defRPr>
                <a:solidFill>
                  <a:schemeClr val="bg1"/>
                </a:solidFill>
              </a:defRPr>
            </a:lvl2pPr>
            <a:lvl3pPr marL="713232">
              <a:defRPr>
                <a:solidFill>
                  <a:schemeClr val="bg1"/>
                </a:solidFill>
              </a:defRPr>
            </a:lvl3pPr>
            <a:lvl4pPr marL="1069848">
              <a:defRPr>
                <a:solidFill>
                  <a:schemeClr val="bg1"/>
                </a:solidFill>
              </a:defRPr>
            </a:lvl4pPr>
            <a:lvl5pPr marL="142646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016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3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7180" y="0"/>
            <a:ext cx="5971170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05" y="2578743"/>
            <a:ext cx="453795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05" y="3840384"/>
            <a:ext cx="4537959" cy="10557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805246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95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09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4471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2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471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63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0824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5368077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BDE2E-2BCF-4140-945E-7D5610CDE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1558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5483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29049-E3D5-4C0A-BB1F-72BEDB1FB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052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E146BA-1BBD-41BA-9393-16227FF73B0C}"/>
              </a:ext>
            </a:extLst>
          </p:cNvPr>
          <p:cNvSpPr/>
          <p:nvPr userDrawn="1"/>
        </p:nvSpPr>
        <p:spPr>
          <a:xfrm>
            <a:off x="0" y="294200"/>
            <a:ext cx="476250" cy="3027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9BCE627-A358-4459-9DD3-85785A44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1009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01A2F11-32A0-4526-A5F7-F4382DA5B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555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6566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1020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862957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8225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489366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832702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222930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8649238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511713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544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4769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827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5749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6F3567E-CCE7-4912-A401-54491744A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04800"/>
            <a:ext cx="12198350" cy="7162800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B7F2A12E-7729-47A0-BC4C-937A569C1503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505146" y="672994"/>
            <a:ext cx="4823992" cy="3260857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  <a:gd name="connsiteX0" fmla="*/ 6 w 10000"/>
              <a:gd name="connsiteY0" fmla="*/ 0 h 10688"/>
              <a:gd name="connsiteX1" fmla="*/ 0 w 10000"/>
              <a:gd name="connsiteY1" fmla="*/ 10688 h 10688"/>
              <a:gd name="connsiteX2" fmla="*/ 10000 w 10000"/>
              <a:gd name="connsiteY2" fmla="*/ 7911 h 10688"/>
              <a:gd name="connsiteX3" fmla="*/ 10000 w 10000"/>
              <a:gd name="connsiteY3" fmla="*/ 7 h 10688"/>
              <a:gd name="connsiteX4" fmla="*/ 6 w 10000"/>
              <a:gd name="connsiteY4" fmla="*/ 0 h 1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88">
                <a:moveTo>
                  <a:pt x="6" y="0"/>
                </a:moveTo>
                <a:cubicBezTo>
                  <a:pt x="4" y="2358"/>
                  <a:pt x="2" y="8331"/>
                  <a:pt x="0" y="10688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06FE6B-2888-42EC-9409-22E0C44C3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3659" y="1873223"/>
            <a:ext cx="4408261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30 point)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FC3DF6-2861-4293-9E33-F3E405EF9F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3660" y="2819491"/>
            <a:ext cx="4408261" cy="391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 b="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8AE72999-64B9-400D-B276-16BADE1AD5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20916FE-1037-44A8-A815-13B16E654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E21227F-16C4-4E48-B9B5-03B2F374C3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628810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52122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322284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56616">
              <a:defRPr>
                <a:solidFill>
                  <a:schemeClr val="bg1"/>
                </a:solidFill>
              </a:defRPr>
            </a:lvl2pPr>
            <a:lvl3pPr marL="713232">
              <a:defRPr>
                <a:solidFill>
                  <a:schemeClr val="bg1"/>
                </a:solidFill>
              </a:defRPr>
            </a:lvl3pPr>
            <a:lvl4pPr marL="1069848">
              <a:defRPr>
                <a:solidFill>
                  <a:schemeClr val="bg1"/>
                </a:solidFill>
              </a:defRPr>
            </a:lvl4pPr>
            <a:lvl5pPr marL="142646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02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38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1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1894A3-BFA8-4097-A83B-C0972D51FE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8349" cy="6857999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577038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0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34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867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90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79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438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573040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BDE2E-2BCF-4140-945E-7D5610CDE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201558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2227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29049-E3D5-4C0A-BB1F-72BEDB1FB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236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01A2F11-32A0-4526-A5F7-F4382DA5B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555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95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E7C8688-F249-4E3B-AA29-804BEBB497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3562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0439BE2-B038-453E-B881-3E48C80C63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F7EA0A3D-4556-43F0-A49F-4D862D8EA40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9366" y="501276"/>
            <a:ext cx="4848024" cy="39338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83DBF54-3919-45B6-8577-0E2543726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 vert="horz"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CB791AA-2F2E-42F6-AD39-BBAF2B249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037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880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572513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489366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217270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74294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80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84460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72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22323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405671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7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880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104" name="Group 4">
            <a:extLst>
              <a:ext uri="{FF2B5EF4-FFF2-40B4-BE49-F238E27FC236}">
                <a16:creationId xmlns:a16="http://schemas.microsoft.com/office/drawing/2014/main" id="{89402076-F24D-44C5-B8A7-1127F9C4B9B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A239DDBF-0740-4B20-9CF3-A05C2A0BF5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380EECCA-3396-425E-AB04-F11ABB1B50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62192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118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06A2-2AA7-4EC7-8FA5-6DD8E9F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021-CB4E-4A4F-8709-D33FAB29C8FB}" type="datetime3">
              <a:rPr lang="en-US" smtClean="0"/>
              <a:t>15 June 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F6B4-9E49-490D-8FE1-DB903509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5F387F-0A77-424D-88D8-FFE5F0CA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844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9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0CEA2-D107-4E43-B632-8CAB22A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24382" y="6516456"/>
            <a:ext cx="1589171" cy="180000"/>
          </a:xfrm>
          <a:prstGeom prst="rect">
            <a:avLst/>
          </a:prstGeom>
        </p:spPr>
        <p:txBody>
          <a:bodyPr/>
          <a:lstStyle/>
          <a:p>
            <a:fld id="{4D67AF60-DF2C-4DD5-A075-8C89863EB287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CC4BD-E0C7-4008-8760-F505B7C8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2E2E38"/>
                </a:solidFill>
              </a:rPr>
              <a:t>Анализ вклада отрасли добычи и переработки золота в экономику и социальное развитие Республики Казахстан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D2ADF-C3C7-4D61-8B10-4ED75087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IN" dirty="0"/>
              <a:t>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1683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245A2D-3698-40CC-AB8D-86BAC71B0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B7F2A12E-7729-47A0-BC4C-937A569C1503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505146" y="594863"/>
            <a:ext cx="6012542" cy="4064277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  <a:gd name="connsiteX0" fmla="*/ 6 w 10000"/>
              <a:gd name="connsiteY0" fmla="*/ 0 h 10688"/>
              <a:gd name="connsiteX1" fmla="*/ 0 w 10000"/>
              <a:gd name="connsiteY1" fmla="*/ 10688 h 10688"/>
              <a:gd name="connsiteX2" fmla="*/ 10000 w 10000"/>
              <a:gd name="connsiteY2" fmla="*/ 7911 h 10688"/>
              <a:gd name="connsiteX3" fmla="*/ 10000 w 10000"/>
              <a:gd name="connsiteY3" fmla="*/ 7 h 10688"/>
              <a:gd name="connsiteX4" fmla="*/ 6 w 10000"/>
              <a:gd name="connsiteY4" fmla="*/ 0 h 1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88">
                <a:moveTo>
                  <a:pt x="6" y="0"/>
                </a:moveTo>
                <a:cubicBezTo>
                  <a:pt x="4" y="2358"/>
                  <a:pt x="2" y="8331"/>
                  <a:pt x="0" y="10688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06FE6B-2888-42EC-9409-22E0C44C3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3659" y="1873223"/>
            <a:ext cx="5422755" cy="860400"/>
          </a:xfrm>
        </p:spPr>
        <p:txBody>
          <a:bodyPr/>
          <a:lstStyle>
            <a:lvl1pPr>
              <a:defRPr sz="3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30 point)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FC3DF6-2861-4293-9E33-F3E405EF9F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3660" y="2819491"/>
            <a:ext cx="5422755" cy="391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 b="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8AE72999-64B9-400D-B276-16BADE1AD5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20916FE-1037-44A8-A815-13B16E654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E21227F-16C4-4E48-B9B5-03B2F374C3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351419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500507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11004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84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984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5CE71800-5B4B-4F94-8DA1-A2C05D9E87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8FB548F-77B7-4F42-8CF1-C5394338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0005A69-42DA-4C6D-A41C-62C78DAFEF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5248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761285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489366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1157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14BCD91D-E17F-4B16-A3F2-EEF2A6E3B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8350" cy="6858001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819BCB30-E1AA-4383-BEF0-0BE30C642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366" y="869576"/>
            <a:ext cx="4848024" cy="3933825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82" name="Group 4">
            <a:extLst>
              <a:ext uri="{FF2B5EF4-FFF2-40B4-BE49-F238E27FC236}">
                <a16:creationId xmlns:a16="http://schemas.microsoft.com/office/drawing/2014/main" id="{A63454B3-EB4E-450A-98AA-6B5943D8973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C4ED221A-C963-42C0-91ED-C597F6BDAF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7956D1CB-5F24-4766-80AE-D755153834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496167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04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120" y="1"/>
            <a:ext cx="3999231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7444422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84470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94416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7238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13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84460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94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78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A94B7-7BDE-4510-A417-A765301D13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8350" cy="6858000"/>
          </a:xfrm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94362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3119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2217372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048991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7180" y="0"/>
            <a:ext cx="5971170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7221" y="2578743"/>
            <a:ext cx="453795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221" y="3840384"/>
            <a:ext cx="4537959" cy="10557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786273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4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9E910-7CFE-41D0-BD32-A43268A79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137920"/>
            <a:ext cx="10980738" cy="47561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IN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93965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507BA1-EA97-432B-8AAE-BE8FEE624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8350" cy="6858000"/>
          </a:xfrm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565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56616">
              <a:defRPr>
                <a:solidFill>
                  <a:schemeClr val="bg1"/>
                </a:solidFill>
              </a:defRPr>
            </a:lvl2pPr>
            <a:lvl3pPr marL="713232">
              <a:defRPr>
                <a:solidFill>
                  <a:schemeClr val="bg1"/>
                </a:solidFill>
              </a:defRPr>
            </a:lvl3pPr>
            <a:lvl4pPr marL="1069848">
              <a:defRPr>
                <a:solidFill>
                  <a:schemeClr val="bg1"/>
                </a:solidFill>
              </a:defRPr>
            </a:lvl4pPr>
            <a:lvl5pPr marL="142646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811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59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440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41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80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0792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393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198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0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470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1921570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0548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443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676390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84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984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5CE71800-5B4B-4F94-8DA1-A2C05D9E87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8FB548F-77B7-4F42-8CF1-C5394338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0005A69-42DA-4C6D-A41C-62C78DAFEF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0658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592636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489366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414058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240" y="734253"/>
            <a:ext cx="8835073" cy="5904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700127" y="1515971"/>
            <a:ext cx="1768856" cy="0"/>
          </a:xfrm>
          <a:prstGeom prst="lin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200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69FE1-2141-4E78-8B01-84E57EE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3E5D-D4D4-47A0-B3D2-9C348E301267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482B3-B946-42D6-98EA-72EE48E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DD5AC-66F0-425C-A9DE-0484513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AAFB753-E6A1-41F8-86CA-D08FF6AAC681}"/>
              </a:ext>
            </a:extLst>
          </p:cNvPr>
          <p:cNvSpPr/>
          <p:nvPr/>
        </p:nvSpPr>
        <p:spPr>
          <a:xfrm>
            <a:off x="-115274" y="-111446"/>
            <a:ext cx="2040594" cy="2040594"/>
          </a:xfrm>
          <a:prstGeom prst="arc">
            <a:avLst>
              <a:gd name="adj1" fmla="val 17809466"/>
              <a:gd name="adj2" fmla="val 9144083"/>
            </a:avLst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sz="12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9BF04D-2AC1-4A5A-8E6E-A86C5264D5E8}"/>
              </a:ext>
            </a:extLst>
          </p:cNvPr>
          <p:cNvCxnSpPr>
            <a:cxnSpLocks/>
          </p:cNvCxnSpPr>
          <p:nvPr userDrawn="1"/>
        </p:nvCxnSpPr>
        <p:spPr>
          <a:xfrm>
            <a:off x="3468983" y="1515971"/>
            <a:ext cx="8119450" cy="0"/>
          </a:xfrm>
          <a:prstGeom prst="line">
            <a:avLst/>
          </a:prstGeom>
          <a:ln w="9525">
            <a:solidFill>
              <a:srgbClr val="C4C4C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128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E823-546D-4100-9D33-42F450A3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E02A-78D6-48B7-A389-464ED573BA5D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EA008-3E80-49A8-A128-C1EEB8A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92330-2E70-49F4-A5DA-F82320E7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7426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120" y="1"/>
            <a:ext cx="3999231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7444422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84470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94416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7238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C7F4-1F66-48B4-8A7F-96C64986A2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49E8CE-5235-4494-B0FD-9ECC8206E96E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F1198-1F5C-4C8B-A7E4-2658430FB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A2D1B-5973-42E9-87B4-02C40C0EF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302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120" y="1"/>
            <a:ext cx="3999231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7444422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84470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94416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7238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912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84460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71DE-086F-444C-976E-D386CED54C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FB1ADCF-7548-48F2-B4E3-18B2C0EE8460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8D09-F6E9-4981-B6E0-209D09920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170B6-45D3-4E0A-A799-1F973EAAC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9960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54617-5A1F-4D8E-8075-F2918D0E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D130-B426-4A46-85E5-B0049A4DA5C7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AB026-E283-44F4-8795-98438568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657FA-64A4-4818-8A20-F1ACA6AC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80297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C2D9D-B0D7-494E-9184-FCD6E94AAC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A95EDC0-9791-477B-BA1D-1692FE9BFBAA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FD91A-AB40-450B-8784-9A5D99C62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E5F90-7113-4FA1-AFCF-3BC8EF0100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6290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87A56-4269-4E89-A9DC-9C8F44424A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BFBFE83-FB75-47BB-81F0-F0FF13E5BA5A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A45C8-6E1A-407F-B671-050EFF081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593FC-3F10-4238-9F6D-C447302109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79118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2458673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3469064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7180" y="0"/>
            <a:ext cx="5971170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05" y="2578743"/>
            <a:ext cx="453795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05" y="3840384"/>
            <a:ext cx="4537959" cy="10557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057AB47-DE48-402E-B5B7-CB9A0D0B7D44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62792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61012-3455-4F88-94AD-14869D2D540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6AD1DFC-053D-4B86-B715-9C611EC38679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BA45-9D10-4CA1-B5FE-DF08BC4B79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C45D8-BA71-4A92-82B2-C059AF6B67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40270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C1DA39D-5D13-4872-BC0A-CB8AB5BA72E1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28928" y="6471244"/>
            <a:ext cx="1191258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AD1DFC-053D-4B86-B715-9C611EC38679}" type="datetime3">
              <a:rPr lang="en-US" smtClean="0"/>
              <a:pPr/>
              <a:t>15 June 2022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6805F9C-AE33-484C-B4D0-CAEB9CD9CE0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39188" y="6471244"/>
            <a:ext cx="30861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804EB2-F7DB-4D56-A6D4-7706480DB2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17221" y="6471244"/>
            <a:ext cx="66306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87697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56616">
              <a:defRPr>
                <a:solidFill>
                  <a:schemeClr val="bg1"/>
                </a:solidFill>
              </a:defRPr>
            </a:lvl2pPr>
            <a:lvl3pPr marL="713232">
              <a:defRPr>
                <a:solidFill>
                  <a:schemeClr val="bg1"/>
                </a:solidFill>
              </a:defRPr>
            </a:lvl3pPr>
            <a:lvl4pPr marL="1069848">
              <a:defRPr>
                <a:solidFill>
                  <a:schemeClr val="bg1"/>
                </a:solidFill>
              </a:defRPr>
            </a:lvl4pPr>
            <a:lvl5pPr marL="142646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FDBB3-7C34-4E5E-AD13-1B49910A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D46D-36B7-425F-AEB7-676F0E436ACC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0F565-A080-4523-A04C-6DEE2789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7AFB-BAAB-4831-9B67-3646A934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881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384460" cy="6315074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31381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97511-0A94-4CF5-9020-59041E7F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3591-978A-463D-B9B3-9852A288C9B6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EF30F-48C0-4828-BF78-0AF65574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4586F-9A9C-4BEB-AF2F-2F8B1B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384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DE21E-2E07-4ED3-B534-8AED469C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AE4F-17A3-4837-8418-FB6AD56A8907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01461-720E-4840-BF9B-D9C7BF8C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CE970-AAFF-42C7-8A32-759BAA7B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7990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CD3F7-62DC-4CC4-8F34-C353DB087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9E1942-EB53-47E3-BCA7-F99D05C795EC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EC01-3D34-4D32-9B76-5269D1AA46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1C2B-4DA4-468F-9976-85F6CBF82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4146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5C6B-B98B-4A4C-A8A7-B006989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88E1-FE33-48AD-9218-9258D62CDCC4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6675-2050-4038-B9E1-B80DB63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4D6F3-1431-4069-B814-25584667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36562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8F4A-3FA1-4A64-AE77-2254BB85F3D2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75252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5388A-86DF-494E-B137-EE20B7E1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ADE3-2F67-4EB8-B1F9-B00F8B809757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7E548-6FF4-4D89-ADE0-60181F53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0A8B-D001-432B-877C-2155841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416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9F631-BCA2-47E9-B382-A1254CE4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080-1DFC-4303-893C-6B8A3FEC05E8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1872-1F65-44DE-8D43-3328C27B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C50CF-7368-4D25-B2B5-360BA59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6318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854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3830C-23AE-48E4-B9DE-E91E6CE0B8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8381BA6-C3FD-495B-9B56-A30783EC7416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742A9-BF69-4BF2-966C-3D76FC687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5F912-EBE8-413B-A241-0FB3A540B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72115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23874-3AD1-4756-B25E-8234DD371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029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oleObject" Target="../embeddings/oleObject3.bin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tags" Target="../tags/tag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vmlDrawing" Target="../drawings/vmlDrawing3.v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34" Type="http://schemas.openxmlformats.org/officeDocument/2006/relationships/tags" Target="../tags/tag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vmlDrawing" Target="../drawings/vmlDrawing4.v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theme" Target="../theme/theme3.xml"/><Relationship Id="rId37" Type="http://schemas.openxmlformats.org/officeDocument/2006/relationships/image" Target="../media/image11.emf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oleObject" Target="../embeddings/oleObject4.bin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34" Type="http://schemas.openxmlformats.org/officeDocument/2006/relationships/slideLayout" Target="../slideLayouts/slideLayout137.xml"/><Relationship Id="rId42" Type="http://schemas.openxmlformats.org/officeDocument/2006/relationships/oleObject" Target="../embeddings/oleObject6.bin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33" Type="http://schemas.openxmlformats.org/officeDocument/2006/relationships/slideLayout" Target="../slideLayouts/slideLayout136.xml"/><Relationship Id="rId38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29" Type="http://schemas.openxmlformats.org/officeDocument/2006/relationships/slideLayout" Target="../slideLayouts/slideLayout132.xml"/><Relationship Id="rId41" Type="http://schemas.openxmlformats.org/officeDocument/2006/relationships/tags" Target="../tags/tag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32" Type="http://schemas.openxmlformats.org/officeDocument/2006/relationships/slideLayout" Target="../slideLayouts/slideLayout135.xml"/><Relationship Id="rId37" Type="http://schemas.openxmlformats.org/officeDocument/2006/relationships/slideLayout" Target="../slideLayouts/slideLayout140.xml"/><Relationship Id="rId40" Type="http://schemas.openxmlformats.org/officeDocument/2006/relationships/vmlDrawing" Target="../drawings/vmlDrawing6.v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slideLayout" Target="../slideLayouts/slideLayout131.xml"/><Relationship Id="rId36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31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slideLayout" Target="../slideLayouts/slideLayout130.xml"/><Relationship Id="rId30" Type="http://schemas.openxmlformats.org/officeDocument/2006/relationships/slideLayout" Target="../slideLayouts/slideLayout133.xml"/><Relationship Id="rId35" Type="http://schemas.openxmlformats.org/officeDocument/2006/relationships/slideLayout" Target="../slideLayouts/slideLayout138.xml"/><Relationship Id="rId43" Type="http://schemas.openxmlformats.org/officeDocument/2006/relationships/image" Target="../media/image1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635FBBA-174B-43F6-B089-165309BD39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3652017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think-cell Slide" r:id="rId46" imgW="395" imgH="396" progId="TCLayout.ActiveDocument.1">
                  <p:embed/>
                </p:oleObj>
              </mc:Choice>
              <mc:Fallback>
                <p:oleObj name="think-cell Slide" r:id="rId46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FE280278-22FE-4F3D-8D37-B8FB096E9C4C}"/>
              </a:ext>
            </a:extLst>
          </p:cNvPr>
          <p:cNvSpPr txBox="1">
            <a:spLocks/>
          </p:cNvSpPr>
          <p:nvPr userDrawn="1"/>
        </p:nvSpPr>
        <p:spPr>
          <a:xfrm>
            <a:off x="3162988" y="6471244"/>
            <a:ext cx="3086100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1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4005" r:id="rId2"/>
    <p:sldLayoutId id="2147483890" r:id="rId3"/>
    <p:sldLayoutId id="2147483825" r:id="rId4"/>
    <p:sldLayoutId id="2147483826" r:id="rId5"/>
    <p:sldLayoutId id="2147483827" r:id="rId6"/>
    <p:sldLayoutId id="2147483875" r:id="rId7"/>
    <p:sldLayoutId id="2147483873" r:id="rId8"/>
    <p:sldLayoutId id="2147483872" r:id="rId9"/>
    <p:sldLayoutId id="2147483828" r:id="rId10"/>
    <p:sldLayoutId id="2147483877" r:id="rId11"/>
    <p:sldLayoutId id="2147483876" r:id="rId12"/>
    <p:sldLayoutId id="2147483871" r:id="rId13"/>
    <p:sldLayoutId id="2147483829" r:id="rId14"/>
    <p:sldLayoutId id="2147483923" r:id="rId15"/>
    <p:sldLayoutId id="2147483921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  <p:sldLayoutId id="2147483838" r:id="rId25"/>
    <p:sldLayoutId id="2147483874" r:id="rId26"/>
    <p:sldLayoutId id="2147483926" r:id="rId27"/>
    <p:sldLayoutId id="2147483839" r:id="rId28"/>
    <p:sldLayoutId id="2147483925" r:id="rId29"/>
    <p:sldLayoutId id="2147483840" r:id="rId30"/>
    <p:sldLayoutId id="2147483947" r:id="rId31"/>
    <p:sldLayoutId id="2147483948" r:id="rId32"/>
    <p:sldLayoutId id="2147483949" r:id="rId33"/>
    <p:sldLayoutId id="2147483950" r:id="rId34"/>
    <p:sldLayoutId id="2147483953" r:id="rId35"/>
    <p:sldLayoutId id="2147483954" r:id="rId36"/>
    <p:sldLayoutId id="2147483955" r:id="rId37"/>
    <p:sldLayoutId id="2147483961" r:id="rId38"/>
    <p:sldLayoutId id="2147483964" r:id="rId39"/>
    <p:sldLayoutId id="2147483966" r:id="rId40"/>
    <p:sldLayoutId id="2147484090" r:id="rId41"/>
    <p:sldLayoutId id="2147484091" r:id="rId4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5E0070F-CD05-4E5B-A975-1A453D183C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479616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think-cell Slide" r:id="rId34" imgW="395" imgH="396" progId="TCLayout.ActiveDocument.1">
                  <p:embed/>
                </p:oleObj>
              </mc:Choice>
              <mc:Fallback>
                <p:oleObj name="think-cell Slide" r:id="rId3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E89FB01-0304-4B7A-83F4-087FD71058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DE1CE93-8A80-4A24-92CA-71C05E4537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69AC85D-6BA0-4E5B-A206-FB7E85E0D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A99D1FF-A731-4C56-AEC5-4C61FAC748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45CFA693-E91B-43CC-B5B8-0AF459F62896}"/>
              </a:ext>
            </a:extLst>
          </p:cNvPr>
          <p:cNvSpPr txBox="1">
            <a:spLocks/>
          </p:cNvSpPr>
          <p:nvPr userDrawn="1"/>
        </p:nvSpPr>
        <p:spPr>
          <a:xfrm>
            <a:off x="1630520" y="6530236"/>
            <a:ext cx="1191258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7DBDBB20-DA7B-4EA8-9594-84A1D3A4EA29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E9F31D67-E59D-488B-A418-10B47029E471}"/>
              </a:ext>
            </a:extLst>
          </p:cNvPr>
          <p:cNvSpPr txBox="1">
            <a:spLocks/>
          </p:cNvSpPr>
          <p:nvPr userDrawn="1"/>
        </p:nvSpPr>
        <p:spPr>
          <a:xfrm>
            <a:off x="3162988" y="6530236"/>
            <a:ext cx="3086100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FA0C3EA0-3C85-4236-8D60-88634AF47AD8}"/>
              </a:ext>
            </a:extLst>
          </p:cNvPr>
          <p:cNvSpPr txBox="1">
            <a:spLocks/>
          </p:cNvSpPr>
          <p:nvPr userDrawn="1"/>
        </p:nvSpPr>
        <p:spPr>
          <a:xfrm>
            <a:off x="609600" y="6530236"/>
            <a:ext cx="663066" cy="180000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Page </a:t>
            </a:r>
            <a:fld id="{D5B76411-544C-4F9A-8EDE-9EEB2BD21F95}" type="slidenum">
              <a:rPr lang="en-IN" smtClean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0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20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3" r:id="rId12"/>
    <p:sldLayoutId id="2147483919" r:id="rId13"/>
    <p:sldLayoutId id="2147483922" r:id="rId14"/>
    <p:sldLayoutId id="2147483924" r:id="rId15"/>
    <p:sldLayoutId id="2147483904" r:id="rId16"/>
    <p:sldLayoutId id="2147483905" r:id="rId17"/>
    <p:sldLayoutId id="2147483906" r:id="rId18"/>
    <p:sldLayoutId id="2147483907" r:id="rId19"/>
    <p:sldLayoutId id="2147483908" r:id="rId20"/>
    <p:sldLayoutId id="2147483909" r:id="rId21"/>
    <p:sldLayoutId id="2147483910" r:id="rId22"/>
    <p:sldLayoutId id="2147483911" r:id="rId23"/>
    <p:sldLayoutId id="2147483912" r:id="rId24"/>
    <p:sldLayoutId id="2147483913" r:id="rId25"/>
    <p:sldLayoutId id="2147483914" r:id="rId26"/>
    <p:sldLayoutId id="2147483915" r:id="rId27"/>
    <p:sldLayoutId id="2147483916" r:id="rId28"/>
    <p:sldLayoutId id="2147483917" r:id="rId29"/>
    <p:sldLayoutId id="2147483918" r:id="rId3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2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302" userDrawn="1">
          <p15:clr>
            <a:srgbClr val="F26B43"/>
          </p15:clr>
        </p15:guide>
        <p15:guide id="5" orient="horz" pos="712" userDrawn="1">
          <p15:clr>
            <a:srgbClr val="F26B43"/>
          </p15:clr>
        </p15:guide>
        <p15:guide id="6" orient="horz" pos="3840" userDrawn="1">
          <p15:clr>
            <a:srgbClr val="F26B43"/>
          </p15:clr>
        </p15:guide>
        <p15:guide id="7" orient="horz" pos="4199" userDrawn="1">
          <p15:clr>
            <a:srgbClr val="F26B43"/>
          </p15:clr>
        </p15:guide>
        <p15:guide id="8" orient="horz" pos="173" userDrawn="1">
          <p15:clr>
            <a:srgbClr val="F26B43"/>
          </p15:clr>
        </p15:guide>
        <p15:guide id="9" orient="horz" pos="399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72CD5A4-A7FD-429C-ACE6-8DF1738A69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74944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think-cell Slide" r:id="rId36" imgW="416" imgH="416" progId="TCLayout.ActiveDocument.1">
                  <p:embed/>
                </p:oleObj>
              </mc:Choice>
              <mc:Fallback>
                <p:oleObj name="think-cell Slide" r:id="rId36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72CD5A4-A7FD-429C-ACE6-8DF1738A69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E72AF42-25B3-4A8B-B8D8-2D505CB34EF9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E89FB01-0304-4B7A-83F4-087FD71058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DE1CE93-8A80-4A24-92CA-71C05E4537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69AC85D-6BA0-4E5B-A206-FB7E85E0D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A99D1FF-A731-4C56-AEC5-4C61FAC748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FA7D49F-D989-4CDB-9335-913430F74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A7100257-1BC6-4873-8F55-DA97C4F73818}" type="datetime3">
              <a:rPr lang="en-US" smtClean="0"/>
              <a:t>15 June 2022</a:t>
            </a:fld>
            <a:endParaRPr lang="en-IN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6944631-E8AF-4601-B721-3347E3AFB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3086100" cy="180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E733AAD-1BCD-417D-A2A4-521F133E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793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  <p:sldLayoutId id="2147484024" r:id="rId18"/>
    <p:sldLayoutId id="2147484025" r:id="rId19"/>
    <p:sldLayoutId id="2147484026" r:id="rId20"/>
    <p:sldLayoutId id="2147484027" r:id="rId21"/>
    <p:sldLayoutId id="2147484028" r:id="rId22"/>
    <p:sldLayoutId id="2147484029" r:id="rId23"/>
    <p:sldLayoutId id="2147484030" r:id="rId24"/>
    <p:sldLayoutId id="2147484031" r:id="rId25"/>
    <p:sldLayoutId id="2147484032" r:id="rId26"/>
    <p:sldLayoutId id="2147484033" r:id="rId27"/>
    <p:sldLayoutId id="2147484034" r:id="rId28"/>
    <p:sldLayoutId id="2147484035" r:id="rId29"/>
    <p:sldLayoutId id="2147484036" r:id="rId30"/>
    <p:sldLayoutId id="2147484037" r:id="rId3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1DD8FFE-03D4-42A9-9083-D324F60142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2947537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think-cell Slide" r:id="rId42" imgW="416" imgH="416" progId="TCLayout.ActiveDocument.1">
                  <p:embed/>
                </p:oleObj>
              </mc:Choice>
              <mc:Fallback>
                <p:oleObj name="think-cell Slide" r:id="rId42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1DD8FFE-03D4-42A9-9083-D324F60142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BA621AC-91DA-4716-A450-56540FA39C3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6E3EDA9-8EAC-419E-8C11-4E1E158AF7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BC9458B-8C2C-486A-8ADE-F22CCDC7E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A4C4046-69B4-41DA-AA2E-E892AEC9A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FE280278-22FE-4F3D-8D37-B8FB096E9C4C}"/>
              </a:ext>
            </a:extLst>
          </p:cNvPr>
          <p:cNvSpPr txBox="1">
            <a:spLocks/>
          </p:cNvSpPr>
          <p:nvPr userDrawn="1"/>
        </p:nvSpPr>
        <p:spPr>
          <a:xfrm>
            <a:off x="1375853" y="6471244"/>
            <a:ext cx="3086100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IN" dirty="0"/>
              <a:t>2021 – Top 10 Risks &amp; Opportunities for Mining and Metals</a:t>
            </a:r>
            <a:endParaRPr lang="en-US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093714F-0FA2-4BA1-B9F9-9CDFDB009BD4}"/>
              </a:ext>
            </a:extLst>
          </p:cNvPr>
          <p:cNvSpPr txBox="1">
            <a:spLocks/>
          </p:cNvSpPr>
          <p:nvPr userDrawn="1"/>
        </p:nvSpPr>
        <p:spPr>
          <a:xfrm>
            <a:off x="609600" y="6471244"/>
            <a:ext cx="663066" cy="180000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Page </a:t>
            </a:r>
            <a:fld id="{D5B76411-544C-4F9A-8EDE-9EEB2BD21F95}" type="slidenum">
              <a:rPr lang="en-IN" smtClean="0"/>
              <a:t>‹#›</a:t>
            </a:fld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6994AF-1705-408F-837D-A5CA7BB78495}"/>
              </a:ext>
            </a:extLst>
          </p:cNvPr>
          <p:cNvCxnSpPr>
            <a:cxnSpLocks/>
          </p:cNvCxnSpPr>
          <p:nvPr userDrawn="1"/>
        </p:nvCxnSpPr>
        <p:spPr>
          <a:xfrm>
            <a:off x="1375853" y="6500284"/>
            <a:ext cx="0" cy="164676"/>
          </a:xfrm>
          <a:prstGeom prst="line">
            <a:avLst/>
          </a:prstGeom>
          <a:ln w="9525">
            <a:solidFill>
              <a:srgbClr val="74748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6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58" r:id="rId19"/>
    <p:sldLayoutId id="2147484059" r:id="rId20"/>
    <p:sldLayoutId id="2147484060" r:id="rId21"/>
    <p:sldLayoutId id="2147484061" r:id="rId22"/>
    <p:sldLayoutId id="2147484062" r:id="rId23"/>
    <p:sldLayoutId id="2147484063" r:id="rId24"/>
    <p:sldLayoutId id="2147484064" r:id="rId25"/>
    <p:sldLayoutId id="2147484065" r:id="rId26"/>
    <p:sldLayoutId id="2147484066" r:id="rId27"/>
    <p:sldLayoutId id="2147484067" r:id="rId28"/>
    <p:sldLayoutId id="2147484068" r:id="rId29"/>
    <p:sldLayoutId id="2147484069" r:id="rId30"/>
    <p:sldLayoutId id="2147484070" r:id="rId31"/>
    <p:sldLayoutId id="2147484071" r:id="rId32"/>
    <p:sldLayoutId id="2147484076" r:id="rId33"/>
    <p:sldLayoutId id="2147484077" r:id="rId34"/>
    <p:sldLayoutId id="2147484083" r:id="rId35"/>
    <p:sldLayoutId id="2147484086" r:id="rId36"/>
    <p:sldLayoutId id="2147484088" r:id="rId37"/>
    <p:sldLayoutId id="2147484089" r:id="rId38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838FCBB-E14F-40D8-BC6D-EF2DDB7E7CA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26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B445278-D11C-4704-9D76-738F71AE7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180" y="1548728"/>
            <a:ext cx="4000436" cy="2032671"/>
          </a:xfrm>
          <a:prstGeom prst="rect">
            <a:avLst/>
          </a:prstGeom>
        </p:spPr>
        <p:txBody>
          <a:bodyPr vert="horz"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ru-RU" sz="2800" b="1" dirty="0">
                <a:effectLst/>
                <a:latin typeface="+mj-lt"/>
                <a:ea typeface="Calibri" panose="020F0502020204030204" pitchFamily="34" charset="0"/>
              </a:rPr>
              <a:t>Мировые тенденции в поддержке отрасли драгоценных металлов. Налоговые льготы и преференции</a:t>
            </a:r>
            <a:b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июнь 2022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0358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94D89306-4CF8-4C5E-BA9E-2D46779403FF}"/>
              </a:ext>
            </a:extLst>
          </p:cNvPr>
          <p:cNvSpPr/>
          <p:nvPr/>
        </p:nvSpPr>
        <p:spPr>
          <a:xfrm>
            <a:off x="-1" y="294200"/>
            <a:ext cx="609599" cy="423946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E7BCC09-A375-4197-BB74-1077BBC8C1EE}"/>
              </a:ext>
            </a:extLst>
          </p:cNvPr>
          <p:cNvSpPr/>
          <p:nvPr/>
        </p:nvSpPr>
        <p:spPr>
          <a:xfrm>
            <a:off x="2690058" y="6362700"/>
            <a:ext cx="2167692" cy="495299"/>
          </a:xfrm>
          <a:prstGeom prst="rect">
            <a:avLst/>
          </a:prstGeom>
          <a:solidFill>
            <a:srgbClr val="2E2E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3A045E2-9CFC-4CD0-8307-9C360400E128}"/>
              </a:ext>
            </a:extLst>
          </p:cNvPr>
          <p:cNvGrpSpPr/>
          <p:nvPr/>
        </p:nvGrpSpPr>
        <p:grpSpPr>
          <a:xfrm>
            <a:off x="609600" y="6356350"/>
            <a:ext cx="10980738" cy="501649"/>
            <a:chOff x="609600" y="6356350"/>
            <a:chExt cx="10980738" cy="50164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1CDCB31-F35F-4B55-AFBA-B8612A6E5DF3}"/>
                </a:ext>
              </a:extLst>
            </p:cNvPr>
            <p:cNvSpPr/>
            <p:nvPr/>
          </p:nvSpPr>
          <p:spPr>
            <a:xfrm>
              <a:off x="2690058" y="6362700"/>
              <a:ext cx="2167692" cy="495299"/>
            </a:xfrm>
            <a:prstGeom prst="rect">
              <a:avLst/>
            </a:prstGeom>
            <a:solidFill>
              <a:srgbClr val="2E2E3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64B42BDE-CCA2-4E08-BE46-BF4BBB85101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87125" y="6356350"/>
              <a:ext cx="303213" cy="311150"/>
              <a:chOff x="7110" y="4004"/>
              <a:chExt cx="191" cy="196"/>
            </a:xfrm>
          </p:grpSpPr>
          <p:sp>
            <p:nvSpPr>
              <p:cNvPr id="62" name="Freeform 5">
                <a:extLst>
                  <a:ext uri="{FF2B5EF4-FFF2-40B4-BE49-F238E27FC236}">
                    <a16:creationId xmlns:a16="http://schemas.microsoft.com/office/drawing/2014/main" id="{C8A86BAA-0F16-4C37-ADAC-2A3670C5BC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10" y="4004"/>
                <a:ext cx="191" cy="70"/>
              </a:xfrm>
              <a:custGeom>
                <a:avLst/>
                <a:gdLst>
                  <a:gd name="T0" fmla="*/ 191 w 191"/>
                  <a:gd name="T1" fmla="*/ 0 h 70"/>
                  <a:gd name="T2" fmla="*/ 0 w 191"/>
                  <a:gd name="T3" fmla="*/ 70 h 70"/>
                  <a:gd name="T4" fmla="*/ 191 w 191"/>
                  <a:gd name="T5" fmla="*/ 36 h 70"/>
                  <a:gd name="T6" fmla="*/ 191 w 19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70">
                    <a:moveTo>
                      <a:pt x="191" y="0"/>
                    </a:moveTo>
                    <a:lnTo>
                      <a:pt x="0" y="70"/>
                    </a:lnTo>
                    <a:lnTo>
                      <a:pt x="191" y="36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" name="Freeform 6">
                <a:extLst>
                  <a:ext uri="{FF2B5EF4-FFF2-40B4-BE49-F238E27FC236}">
                    <a16:creationId xmlns:a16="http://schemas.microsoft.com/office/drawing/2014/main" id="{A5F35978-E34F-46CC-81CA-7B9299A3B2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11" y="4103"/>
                <a:ext cx="78" cy="97"/>
              </a:xfrm>
              <a:custGeom>
                <a:avLst/>
                <a:gdLst>
                  <a:gd name="T0" fmla="*/ 30 w 78"/>
                  <a:gd name="T1" fmla="*/ 58 h 97"/>
                  <a:gd name="T2" fmla="*/ 65 w 78"/>
                  <a:gd name="T3" fmla="*/ 58 h 97"/>
                  <a:gd name="T4" fmla="*/ 65 w 78"/>
                  <a:gd name="T5" fmla="*/ 38 h 97"/>
                  <a:gd name="T6" fmla="*/ 30 w 78"/>
                  <a:gd name="T7" fmla="*/ 38 h 97"/>
                  <a:gd name="T8" fmla="*/ 30 w 78"/>
                  <a:gd name="T9" fmla="*/ 22 h 97"/>
                  <a:gd name="T10" fmla="*/ 68 w 78"/>
                  <a:gd name="T11" fmla="*/ 22 h 97"/>
                  <a:gd name="T12" fmla="*/ 55 w 78"/>
                  <a:gd name="T13" fmla="*/ 0 h 97"/>
                  <a:gd name="T14" fmla="*/ 0 w 78"/>
                  <a:gd name="T15" fmla="*/ 0 h 97"/>
                  <a:gd name="T16" fmla="*/ 0 w 78"/>
                  <a:gd name="T17" fmla="*/ 97 h 97"/>
                  <a:gd name="T18" fmla="*/ 78 w 78"/>
                  <a:gd name="T19" fmla="*/ 97 h 97"/>
                  <a:gd name="T20" fmla="*/ 78 w 78"/>
                  <a:gd name="T21" fmla="*/ 74 h 97"/>
                  <a:gd name="T22" fmla="*/ 30 w 78"/>
                  <a:gd name="T23" fmla="*/ 74 h 97"/>
                  <a:gd name="T24" fmla="*/ 30 w 78"/>
                  <a:gd name="T25" fmla="*/ 5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97">
                    <a:moveTo>
                      <a:pt x="30" y="58"/>
                    </a:moveTo>
                    <a:lnTo>
                      <a:pt x="65" y="58"/>
                    </a:lnTo>
                    <a:lnTo>
                      <a:pt x="65" y="38"/>
                    </a:lnTo>
                    <a:lnTo>
                      <a:pt x="30" y="38"/>
                    </a:lnTo>
                    <a:lnTo>
                      <a:pt x="30" y="22"/>
                    </a:lnTo>
                    <a:lnTo>
                      <a:pt x="68" y="22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97"/>
                    </a:lnTo>
                    <a:lnTo>
                      <a:pt x="78" y="97"/>
                    </a:lnTo>
                    <a:lnTo>
                      <a:pt x="78" y="74"/>
                    </a:lnTo>
                    <a:lnTo>
                      <a:pt x="30" y="74"/>
                    </a:lnTo>
                    <a:lnTo>
                      <a:pt x="30" y="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" name="Freeform 7">
                <a:extLst>
                  <a:ext uri="{FF2B5EF4-FFF2-40B4-BE49-F238E27FC236}">
                    <a16:creationId xmlns:a16="http://schemas.microsoft.com/office/drawing/2014/main" id="{C0A22416-D01D-405B-A6D7-FCF212891E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76" y="4103"/>
                <a:ext cx="96" cy="97"/>
              </a:xfrm>
              <a:custGeom>
                <a:avLst/>
                <a:gdLst>
                  <a:gd name="T0" fmla="*/ 64 w 96"/>
                  <a:gd name="T1" fmla="*/ 0 h 97"/>
                  <a:gd name="T2" fmla="*/ 48 w 96"/>
                  <a:gd name="T3" fmla="*/ 32 h 97"/>
                  <a:gd name="T4" fmla="*/ 32 w 96"/>
                  <a:gd name="T5" fmla="*/ 0 h 97"/>
                  <a:gd name="T6" fmla="*/ 0 w 96"/>
                  <a:gd name="T7" fmla="*/ 0 h 97"/>
                  <a:gd name="T8" fmla="*/ 33 w 96"/>
                  <a:gd name="T9" fmla="*/ 58 h 97"/>
                  <a:gd name="T10" fmla="*/ 33 w 96"/>
                  <a:gd name="T11" fmla="*/ 97 h 97"/>
                  <a:gd name="T12" fmla="*/ 62 w 96"/>
                  <a:gd name="T13" fmla="*/ 97 h 97"/>
                  <a:gd name="T14" fmla="*/ 62 w 96"/>
                  <a:gd name="T15" fmla="*/ 58 h 97"/>
                  <a:gd name="T16" fmla="*/ 96 w 96"/>
                  <a:gd name="T17" fmla="*/ 0 h 97"/>
                  <a:gd name="T18" fmla="*/ 64 w 96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7">
                    <a:moveTo>
                      <a:pt x="64" y="0"/>
                    </a:moveTo>
                    <a:lnTo>
                      <a:pt x="48" y="32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33" y="58"/>
                    </a:lnTo>
                    <a:lnTo>
                      <a:pt x="33" y="97"/>
                    </a:lnTo>
                    <a:lnTo>
                      <a:pt x="62" y="97"/>
                    </a:lnTo>
                    <a:lnTo>
                      <a:pt x="62" y="58"/>
                    </a:lnTo>
                    <a:lnTo>
                      <a:pt x="96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61" name="Slide Number Placeholder 4">
              <a:extLst>
                <a:ext uri="{FF2B5EF4-FFF2-40B4-BE49-F238E27FC236}">
                  <a16:creationId xmlns:a16="http://schemas.microsoft.com/office/drawing/2014/main" id="{A68AD584-628C-494F-BEFB-133CA727D95A}"/>
                </a:ext>
              </a:extLst>
            </p:cNvPr>
            <p:cNvSpPr txBox="1">
              <a:spLocks/>
            </p:cNvSpPr>
            <p:nvPr/>
          </p:nvSpPr>
          <p:spPr>
            <a:xfrm>
              <a:off x="609600" y="6471244"/>
              <a:ext cx="797960" cy="197845"/>
            </a:xfrm>
            <a:prstGeom prst="rect">
              <a:avLst/>
            </a:prstGeom>
          </p:spPr>
          <p:txBody>
            <a:bodyPr lIns="0"/>
            <a:lstStyle>
              <a:defPPr>
                <a:defRPr lang="en-US"/>
              </a:defPPr>
              <a:lvl1pPr>
                <a:defRPr sz="800">
                  <a:solidFill>
                    <a:schemeClr val="bg1"/>
                  </a:solidFill>
                  <a:latin typeface="EYInterstate" panose="02000503020000020004" pitchFamily="2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ru-RU" dirty="0"/>
                <a:t>Страница</a:t>
              </a:r>
              <a:r>
                <a:rPr lang="en-GB" dirty="0"/>
                <a:t> </a:t>
              </a:r>
              <a:fld id="{D5B76411-544C-4F9A-8EDE-9EEB2BD21F95}" type="slidenum">
                <a:rPr lang="en-IN" smtClean="0"/>
                <a:t>10</a:t>
              </a:fld>
              <a:endParaRPr dirty="0"/>
            </a:p>
          </p:txBody>
        </p:sp>
      </p:grpSp>
      <p:sp>
        <p:nvSpPr>
          <p:cNvPr id="46" name="Title 3">
            <a:extLst>
              <a:ext uri="{FF2B5EF4-FFF2-40B4-BE49-F238E27FC236}">
                <a16:creationId xmlns:a16="http://schemas.microsoft.com/office/drawing/2014/main" id="{EAA0E8F7-EBF1-4454-A366-EF9D809C85AC}"/>
              </a:ext>
            </a:extLst>
          </p:cNvPr>
          <p:cNvSpPr txBox="1">
            <a:spLocks/>
          </p:cNvSpPr>
          <p:nvPr/>
        </p:nvSpPr>
        <p:spPr>
          <a:xfrm>
            <a:off x="609918" y="294200"/>
            <a:ext cx="10921071" cy="590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2200" dirty="0"/>
              <a:t>  Краткие выводы</a:t>
            </a:r>
            <a:endParaRPr lang="en-US" sz="2200" dirty="0"/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B32EE546-8C1C-4A70-995C-12010527CF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86172" y="6357938"/>
            <a:ext cx="303213" cy="311150"/>
            <a:chOff x="7110" y="4004"/>
            <a:chExt cx="191" cy="196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1EDADBE-AD0B-49C1-85B5-CDF78020F6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CA6C3061-230C-41B3-A085-CB138D8562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17DC1CB-6FDF-43E5-AABC-E554CB164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820F68E-1484-4C9C-977B-D63A1D6E3072}"/>
              </a:ext>
            </a:extLst>
          </p:cNvPr>
          <p:cNvGrpSpPr/>
          <p:nvPr/>
        </p:nvGrpSpPr>
        <p:grpSpPr>
          <a:xfrm>
            <a:off x="470829" y="850831"/>
            <a:ext cx="10921071" cy="5366345"/>
            <a:chOff x="609600" y="1104900"/>
            <a:chExt cx="5588000" cy="33562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200262-89F9-493A-AC9C-25C29567E063}"/>
                </a:ext>
              </a:extLst>
            </p:cNvPr>
            <p:cNvSpPr/>
            <p:nvPr/>
          </p:nvSpPr>
          <p:spPr>
            <a:xfrm>
              <a:off x="781328" y="1474149"/>
              <a:ext cx="5292377" cy="238688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42900" indent="-342900" algn="just">
                <a:spcAft>
                  <a:spcPts val="1200"/>
                </a:spcAft>
                <a:buClr>
                  <a:srgbClr val="FFE600"/>
                </a:buClr>
                <a:buFont typeface="+mj-lt"/>
                <a:buAutoNum type="arabicPeriod"/>
              </a:pPr>
              <a:r>
                <a:rPr lang="ru-RU" sz="1600" dirty="0">
                  <a:solidFill>
                    <a:schemeClr val="bg1"/>
                  </a:solidFill>
                  <a:cs typeface="Arial" panose="020B0604020202020204" pitchFamily="34" charset="0"/>
                </a:rPr>
                <a:t>В настоящее время перед горнорудной и горно-металлургической отраслью во всем мире стоят серьезные задачи, в том числе по влиянию на социальную сферу и экологию, по декарбонизации и по обновлению ресурсной базы.  Данный задачи сопряжены со значительными инвестициями.</a:t>
              </a:r>
            </a:p>
            <a:p>
              <a:pPr marL="342900" indent="-342900" algn="just">
                <a:spcAft>
                  <a:spcPts val="1200"/>
                </a:spcAft>
                <a:buClr>
                  <a:srgbClr val="FFE600"/>
                </a:buClr>
                <a:buFont typeface="+mj-lt"/>
                <a:buAutoNum type="arabicPeriod"/>
              </a:pPr>
              <a:r>
                <a:rPr lang="ru-RU" sz="1600" dirty="0">
                  <a:solidFill>
                    <a:schemeClr val="bg1"/>
                  </a:solidFill>
                  <a:cs typeface="Arial" panose="020B0604020202020204" pitchFamily="34" charset="0"/>
                </a:rPr>
                <a:t>Государства заинтересованы в увеличении налоговых поступлений от горнорудного сектора.  Однако, увеличение налоговых ставок не всегда приводит к увеличению доходов государств в долгосрочной перспективе. </a:t>
              </a:r>
            </a:p>
            <a:p>
              <a:pPr marL="342900" indent="-342900" algn="just">
                <a:spcAft>
                  <a:spcPts val="1200"/>
                </a:spcAft>
                <a:buClr>
                  <a:srgbClr val="FFE600"/>
                </a:buClr>
                <a:buFont typeface="+mj-lt"/>
                <a:buAutoNum type="arabicPeriod"/>
              </a:pPr>
              <a:r>
                <a:rPr lang="ru-RU" sz="1600" dirty="0">
                  <a:solidFill>
                    <a:schemeClr val="bg1"/>
                  </a:solidFill>
                  <a:cs typeface="Arial" panose="020B0604020202020204" pitchFamily="34" charset="0"/>
                </a:rPr>
                <a:t>Налоговая политика, в первую очередь, задает направление для развития.  Льготы и преференции вдохновляют на изменения и поддерживают компании в достижении долгосрочных результатов.  </a:t>
              </a:r>
            </a:p>
            <a:p>
              <a:pPr marL="342900" indent="-342900">
                <a:spcAft>
                  <a:spcPts val="1200"/>
                </a:spcAft>
                <a:buClr>
                  <a:srgbClr val="FFE600"/>
                </a:buClr>
                <a:buFont typeface="+mj-lt"/>
                <a:buAutoNum type="arabicPeriod"/>
              </a:pPr>
              <a:r>
                <a:rPr lang="ru-RU" sz="1600" kern="0" dirty="0">
                  <a:solidFill>
                    <a:srgbClr val="FFFFFF"/>
                  </a:solidFill>
                  <a:cs typeface="Arial" panose="020B0604020202020204" pitchFamily="34" charset="0"/>
                </a:rPr>
                <a:t>Целью фискальных органов является построение справедливой системы налогообложения, обеспечивающей в конечном итоге не сиюминутную выгоду для бюджета, а всестороннее развитие общества, повышение благосостояния народа и в целом укрепление экономического положения каждой отдельной страны. </a:t>
              </a:r>
            </a:p>
            <a:p>
              <a:pPr>
                <a:buClr>
                  <a:srgbClr val="FFE600"/>
                </a:buClr>
              </a:pPr>
              <a:endParaRPr lang="ru-RU" sz="16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ACB772-E266-46A4-9998-4ECBBD737E06}"/>
                </a:ext>
              </a:extLst>
            </p:cNvPr>
            <p:cNvSpPr/>
            <p:nvPr/>
          </p:nvSpPr>
          <p:spPr>
            <a:xfrm>
              <a:off x="609600" y="1139190"/>
              <a:ext cx="5588000" cy="3287652"/>
            </a:xfrm>
            <a:prstGeom prst="rect">
              <a:avLst/>
            </a:prstGeom>
            <a:noFill/>
            <a:ln w="9525">
              <a:solidFill>
                <a:srgbClr val="74748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CC202D-345E-42C5-915F-9B7E3B6EED82}"/>
                </a:ext>
              </a:extLst>
            </p:cNvPr>
            <p:cNvSpPr/>
            <p:nvPr/>
          </p:nvSpPr>
          <p:spPr>
            <a:xfrm>
              <a:off x="2722880" y="1104900"/>
              <a:ext cx="1361440" cy="78743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94C46E3-E51E-4514-AD8A-650B1E5262C9}"/>
                </a:ext>
              </a:extLst>
            </p:cNvPr>
            <p:cNvSpPr/>
            <p:nvPr/>
          </p:nvSpPr>
          <p:spPr>
            <a:xfrm>
              <a:off x="2722880" y="4382389"/>
              <a:ext cx="1361440" cy="78743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51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A404B3-7924-4CCC-A6B6-38D5F9273DB2}"/>
              </a:ext>
            </a:extLst>
          </p:cNvPr>
          <p:cNvSpPr txBox="1">
            <a:spLocks/>
          </p:cNvSpPr>
          <p:nvPr/>
        </p:nvSpPr>
        <p:spPr>
          <a:xfrm>
            <a:off x="615419" y="563952"/>
            <a:ext cx="3205138" cy="4689361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r>
              <a:rPr kumimoji="0" lang="en-US" sz="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" panose="02000503020000020004" pitchFamily="2" charset="0"/>
              </a:rPr>
              <a:t>EY  </a:t>
            </a:r>
            <a:r>
              <a:rPr kumimoji="0" lang="en-US" sz="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" panose="02000503020000020004" pitchFamily="2" charset="0"/>
                <a:cs typeface="Arial"/>
              </a:rPr>
              <a:t>|  Assurance | Tax | Transactions | Advisory</a:t>
            </a:r>
            <a:endParaRPr lang="en-US" sz="800" dirty="0">
              <a:latin typeface="EYInterstate" panose="02000503020000020004" pitchFamily="2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endParaRPr lang="en-US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" panose="02000503020000020004" pitchFamily="2" charset="0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90"/>
              </a:spcBef>
            </a:pPr>
            <a:r>
              <a:rPr lang="ru-RU" sz="800" b="1" spc="-20" dirty="0">
                <a:solidFill>
                  <a:schemeClr val="bg1"/>
                </a:solidFill>
                <a:latin typeface="EYInterstate" panose="02000503020000020004" pitchFamily="2" charset="0"/>
                <a:cs typeface="EYInterstate"/>
              </a:rPr>
              <a:t>Краткая информация о компании EY</a:t>
            </a:r>
          </a:p>
          <a:p>
            <a:pPr marL="12700" marR="19050" algn="just">
              <a:lnSpc>
                <a:spcPct val="104200"/>
              </a:lnSpc>
              <a:spcBef>
                <a:spcPts val="495"/>
              </a:spcBef>
            </a:pPr>
            <a:r>
              <a:rPr lang="ru-RU" sz="800" kern="0" dirty="0">
                <a:solidFill>
                  <a:schemeClr val="bg1"/>
                </a:solidFill>
                <a:cs typeface="Arial"/>
              </a:rPr>
              <a:t>Следуя своей миссии – совершенствуя бизнес, улучшать мир, – компания EY содействует созданию долгосрочного полезного эффекта для клиентов, сотрудников и общества в целом, а также помогает укреплять доверие к рынкам капитала.</a:t>
            </a:r>
          </a:p>
          <a:p>
            <a:pPr marL="12700" marR="19050" algn="just">
              <a:lnSpc>
                <a:spcPct val="104200"/>
              </a:lnSpc>
              <a:spcBef>
                <a:spcPts val="495"/>
              </a:spcBef>
            </a:pPr>
            <a:r>
              <a:rPr lang="ru-RU" sz="800" kern="0" dirty="0">
                <a:solidFill>
                  <a:schemeClr val="bg1"/>
                </a:solidFill>
                <a:cs typeface="Arial"/>
              </a:rPr>
              <a:t>Многопрофильные команды компании EY представлены в более чем 150 странах мира. Используя данные и технологии, мы обеспечиваем доверие к информации, подтверждая ее достоверность, а также помогаем клиентам расширять, трансформировать и успешно вести свою деятельность.</a:t>
            </a:r>
          </a:p>
          <a:p>
            <a:pPr marL="12700" marR="19050" algn="just">
              <a:lnSpc>
                <a:spcPct val="104200"/>
              </a:lnSpc>
              <a:spcBef>
                <a:spcPts val="495"/>
              </a:spcBef>
            </a:pPr>
            <a:r>
              <a:rPr lang="ru-RU" sz="800" kern="0" dirty="0">
                <a:solidFill>
                  <a:schemeClr val="bg1"/>
                </a:solidFill>
                <a:cs typeface="Arial"/>
              </a:rPr>
              <a:t>Специалисты компании EY в области аудита, консалтинга, права, стратегии, налогообложения и сделок задают правильные вопросы, которые позволяют находить новые ответы на вызовы сегодняшнего дня.</a:t>
            </a:r>
          </a:p>
          <a:p>
            <a:pPr marL="12700" marR="19050" algn="just">
              <a:lnSpc>
                <a:spcPct val="104200"/>
              </a:lnSpc>
              <a:spcBef>
                <a:spcPts val="495"/>
              </a:spcBef>
            </a:pPr>
            <a:r>
              <a:rPr lang="ru-RU" sz="800" kern="0" dirty="0">
                <a:solidFill>
                  <a:schemeClr val="bg1"/>
                </a:solidFill>
                <a:cs typeface="Arial"/>
              </a:rPr>
              <a:t>Название EY относится к глобальной организации и может относиться к одной или нескольким компаниям, входящим в состав 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Ernst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 &amp; 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Young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Global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Limited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, каждая из которых является отдельным юридическим лицом. 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Ernst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 &amp; 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Young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Global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 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Limited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 − юридическое лицо, созданное в соответствии с законодательством Великобритании, − является компанией, ограниченной гарантиями ее участников, и не оказывает услуг клиентам. С информацией о том, как компания EY собирает и использует персональные данные, а также с описанием прав физических лиц, предусмотренных законодательством о защите данных, можно ознакомиться по адресу: ey.com/</a:t>
            </a:r>
            <a:r>
              <a:rPr lang="ru-RU" sz="800" kern="0" dirty="0" err="1">
                <a:solidFill>
                  <a:schemeClr val="bg1"/>
                </a:solidFill>
                <a:cs typeface="Arial"/>
              </a:rPr>
              <a:t>privacy</a:t>
            </a:r>
            <a:r>
              <a:rPr lang="ru-RU" sz="800" kern="0" dirty="0">
                <a:solidFill>
                  <a:schemeClr val="bg1"/>
                </a:solidFill>
                <a:cs typeface="Arial"/>
              </a:rPr>
              <a:t>. Более подробная информация представлена на нашем сайте: ey.com.</a:t>
            </a:r>
          </a:p>
          <a:p>
            <a:pPr marL="12700" marR="19050" algn="just">
              <a:lnSpc>
                <a:spcPct val="104200"/>
              </a:lnSpc>
              <a:spcBef>
                <a:spcPts val="495"/>
              </a:spcBef>
            </a:pPr>
            <a:endParaRPr lang="en-US" sz="800" spc="-35" dirty="0">
              <a:solidFill>
                <a:schemeClr val="bg1"/>
              </a:solidFill>
              <a:cs typeface="EYInterstate-Light"/>
            </a:endParaRPr>
          </a:p>
          <a:p>
            <a:pPr marL="12700" marR="19050">
              <a:lnSpc>
                <a:spcPct val="104200"/>
              </a:lnSpc>
              <a:spcBef>
                <a:spcPts val="495"/>
              </a:spcBef>
            </a:pPr>
            <a:r>
              <a:rPr lang="en-US" sz="800" dirty="0">
                <a:solidFill>
                  <a:schemeClr val="bg1"/>
                </a:solidFill>
                <a:cs typeface="EYInterstate-Light"/>
              </a:rPr>
              <a:t>©</a:t>
            </a:r>
            <a:r>
              <a:rPr lang="en-US" sz="800" spc="-45" dirty="0">
                <a:solidFill>
                  <a:schemeClr val="bg1"/>
                </a:solidFill>
                <a:cs typeface="EYInterstate-Light"/>
              </a:rPr>
              <a:t> </a:t>
            </a:r>
            <a:r>
              <a:rPr lang="en-US" sz="800" spc="-15" dirty="0">
                <a:solidFill>
                  <a:schemeClr val="bg1"/>
                </a:solidFill>
                <a:cs typeface="EYInterstate-Light"/>
              </a:rPr>
              <a:t>20</a:t>
            </a:r>
            <a:r>
              <a:rPr lang="ru-RU" sz="800" spc="-15" dirty="0">
                <a:solidFill>
                  <a:schemeClr val="bg1"/>
                </a:solidFill>
                <a:cs typeface="EYInterstate-Light"/>
              </a:rPr>
              <a:t>22</a:t>
            </a:r>
            <a:r>
              <a:rPr lang="en-US" sz="800" spc="-45" dirty="0">
                <a:solidFill>
                  <a:schemeClr val="bg1"/>
                </a:solidFill>
                <a:cs typeface="EYInterstate-Light"/>
              </a:rPr>
              <a:t> </a:t>
            </a:r>
            <a:r>
              <a:rPr lang="ru-RU" sz="800" spc="-20" dirty="0">
                <a:solidFill>
                  <a:schemeClr val="bg1"/>
                </a:solidFill>
                <a:cs typeface="EYInterstate-Light"/>
              </a:rPr>
              <a:t>ТОО «Эрнст энд Янг Казахстан»</a:t>
            </a:r>
            <a:r>
              <a:rPr lang="en-US" sz="800" spc="-55" dirty="0">
                <a:solidFill>
                  <a:schemeClr val="bg1"/>
                </a:solidFill>
                <a:cs typeface="EYInterstate-Light"/>
              </a:rPr>
              <a:t>.  </a:t>
            </a:r>
            <a:br>
              <a:rPr lang="en-US" sz="800" spc="-55" dirty="0">
                <a:solidFill>
                  <a:schemeClr val="bg1"/>
                </a:solidFill>
                <a:cs typeface="EYInterstate-Light"/>
              </a:rPr>
            </a:br>
            <a:r>
              <a:rPr lang="ru-RU" sz="800" spc="-15" dirty="0">
                <a:solidFill>
                  <a:schemeClr val="bg1"/>
                </a:solidFill>
                <a:cs typeface="EYInterstate-Light"/>
              </a:rPr>
              <a:t>Все права защищены</a:t>
            </a:r>
            <a:r>
              <a:rPr lang="en-US" sz="800" spc="-25" dirty="0">
                <a:solidFill>
                  <a:schemeClr val="bg1"/>
                </a:solidFill>
                <a:cs typeface="EYInterstate-Light"/>
              </a:rPr>
              <a:t>.</a:t>
            </a:r>
            <a:endParaRPr lang="en-US" sz="800" dirty="0">
              <a:solidFill>
                <a:schemeClr val="bg1"/>
              </a:solidFill>
              <a:cs typeface="EYInterstate-Light"/>
            </a:endParaRPr>
          </a:p>
          <a:p>
            <a:pPr marL="12700" marR="19050" algn="just">
              <a:lnSpc>
                <a:spcPct val="104200"/>
              </a:lnSpc>
              <a:spcBef>
                <a:spcPts val="495"/>
              </a:spcBef>
            </a:pPr>
            <a:endParaRPr lang="ru-RU" sz="800" dirty="0">
              <a:solidFill>
                <a:schemeClr val="bg1"/>
              </a:solidFill>
              <a:latin typeface="EYInterstate-Light"/>
              <a:cs typeface="EYInterstate-Light"/>
            </a:endParaRPr>
          </a:p>
        </p:txBody>
      </p:sp>
    </p:spTree>
    <p:extLst>
      <p:ext uri="{BB962C8B-B14F-4D97-AF65-F5344CB8AC3E}">
        <p14:creationId xmlns:p14="http://schemas.microsoft.com/office/powerpoint/2010/main" val="234541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F2AC83B-96CF-4355-BA3D-C1F92570557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F2AC83B-96CF-4355-BA3D-C1F925705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918" y="172372"/>
            <a:ext cx="10978515" cy="590400"/>
          </a:xfrm>
        </p:spPr>
        <p:txBody>
          <a:bodyPr vert="horz">
            <a:normAutofit fontScale="90000"/>
          </a:bodyPr>
          <a:lstStyle/>
          <a:p>
            <a:r>
              <a:rPr lang="ru-RU" dirty="0">
                <a:latin typeface="+mj-lt"/>
              </a:rPr>
              <a:t>Топ 10 бизнес-рисков и возможностей </a:t>
            </a:r>
            <a:r>
              <a:rPr lang="ru-RU" sz="2400" dirty="0">
                <a:solidFill>
                  <a:schemeClr val="lt1"/>
                </a:solidFill>
                <a:latin typeface="+mj-lt"/>
              </a:rPr>
              <a:t>для горнодобывающей и металлургической промышленности в 2022 году</a:t>
            </a:r>
            <a:br>
              <a:rPr lang="en-US" kern="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01" name="Group 4">
            <a:extLst>
              <a:ext uri="{FF2B5EF4-FFF2-40B4-BE49-F238E27FC236}">
                <a16:creationId xmlns:a16="http://schemas.microsoft.com/office/drawing/2014/main" id="{2B1A3A9A-2E0D-486B-B342-D04C7FF1BE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16F5E175-8698-4561-9402-814C73502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7B1C7B9C-000E-49F9-8C01-7597DF58A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5DFB2EC4-6C13-4D4D-B0D6-11086A3253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902C3AE-3108-4550-87F7-E86752205C13}"/>
              </a:ext>
            </a:extLst>
          </p:cNvPr>
          <p:cNvSpPr/>
          <p:nvPr/>
        </p:nvSpPr>
        <p:spPr>
          <a:xfrm>
            <a:off x="0" y="294200"/>
            <a:ext cx="476250" cy="3027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7CE839-1764-4ED1-A2D5-4AE6FA82074E}"/>
              </a:ext>
            </a:extLst>
          </p:cNvPr>
          <p:cNvGrpSpPr/>
          <p:nvPr/>
        </p:nvGrpSpPr>
        <p:grpSpPr>
          <a:xfrm>
            <a:off x="2332704" y="1180269"/>
            <a:ext cx="6905615" cy="5370014"/>
            <a:chOff x="249202" y="1336895"/>
            <a:chExt cx="5927039" cy="460904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DAA9B8-D6E1-4FE9-8E98-73EA4AB54D89}"/>
                </a:ext>
              </a:extLst>
            </p:cNvPr>
            <p:cNvGrpSpPr/>
            <p:nvPr/>
          </p:nvGrpSpPr>
          <p:grpSpPr>
            <a:xfrm>
              <a:off x="249202" y="1336895"/>
              <a:ext cx="5927039" cy="4609044"/>
              <a:chOff x="624190" y="1918284"/>
              <a:chExt cx="5435223" cy="4226648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E2C58FDE-0BE4-4791-8578-9AAF9C5D7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602" y="4638105"/>
                <a:ext cx="643702" cy="1278722"/>
              </a:xfrm>
              <a:custGeom>
                <a:avLst/>
                <a:gdLst>
                  <a:gd name="T0" fmla="*/ 58 w 244"/>
                  <a:gd name="T1" fmla="*/ 68 h 484"/>
                  <a:gd name="T2" fmla="*/ 58 w 244"/>
                  <a:gd name="T3" fmla="*/ 0 h 484"/>
                  <a:gd name="T4" fmla="*/ 0 w 244"/>
                  <a:gd name="T5" fmla="*/ 181 h 484"/>
                  <a:gd name="T6" fmla="*/ 244 w 244"/>
                  <a:gd name="T7" fmla="*/ 484 h 484"/>
                  <a:gd name="T8" fmla="*/ 244 w 244"/>
                  <a:gd name="T9" fmla="*/ 344 h 484"/>
                  <a:gd name="T10" fmla="*/ 135 w 244"/>
                  <a:gd name="T11" fmla="*/ 181 h 484"/>
                  <a:gd name="T12" fmla="*/ 174 w 244"/>
                  <a:gd name="T13" fmla="*/ 68 h 484"/>
                  <a:gd name="T14" fmla="*/ 58 w 244"/>
                  <a:gd name="T15" fmla="*/ 68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4" h="484">
                    <a:moveTo>
                      <a:pt x="58" y="68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22" y="51"/>
                      <a:pt x="0" y="113"/>
                      <a:pt x="0" y="181"/>
                    </a:cubicBezTo>
                    <a:cubicBezTo>
                      <a:pt x="0" y="329"/>
                      <a:pt x="104" y="453"/>
                      <a:pt x="244" y="484"/>
                    </a:cubicBezTo>
                    <a:cubicBezTo>
                      <a:pt x="244" y="344"/>
                      <a:pt x="244" y="344"/>
                      <a:pt x="244" y="344"/>
                    </a:cubicBezTo>
                    <a:cubicBezTo>
                      <a:pt x="180" y="320"/>
                      <a:pt x="135" y="256"/>
                      <a:pt x="135" y="181"/>
                    </a:cubicBezTo>
                    <a:cubicBezTo>
                      <a:pt x="135" y="137"/>
                      <a:pt x="150" y="98"/>
                      <a:pt x="174" y="68"/>
                    </a:cubicBez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80C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D25E9AF0-0AB0-4B7E-A9A8-F95405BAB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802" y="4632306"/>
                <a:ext cx="655300" cy="1290320"/>
              </a:xfrm>
              <a:custGeom>
                <a:avLst/>
                <a:gdLst>
                  <a:gd name="T0" fmla="*/ 189 w 248"/>
                  <a:gd name="T1" fmla="*/ 0 h 488"/>
                  <a:gd name="T2" fmla="*/ 189 w 248"/>
                  <a:gd name="T3" fmla="*/ 70 h 488"/>
                  <a:gd name="T4" fmla="*/ 68 w 248"/>
                  <a:gd name="T5" fmla="*/ 70 h 488"/>
                  <a:gd name="T6" fmla="*/ 108 w 248"/>
                  <a:gd name="T7" fmla="*/ 183 h 488"/>
                  <a:gd name="T8" fmla="*/ 0 w 248"/>
                  <a:gd name="T9" fmla="*/ 346 h 488"/>
                  <a:gd name="T10" fmla="*/ 0 w 248"/>
                  <a:gd name="T11" fmla="*/ 488 h 488"/>
                  <a:gd name="T12" fmla="*/ 248 w 248"/>
                  <a:gd name="T13" fmla="*/ 183 h 488"/>
                  <a:gd name="T14" fmla="*/ 189 w 248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488">
                    <a:moveTo>
                      <a:pt x="189" y="0"/>
                    </a:moveTo>
                    <a:cubicBezTo>
                      <a:pt x="189" y="70"/>
                      <a:pt x="189" y="70"/>
                      <a:pt x="189" y="70"/>
                    </a:cubicBezTo>
                    <a:cubicBezTo>
                      <a:pt x="68" y="70"/>
                      <a:pt x="68" y="70"/>
                      <a:pt x="68" y="70"/>
                    </a:cubicBezTo>
                    <a:cubicBezTo>
                      <a:pt x="93" y="100"/>
                      <a:pt x="108" y="139"/>
                      <a:pt x="108" y="183"/>
                    </a:cubicBezTo>
                    <a:cubicBezTo>
                      <a:pt x="108" y="257"/>
                      <a:pt x="63" y="321"/>
                      <a:pt x="0" y="346"/>
                    </a:cubicBezTo>
                    <a:cubicBezTo>
                      <a:pt x="0" y="488"/>
                      <a:pt x="0" y="488"/>
                      <a:pt x="0" y="488"/>
                    </a:cubicBezTo>
                    <a:cubicBezTo>
                      <a:pt x="141" y="458"/>
                      <a:pt x="248" y="333"/>
                      <a:pt x="248" y="183"/>
                    </a:cubicBezTo>
                    <a:cubicBezTo>
                      <a:pt x="248" y="114"/>
                      <a:pt x="226" y="51"/>
                      <a:pt x="189" y="0"/>
                    </a:cubicBezTo>
                    <a:close/>
                  </a:path>
                </a:pathLst>
              </a:custGeom>
              <a:solidFill>
                <a:srgbClr val="F58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A3A2ECAE-666F-4D72-A671-C9DB14F93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665" y="1918284"/>
                <a:ext cx="4433426" cy="1043855"/>
              </a:xfrm>
              <a:custGeom>
                <a:avLst/>
                <a:gdLst>
                  <a:gd name="T0" fmla="*/ 838 w 1677"/>
                  <a:gd name="T1" fmla="*/ 106 h 395"/>
                  <a:gd name="T2" fmla="*/ 1604 w 1677"/>
                  <a:gd name="T3" fmla="*/ 395 h 395"/>
                  <a:gd name="T4" fmla="*/ 1677 w 1677"/>
                  <a:gd name="T5" fmla="*/ 318 h 395"/>
                  <a:gd name="T6" fmla="*/ 838 w 1677"/>
                  <a:gd name="T7" fmla="*/ 0 h 395"/>
                  <a:gd name="T8" fmla="*/ 0 w 1677"/>
                  <a:gd name="T9" fmla="*/ 318 h 395"/>
                  <a:gd name="T10" fmla="*/ 73 w 1677"/>
                  <a:gd name="T11" fmla="*/ 395 h 395"/>
                  <a:gd name="T12" fmla="*/ 838 w 1677"/>
                  <a:gd name="T13" fmla="*/ 106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7" h="395">
                    <a:moveTo>
                      <a:pt x="838" y="106"/>
                    </a:moveTo>
                    <a:cubicBezTo>
                      <a:pt x="1132" y="106"/>
                      <a:pt x="1400" y="215"/>
                      <a:pt x="1604" y="395"/>
                    </a:cubicBezTo>
                    <a:cubicBezTo>
                      <a:pt x="1677" y="318"/>
                      <a:pt x="1677" y="318"/>
                      <a:pt x="1677" y="318"/>
                    </a:cubicBezTo>
                    <a:cubicBezTo>
                      <a:pt x="1454" y="120"/>
                      <a:pt x="1160" y="0"/>
                      <a:pt x="838" y="0"/>
                    </a:cubicBezTo>
                    <a:cubicBezTo>
                      <a:pt x="517" y="0"/>
                      <a:pt x="223" y="120"/>
                      <a:pt x="0" y="318"/>
                    </a:cubicBezTo>
                    <a:cubicBezTo>
                      <a:pt x="73" y="395"/>
                      <a:pt x="73" y="395"/>
                      <a:pt x="73" y="395"/>
                    </a:cubicBezTo>
                    <a:cubicBezTo>
                      <a:pt x="277" y="215"/>
                      <a:pt x="545" y="106"/>
                      <a:pt x="838" y="106"/>
                    </a:cubicBezTo>
                    <a:close/>
                  </a:path>
                </a:pathLst>
              </a:custGeom>
              <a:solidFill>
                <a:srgbClr val="22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7B2F172A-7028-4B87-8F39-7768093D4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486" y="2198095"/>
                <a:ext cx="4047785" cy="969915"/>
              </a:xfrm>
              <a:custGeom>
                <a:avLst/>
                <a:gdLst>
                  <a:gd name="T0" fmla="*/ 765 w 1531"/>
                  <a:gd name="T1" fmla="*/ 106 h 367"/>
                  <a:gd name="T2" fmla="*/ 1457 w 1531"/>
                  <a:gd name="T3" fmla="*/ 367 h 367"/>
                  <a:gd name="T4" fmla="*/ 1531 w 1531"/>
                  <a:gd name="T5" fmla="*/ 289 h 367"/>
                  <a:gd name="T6" fmla="*/ 765 w 1531"/>
                  <a:gd name="T7" fmla="*/ 0 h 367"/>
                  <a:gd name="T8" fmla="*/ 0 w 1531"/>
                  <a:gd name="T9" fmla="*/ 289 h 367"/>
                  <a:gd name="T10" fmla="*/ 74 w 1531"/>
                  <a:gd name="T11" fmla="*/ 366 h 367"/>
                  <a:gd name="T12" fmla="*/ 765 w 1531"/>
                  <a:gd name="T13" fmla="*/ 106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1" h="367">
                    <a:moveTo>
                      <a:pt x="765" y="106"/>
                    </a:moveTo>
                    <a:cubicBezTo>
                      <a:pt x="1030" y="106"/>
                      <a:pt x="1272" y="205"/>
                      <a:pt x="1457" y="367"/>
                    </a:cubicBezTo>
                    <a:cubicBezTo>
                      <a:pt x="1531" y="289"/>
                      <a:pt x="1531" y="289"/>
                      <a:pt x="1531" y="289"/>
                    </a:cubicBezTo>
                    <a:cubicBezTo>
                      <a:pt x="1327" y="109"/>
                      <a:pt x="1059" y="0"/>
                      <a:pt x="765" y="0"/>
                    </a:cubicBezTo>
                    <a:cubicBezTo>
                      <a:pt x="472" y="0"/>
                      <a:pt x="204" y="109"/>
                      <a:pt x="0" y="289"/>
                    </a:cubicBezTo>
                    <a:cubicBezTo>
                      <a:pt x="74" y="366"/>
                      <a:pt x="74" y="366"/>
                      <a:pt x="74" y="366"/>
                    </a:cubicBezTo>
                    <a:cubicBezTo>
                      <a:pt x="259" y="205"/>
                      <a:pt x="501" y="106"/>
                      <a:pt x="765" y="106"/>
                    </a:cubicBezTo>
                    <a:close/>
                  </a:path>
                </a:pathLst>
              </a:custGeom>
              <a:solidFill>
                <a:srgbClr val="8FD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3BA1B1BB-A24E-425A-AF4D-CFDD7321F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206" y="2479356"/>
                <a:ext cx="3656344" cy="893076"/>
              </a:xfrm>
              <a:custGeom>
                <a:avLst/>
                <a:gdLst>
                  <a:gd name="T0" fmla="*/ 0 w 1383"/>
                  <a:gd name="T1" fmla="*/ 260 h 338"/>
                  <a:gd name="T2" fmla="*/ 74 w 1383"/>
                  <a:gd name="T3" fmla="*/ 338 h 338"/>
                  <a:gd name="T4" fmla="*/ 691 w 1383"/>
                  <a:gd name="T5" fmla="*/ 106 h 338"/>
                  <a:gd name="T6" fmla="*/ 1309 w 1383"/>
                  <a:gd name="T7" fmla="*/ 338 h 338"/>
                  <a:gd name="T8" fmla="*/ 1383 w 1383"/>
                  <a:gd name="T9" fmla="*/ 261 h 338"/>
                  <a:gd name="T10" fmla="*/ 691 w 1383"/>
                  <a:gd name="T11" fmla="*/ 0 h 338"/>
                  <a:gd name="T12" fmla="*/ 0 w 1383"/>
                  <a:gd name="T13" fmla="*/ 26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3" h="338">
                    <a:moveTo>
                      <a:pt x="0" y="260"/>
                    </a:moveTo>
                    <a:cubicBezTo>
                      <a:pt x="74" y="338"/>
                      <a:pt x="74" y="338"/>
                      <a:pt x="74" y="338"/>
                    </a:cubicBezTo>
                    <a:cubicBezTo>
                      <a:pt x="239" y="194"/>
                      <a:pt x="455" y="106"/>
                      <a:pt x="691" y="106"/>
                    </a:cubicBezTo>
                    <a:cubicBezTo>
                      <a:pt x="928" y="106"/>
                      <a:pt x="1144" y="194"/>
                      <a:pt x="1309" y="338"/>
                    </a:cubicBezTo>
                    <a:cubicBezTo>
                      <a:pt x="1383" y="261"/>
                      <a:pt x="1383" y="261"/>
                      <a:pt x="1383" y="261"/>
                    </a:cubicBezTo>
                    <a:cubicBezTo>
                      <a:pt x="1198" y="99"/>
                      <a:pt x="956" y="0"/>
                      <a:pt x="691" y="0"/>
                    </a:cubicBezTo>
                    <a:cubicBezTo>
                      <a:pt x="427" y="0"/>
                      <a:pt x="185" y="99"/>
                      <a:pt x="0" y="260"/>
                    </a:cubicBezTo>
                    <a:close/>
                  </a:path>
                </a:pathLst>
              </a:custGeom>
              <a:solidFill>
                <a:srgbClr val="6BC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32E2C9C2-3620-4103-9EC2-F14A1D54C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926" y="2759166"/>
                <a:ext cx="3264903" cy="816236"/>
              </a:xfrm>
              <a:custGeom>
                <a:avLst/>
                <a:gdLst>
                  <a:gd name="T0" fmla="*/ 617 w 1235"/>
                  <a:gd name="T1" fmla="*/ 107 h 309"/>
                  <a:gd name="T2" fmla="*/ 1161 w 1235"/>
                  <a:gd name="T3" fmla="*/ 309 h 309"/>
                  <a:gd name="T4" fmla="*/ 1235 w 1235"/>
                  <a:gd name="T5" fmla="*/ 232 h 309"/>
                  <a:gd name="T6" fmla="*/ 617 w 1235"/>
                  <a:gd name="T7" fmla="*/ 0 h 309"/>
                  <a:gd name="T8" fmla="*/ 0 w 1235"/>
                  <a:gd name="T9" fmla="*/ 232 h 309"/>
                  <a:gd name="T10" fmla="*/ 74 w 1235"/>
                  <a:gd name="T11" fmla="*/ 309 h 309"/>
                  <a:gd name="T12" fmla="*/ 617 w 1235"/>
                  <a:gd name="T13" fmla="*/ 107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5" h="309">
                    <a:moveTo>
                      <a:pt x="617" y="107"/>
                    </a:moveTo>
                    <a:cubicBezTo>
                      <a:pt x="825" y="107"/>
                      <a:pt x="1015" y="183"/>
                      <a:pt x="1161" y="309"/>
                    </a:cubicBezTo>
                    <a:cubicBezTo>
                      <a:pt x="1235" y="232"/>
                      <a:pt x="1235" y="232"/>
                      <a:pt x="1235" y="232"/>
                    </a:cubicBezTo>
                    <a:cubicBezTo>
                      <a:pt x="1070" y="88"/>
                      <a:pt x="854" y="0"/>
                      <a:pt x="617" y="0"/>
                    </a:cubicBezTo>
                    <a:cubicBezTo>
                      <a:pt x="381" y="0"/>
                      <a:pt x="165" y="88"/>
                      <a:pt x="0" y="232"/>
                    </a:cubicBezTo>
                    <a:cubicBezTo>
                      <a:pt x="74" y="309"/>
                      <a:pt x="74" y="309"/>
                      <a:pt x="74" y="309"/>
                    </a:cubicBezTo>
                    <a:cubicBezTo>
                      <a:pt x="220" y="183"/>
                      <a:pt x="410" y="107"/>
                      <a:pt x="617" y="107"/>
                    </a:cubicBezTo>
                    <a:close/>
                  </a:path>
                </a:pathLst>
              </a:custGeom>
              <a:solidFill>
                <a:srgbClr val="76D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>
                <a:extLst>
                  <a:ext uri="{FF2B5EF4-FFF2-40B4-BE49-F238E27FC236}">
                    <a16:creationId xmlns:a16="http://schemas.microsoft.com/office/drawing/2014/main" id="{1D8B1C54-2F97-495D-B1D4-761D0E315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647" y="3041878"/>
                <a:ext cx="2873463" cy="736496"/>
              </a:xfrm>
              <a:custGeom>
                <a:avLst/>
                <a:gdLst>
                  <a:gd name="T0" fmla="*/ 543 w 1087"/>
                  <a:gd name="T1" fmla="*/ 105 h 279"/>
                  <a:gd name="T2" fmla="*/ 1014 w 1087"/>
                  <a:gd name="T3" fmla="*/ 279 h 279"/>
                  <a:gd name="T4" fmla="*/ 1087 w 1087"/>
                  <a:gd name="T5" fmla="*/ 202 h 279"/>
                  <a:gd name="T6" fmla="*/ 543 w 1087"/>
                  <a:gd name="T7" fmla="*/ 0 h 279"/>
                  <a:gd name="T8" fmla="*/ 0 w 1087"/>
                  <a:gd name="T9" fmla="*/ 202 h 279"/>
                  <a:gd name="T10" fmla="*/ 73 w 1087"/>
                  <a:gd name="T11" fmla="*/ 279 h 279"/>
                  <a:gd name="T12" fmla="*/ 543 w 1087"/>
                  <a:gd name="T13" fmla="*/ 10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7" h="279">
                    <a:moveTo>
                      <a:pt x="543" y="105"/>
                    </a:moveTo>
                    <a:cubicBezTo>
                      <a:pt x="723" y="105"/>
                      <a:pt x="888" y="170"/>
                      <a:pt x="1014" y="279"/>
                    </a:cubicBezTo>
                    <a:cubicBezTo>
                      <a:pt x="1087" y="202"/>
                      <a:pt x="1087" y="202"/>
                      <a:pt x="1087" y="202"/>
                    </a:cubicBezTo>
                    <a:cubicBezTo>
                      <a:pt x="941" y="76"/>
                      <a:pt x="751" y="0"/>
                      <a:pt x="543" y="0"/>
                    </a:cubicBezTo>
                    <a:cubicBezTo>
                      <a:pt x="336" y="0"/>
                      <a:pt x="146" y="76"/>
                      <a:pt x="0" y="202"/>
                    </a:cubicBezTo>
                    <a:cubicBezTo>
                      <a:pt x="73" y="279"/>
                      <a:pt x="73" y="279"/>
                      <a:pt x="73" y="279"/>
                    </a:cubicBezTo>
                    <a:cubicBezTo>
                      <a:pt x="199" y="170"/>
                      <a:pt x="364" y="105"/>
                      <a:pt x="543" y="105"/>
                    </a:cubicBezTo>
                    <a:close/>
                  </a:path>
                </a:pathLst>
              </a:custGeom>
              <a:solidFill>
                <a:srgbClr val="3EBE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3">
                <a:extLst>
                  <a:ext uri="{FF2B5EF4-FFF2-40B4-BE49-F238E27FC236}">
                    <a16:creationId xmlns:a16="http://schemas.microsoft.com/office/drawing/2014/main" id="{66A6B169-77E3-4F79-B429-BC35C1377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467" y="3318789"/>
                <a:ext cx="2487822" cy="666908"/>
              </a:xfrm>
              <a:custGeom>
                <a:avLst/>
                <a:gdLst>
                  <a:gd name="T0" fmla="*/ 470 w 941"/>
                  <a:gd name="T1" fmla="*/ 106 h 252"/>
                  <a:gd name="T2" fmla="*/ 867 w 941"/>
                  <a:gd name="T3" fmla="*/ 252 h 252"/>
                  <a:gd name="T4" fmla="*/ 941 w 941"/>
                  <a:gd name="T5" fmla="*/ 174 h 252"/>
                  <a:gd name="T6" fmla="*/ 470 w 941"/>
                  <a:gd name="T7" fmla="*/ 0 h 252"/>
                  <a:gd name="T8" fmla="*/ 0 w 941"/>
                  <a:gd name="T9" fmla="*/ 174 h 252"/>
                  <a:gd name="T10" fmla="*/ 74 w 941"/>
                  <a:gd name="T11" fmla="*/ 252 h 252"/>
                  <a:gd name="T12" fmla="*/ 470 w 941"/>
                  <a:gd name="T13" fmla="*/ 10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1" h="252">
                    <a:moveTo>
                      <a:pt x="470" y="106"/>
                    </a:moveTo>
                    <a:cubicBezTo>
                      <a:pt x="622" y="106"/>
                      <a:pt x="760" y="161"/>
                      <a:pt x="867" y="252"/>
                    </a:cubicBezTo>
                    <a:cubicBezTo>
                      <a:pt x="941" y="174"/>
                      <a:pt x="941" y="174"/>
                      <a:pt x="941" y="174"/>
                    </a:cubicBezTo>
                    <a:cubicBezTo>
                      <a:pt x="815" y="65"/>
                      <a:pt x="650" y="0"/>
                      <a:pt x="470" y="0"/>
                    </a:cubicBezTo>
                    <a:cubicBezTo>
                      <a:pt x="291" y="0"/>
                      <a:pt x="126" y="65"/>
                      <a:pt x="0" y="174"/>
                    </a:cubicBezTo>
                    <a:cubicBezTo>
                      <a:pt x="74" y="252"/>
                      <a:pt x="74" y="252"/>
                      <a:pt x="74" y="252"/>
                    </a:cubicBezTo>
                    <a:cubicBezTo>
                      <a:pt x="181" y="161"/>
                      <a:pt x="319" y="106"/>
                      <a:pt x="470" y="106"/>
                    </a:cubicBezTo>
                    <a:close/>
                  </a:path>
                </a:pathLst>
              </a:custGeom>
              <a:solidFill>
                <a:srgbClr val="3BA1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83748E29-5444-4F7F-89B4-070A5EAA0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187" y="3598601"/>
                <a:ext cx="2096381" cy="590068"/>
              </a:xfrm>
              <a:custGeom>
                <a:avLst/>
                <a:gdLst>
                  <a:gd name="T0" fmla="*/ 0 w 793"/>
                  <a:gd name="T1" fmla="*/ 146 h 223"/>
                  <a:gd name="T2" fmla="*/ 74 w 793"/>
                  <a:gd name="T3" fmla="*/ 223 h 223"/>
                  <a:gd name="T4" fmla="*/ 396 w 793"/>
                  <a:gd name="T5" fmla="*/ 104 h 223"/>
                  <a:gd name="T6" fmla="*/ 719 w 793"/>
                  <a:gd name="T7" fmla="*/ 223 h 223"/>
                  <a:gd name="T8" fmla="*/ 793 w 793"/>
                  <a:gd name="T9" fmla="*/ 146 h 223"/>
                  <a:gd name="T10" fmla="*/ 396 w 793"/>
                  <a:gd name="T11" fmla="*/ 0 h 223"/>
                  <a:gd name="T12" fmla="*/ 0 w 793"/>
                  <a:gd name="T13" fmla="*/ 14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3" h="223">
                    <a:moveTo>
                      <a:pt x="0" y="146"/>
                    </a:moveTo>
                    <a:cubicBezTo>
                      <a:pt x="74" y="223"/>
                      <a:pt x="74" y="223"/>
                      <a:pt x="74" y="223"/>
                    </a:cubicBezTo>
                    <a:cubicBezTo>
                      <a:pt x="161" y="149"/>
                      <a:pt x="273" y="104"/>
                      <a:pt x="396" y="104"/>
                    </a:cubicBezTo>
                    <a:cubicBezTo>
                      <a:pt x="519" y="104"/>
                      <a:pt x="632" y="149"/>
                      <a:pt x="719" y="223"/>
                    </a:cubicBezTo>
                    <a:cubicBezTo>
                      <a:pt x="793" y="146"/>
                      <a:pt x="793" y="146"/>
                      <a:pt x="793" y="146"/>
                    </a:cubicBezTo>
                    <a:cubicBezTo>
                      <a:pt x="686" y="55"/>
                      <a:pt x="548" y="0"/>
                      <a:pt x="396" y="0"/>
                    </a:cubicBezTo>
                    <a:cubicBezTo>
                      <a:pt x="245" y="0"/>
                      <a:pt x="107" y="55"/>
                      <a:pt x="0" y="146"/>
                    </a:cubicBezTo>
                    <a:close/>
                  </a:path>
                </a:pathLst>
              </a:custGeom>
              <a:solidFill>
                <a:srgbClr val="2A7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9C297BA8-9EDB-4A17-9FCC-7EB3224C8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908" y="3874062"/>
                <a:ext cx="1704941" cy="517578"/>
              </a:xfrm>
              <a:custGeom>
                <a:avLst/>
                <a:gdLst>
                  <a:gd name="T0" fmla="*/ 322 w 645"/>
                  <a:gd name="T1" fmla="*/ 106 h 196"/>
                  <a:gd name="T2" fmla="*/ 571 w 645"/>
                  <a:gd name="T3" fmla="*/ 196 h 196"/>
                  <a:gd name="T4" fmla="*/ 645 w 645"/>
                  <a:gd name="T5" fmla="*/ 119 h 196"/>
                  <a:gd name="T6" fmla="*/ 322 w 645"/>
                  <a:gd name="T7" fmla="*/ 0 h 196"/>
                  <a:gd name="T8" fmla="*/ 0 w 645"/>
                  <a:gd name="T9" fmla="*/ 119 h 196"/>
                  <a:gd name="T10" fmla="*/ 74 w 645"/>
                  <a:gd name="T11" fmla="*/ 196 h 196"/>
                  <a:gd name="T12" fmla="*/ 322 w 645"/>
                  <a:gd name="T13" fmla="*/ 10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5" h="196">
                    <a:moveTo>
                      <a:pt x="322" y="106"/>
                    </a:moveTo>
                    <a:cubicBezTo>
                      <a:pt x="417" y="106"/>
                      <a:pt x="504" y="140"/>
                      <a:pt x="571" y="196"/>
                    </a:cubicBezTo>
                    <a:cubicBezTo>
                      <a:pt x="645" y="119"/>
                      <a:pt x="645" y="119"/>
                      <a:pt x="645" y="119"/>
                    </a:cubicBezTo>
                    <a:cubicBezTo>
                      <a:pt x="558" y="45"/>
                      <a:pt x="445" y="0"/>
                      <a:pt x="322" y="0"/>
                    </a:cubicBezTo>
                    <a:cubicBezTo>
                      <a:pt x="199" y="0"/>
                      <a:pt x="87" y="45"/>
                      <a:pt x="0" y="119"/>
                    </a:cubicBezTo>
                    <a:cubicBezTo>
                      <a:pt x="74" y="196"/>
                      <a:pt x="74" y="196"/>
                      <a:pt x="74" y="196"/>
                    </a:cubicBezTo>
                    <a:cubicBezTo>
                      <a:pt x="141" y="140"/>
                      <a:pt x="228" y="106"/>
                      <a:pt x="322" y="106"/>
                    </a:cubicBezTo>
                    <a:close/>
                  </a:path>
                </a:pathLst>
              </a:custGeom>
              <a:solidFill>
                <a:srgbClr val="216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16">
                <a:extLst>
                  <a:ext uri="{FF2B5EF4-FFF2-40B4-BE49-F238E27FC236}">
                    <a16:creationId xmlns:a16="http://schemas.microsoft.com/office/drawing/2014/main" id="{F54148A5-F357-490C-A8E3-6E507C744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629" y="4153873"/>
                <a:ext cx="1313501" cy="443638"/>
              </a:xfrm>
              <a:custGeom>
                <a:avLst/>
                <a:gdLst>
                  <a:gd name="T0" fmla="*/ 248 w 497"/>
                  <a:gd name="T1" fmla="*/ 104 h 168"/>
                  <a:gd name="T2" fmla="*/ 423 w 497"/>
                  <a:gd name="T3" fmla="*/ 168 h 168"/>
                  <a:gd name="T4" fmla="*/ 497 w 497"/>
                  <a:gd name="T5" fmla="*/ 90 h 168"/>
                  <a:gd name="T6" fmla="*/ 248 w 497"/>
                  <a:gd name="T7" fmla="*/ 0 h 168"/>
                  <a:gd name="T8" fmla="*/ 0 w 497"/>
                  <a:gd name="T9" fmla="*/ 90 h 168"/>
                  <a:gd name="T10" fmla="*/ 74 w 497"/>
                  <a:gd name="T11" fmla="*/ 168 h 168"/>
                  <a:gd name="T12" fmla="*/ 248 w 497"/>
                  <a:gd name="T13" fmla="*/ 10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7" h="168">
                    <a:moveTo>
                      <a:pt x="248" y="104"/>
                    </a:moveTo>
                    <a:cubicBezTo>
                      <a:pt x="315" y="104"/>
                      <a:pt x="376" y="128"/>
                      <a:pt x="423" y="168"/>
                    </a:cubicBezTo>
                    <a:cubicBezTo>
                      <a:pt x="497" y="90"/>
                      <a:pt x="497" y="90"/>
                      <a:pt x="497" y="90"/>
                    </a:cubicBezTo>
                    <a:cubicBezTo>
                      <a:pt x="430" y="34"/>
                      <a:pt x="343" y="0"/>
                      <a:pt x="248" y="0"/>
                    </a:cubicBezTo>
                    <a:cubicBezTo>
                      <a:pt x="154" y="0"/>
                      <a:pt x="67" y="34"/>
                      <a:pt x="0" y="90"/>
                    </a:cubicBezTo>
                    <a:cubicBezTo>
                      <a:pt x="74" y="168"/>
                      <a:pt x="74" y="168"/>
                      <a:pt x="74" y="168"/>
                    </a:cubicBezTo>
                    <a:cubicBezTo>
                      <a:pt x="121" y="128"/>
                      <a:pt x="182" y="104"/>
                      <a:pt x="248" y="104"/>
                    </a:cubicBezTo>
                    <a:close/>
                  </a:path>
                </a:pathLst>
              </a:custGeom>
              <a:solidFill>
                <a:srgbClr val="1D36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17">
                <a:extLst>
                  <a:ext uri="{FF2B5EF4-FFF2-40B4-BE49-F238E27FC236}">
                    <a16:creationId xmlns:a16="http://schemas.microsoft.com/office/drawing/2014/main" id="{4D39792E-B2AE-4838-BCA0-F2BB5F475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295" y="4407587"/>
                <a:ext cx="613257" cy="204421"/>
              </a:xfrm>
              <a:custGeom>
                <a:avLst/>
                <a:gdLst>
                  <a:gd name="T0" fmla="*/ 423 w 423"/>
                  <a:gd name="T1" fmla="*/ 0 h 141"/>
                  <a:gd name="T2" fmla="*/ 290 w 423"/>
                  <a:gd name="T3" fmla="*/ 141 h 141"/>
                  <a:gd name="T4" fmla="*/ 0 w 423"/>
                  <a:gd name="T5" fmla="*/ 141 h 141"/>
                  <a:gd name="T6" fmla="*/ 135 w 423"/>
                  <a:gd name="T7" fmla="*/ 0 h 141"/>
                  <a:gd name="T8" fmla="*/ 423 w 423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141">
                    <a:moveTo>
                      <a:pt x="423" y="0"/>
                    </a:moveTo>
                    <a:lnTo>
                      <a:pt x="290" y="141"/>
                    </a:lnTo>
                    <a:lnTo>
                      <a:pt x="0" y="141"/>
                    </a:lnTo>
                    <a:lnTo>
                      <a:pt x="135" y="0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15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18">
                <a:extLst>
                  <a:ext uri="{FF2B5EF4-FFF2-40B4-BE49-F238E27FC236}">
                    <a16:creationId xmlns:a16="http://schemas.microsoft.com/office/drawing/2014/main" id="{DB0EADBF-9F8E-4A08-AF4D-54990DF77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575" y="4612009"/>
                <a:ext cx="616156" cy="205871"/>
              </a:xfrm>
              <a:custGeom>
                <a:avLst/>
                <a:gdLst>
                  <a:gd name="T0" fmla="*/ 425 w 425"/>
                  <a:gd name="T1" fmla="*/ 0 h 142"/>
                  <a:gd name="T2" fmla="*/ 290 w 425"/>
                  <a:gd name="T3" fmla="*/ 142 h 142"/>
                  <a:gd name="T4" fmla="*/ 0 w 425"/>
                  <a:gd name="T5" fmla="*/ 142 h 142"/>
                  <a:gd name="T6" fmla="*/ 135 w 425"/>
                  <a:gd name="T7" fmla="*/ 0 h 142"/>
                  <a:gd name="T8" fmla="*/ 425 w 425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142">
                    <a:moveTo>
                      <a:pt x="425" y="0"/>
                    </a:moveTo>
                    <a:lnTo>
                      <a:pt x="290" y="142"/>
                    </a:lnTo>
                    <a:lnTo>
                      <a:pt x="0" y="142"/>
                    </a:lnTo>
                    <a:lnTo>
                      <a:pt x="135" y="0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F58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19">
                <a:extLst>
                  <a:ext uri="{FF2B5EF4-FFF2-40B4-BE49-F238E27FC236}">
                    <a16:creationId xmlns:a16="http://schemas.microsoft.com/office/drawing/2014/main" id="{4A8CA5B9-D9C9-42F6-9586-337F871D0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015" y="4204617"/>
                <a:ext cx="613257" cy="202972"/>
              </a:xfrm>
              <a:custGeom>
                <a:avLst/>
                <a:gdLst>
                  <a:gd name="T0" fmla="*/ 133 w 423"/>
                  <a:gd name="T1" fmla="*/ 0 h 140"/>
                  <a:gd name="T2" fmla="*/ 423 w 423"/>
                  <a:gd name="T3" fmla="*/ 0 h 140"/>
                  <a:gd name="T4" fmla="*/ 288 w 423"/>
                  <a:gd name="T5" fmla="*/ 140 h 140"/>
                  <a:gd name="T6" fmla="*/ 0 w 423"/>
                  <a:gd name="T7" fmla="*/ 140 h 140"/>
                  <a:gd name="T8" fmla="*/ 133 w 423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140">
                    <a:moveTo>
                      <a:pt x="133" y="0"/>
                    </a:moveTo>
                    <a:lnTo>
                      <a:pt x="423" y="0"/>
                    </a:lnTo>
                    <a:lnTo>
                      <a:pt x="288" y="140"/>
                    </a:lnTo>
                    <a:lnTo>
                      <a:pt x="0" y="14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58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39ECBE05-40A7-4AD3-80AA-7917FCC7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836" y="4000194"/>
                <a:ext cx="616156" cy="204421"/>
              </a:xfrm>
              <a:custGeom>
                <a:avLst/>
                <a:gdLst>
                  <a:gd name="T0" fmla="*/ 135 w 425"/>
                  <a:gd name="T1" fmla="*/ 0 h 141"/>
                  <a:gd name="T2" fmla="*/ 425 w 425"/>
                  <a:gd name="T3" fmla="*/ 0 h 141"/>
                  <a:gd name="T4" fmla="*/ 290 w 425"/>
                  <a:gd name="T5" fmla="*/ 141 h 141"/>
                  <a:gd name="T6" fmla="*/ 0 w 425"/>
                  <a:gd name="T7" fmla="*/ 141 h 141"/>
                  <a:gd name="T8" fmla="*/ 135 w 425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141">
                    <a:moveTo>
                      <a:pt x="135" y="0"/>
                    </a:moveTo>
                    <a:lnTo>
                      <a:pt x="425" y="0"/>
                    </a:lnTo>
                    <a:lnTo>
                      <a:pt x="290" y="141"/>
                    </a:lnTo>
                    <a:lnTo>
                      <a:pt x="0" y="141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15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21">
                <a:extLst>
                  <a:ext uri="{FF2B5EF4-FFF2-40B4-BE49-F238E27FC236}">
                    <a16:creationId xmlns:a16="http://schemas.microsoft.com/office/drawing/2014/main" id="{DC691670-653A-4FB4-915D-EAD0E0F22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556" y="3794323"/>
                <a:ext cx="616156" cy="205871"/>
              </a:xfrm>
              <a:custGeom>
                <a:avLst/>
                <a:gdLst>
                  <a:gd name="T0" fmla="*/ 135 w 425"/>
                  <a:gd name="T1" fmla="*/ 0 h 142"/>
                  <a:gd name="T2" fmla="*/ 425 w 425"/>
                  <a:gd name="T3" fmla="*/ 0 h 142"/>
                  <a:gd name="T4" fmla="*/ 290 w 425"/>
                  <a:gd name="T5" fmla="*/ 142 h 142"/>
                  <a:gd name="T6" fmla="*/ 0 w 425"/>
                  <a:gd name="T7" fmla="*/ 142 h 142"/>
                  <a:gd name="T8" fmla="*/ 135 w 425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142">
                    <a:moveTo>
                      <a:pt x="135" y="0"/>
                    </a:moveTo>
                    <a:lnTo>
                      <a:pt x="425" y="0"/>
                    </a:lnTo>
                    <a:lnTo>
                      <a:pt x="290" y="142"/>
                    </a:lnTo>
                    <a:lnTo>
                      <a:pt x="0" y="14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58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22">
                <a:extLst>
                  <a:ext uri="{FF2B5EF4-FFF2-40B4-BE49-F238E27FC236}">
                    <a16:creationId xmlns:a16="http://schemas.microsoft.com/office/drawing/2014/main" id="{E1F158AD-DC6E-47BE-9410-629796C4E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276" y="3591351"/>
                <a:ext cx="616156" cy="202972"/>
              </a:xfrm>
              <a:custGeom>
                <a:avLst/>
                <a:gdLst>
                  <a:gd name="T0" fmla="*/ 135 w 425"/>
                  <a:gd name="T1" fmla="*/ 0 h 140"/>
                  <a:gd name="T2" fmla="*/ 425 w 425"/>
                  <a:gd name="T3" fmla="*/ 0 h 140"/>
                  <a:gd name="T4" fmla="*/ 290 w 425"/>
                  <a:gd name="T5" fmla="*/ 140 h 140"/>
                  <a:gd name="T6" fmla="*/ 0 w 425"/>
                  <a:gd name="T7" fmla="*/ 140 h 140"/>
                  <a:gd name="T8" fmla="*/ 135 w 425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140">
                    <a:moveTo>
                      <a:pt x="135" y="0"/>
                    </a:moveTo>
                    <a:lnTo>
                      <a:pt x="425" y="0"/>
                    </a:lnTo>
                    <a:lnTo>
                      <a:pt x="290" y="140"/>
                    </a:lnTo>
                    <a:lnTo>
                      <a:pt x="0" y="14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15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23">
                <a:extLst>
                  <a:ext uri="{FF2B5EF4-FFF2-40B4-BE49-F238E27FC236}">
                    <a16:creationId xmlns:a16="http://schemas.microsoft.com/office/drawing/2014/main" id="{92D0F726-2CCF-4B32-8517-80AA99338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8996" y="3388380"/>
                <a:ext cx="613257" cy="202972"/>
              </a:xfrm>
              <a:custGeom>
                <a:avLst/>
                <a:gdLst>
                  <a:gd name="T0" fmla="*/ 135 w 423"/>
                  <a:gd name="T1" fmla="*/ 0 h 140"/>
                  <a:gd name="T2" fmla="*/ 423 w 423"/>
                  <a:gd name="T3" fmla="*/ 0 h 140"/>
                  <a:gd name="T4" fmla="*/ 290 w 423"/>
                  <a:gd name="T5" fmla="*/ 140 h 140"/>
                  <a:gd name="T6" fmla="*/ 0 w 423"/>
                  <a:gd name="T7" fmla="*/ 140 h 140"/>
                  <a:gd name="T8" fmla="*/ 135 w 423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140">
                    <a:moveTo>
                      <a:pt x="135" y="0"/>
                    </a:moveTo>
                    <a:lnTo>
                      <a:pt x="423" y="0"/>
                    </a:lnTo>
                    <a:lnTo>
                      <a:pt x="290" y="140"/>
                    </a:lnTo>
                    <a:lnTo>
                      <a:pt x="0" y="14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58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24">
                <a:extLst>
                  <a:ext uri="{FF2B5EF4-FFF2-40B4-BE49-F238E27FC236}">
                    <a16:creationId xmlns:a16="http://schemas.microsoft.com/office/drawing/2014/main" id="{727415B9-E108-4E6C-B186-624C259E4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717" y="3181059"/>
                <a:ext cx="613257" cy="207321"/>
              </a:xfrm>
              <a:custGeom>
                <a:avLst/>
                <a:gdLst>
                  <a:gd name="T0" fmla="*/ 133 w 423"/>
                  <a:gd name="T1" fmla="*/ 0 h 143"/>
                  <a:gd name="T2" fmla="*/ 423 w 423"/>
                  <a:gd name="T3" fmla="*/ 0 h 143"/>
                  <a:gd name="T4" fmla="*/ 288 w 423"/>
                  <a:gd name="T5" fmla="*/ 143 h 143"/>
                  <a:gd name="T6" fmla="*/ 0 w 423"/>
                  <a:gd name="T7" fmla="*/ 143 h 143"/>
                  <a:gd name="T8" fmla="*/ 133 w 423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143">
                    <a:moveTo>
                      <a:pt x="133" y="0"/>
                    </a:moveTo>
                    <a:lnTo>
                      <a:pt x="423" y="0"/>
                    </a:lnTo>
                    <a:lnTo>
                      <a:pt x="288" y="143"/>
                    </a:lnTo>
                    <a:lnTo>
                      <a:pt x="0" y="14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15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25">
                <a:extLst>
                  <a:ext uri="{FF2B5EF4-FFF2-40B4-BE49-F238E27FC236}">
                    <a16:creationId xmlns:a16="http://schemas.microsoft.com/office/drawing/2014/main" id="{E4FF52B0-B877-4A18-A36E-1104BF0B6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537" y="2978086"/>
                <a:ext cx="616156" cy="202972"/>
              </a:xfrm>
              <a:custGeom>
                <a:avLst/>
                <a:gdLst>
                  <a:gd name="T0" fmla="*/ 135 w 425"/>
                  <a:gd name="T1" fmla="*/ 0 h 140"/>
                  <a:gd name="T2" fmla="*/ 425 w 425"/>
                  <a:gd name="T3" fmla="*/ 0 h 140"/>
                  <a:gd name="T4" fmla="*/ 290 w 425"/>
                  <a:gd name="T5" fmla="*/ 140 h 140"/>
                  <a:gd name="T6" fmla="*/ 0 w 425"/>
                  <a:gd name="T7" fmla="*/ 140 h 140"/>
                  <a:gd name="T8" fmla="*/ 135 w 425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140">
                    <a:moveTo>
                      <a:pt x="135" y="0"/>
                    </a:moveTo>
                    <a:lnTo>
                      <a:pt x="425" y="0"/>
                    </a:lnTo>
                    <a:lnTo>
                      <a:pt x="290" y="140"/>
                    </a:lnTo>
                    <a:lnTo>
                      <a:pt x="0" y="14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58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26">
                <a:extLst>
                  <a:ext uri="{FF2B5EF4-FFF2-40B4-BE49-F238E27FC236}">
                    <a16:creationId xmlns:a16="http://schemas.microsoft.com/office/drawing/2014/main" id="{E3CE05ED-AF86-4A24-8F9F-64D04774E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257" y="2775115"/>
                <a:ext cx="616156" cy="202972"/>
              </a:xfrm>
              <a:custGeom>
                <a:avLst/>
                <a:gdLst>
                  <a:gd name="T0" fmla="*/ 0 w 425"/>
                  <a:gd name="T1" fmla="*/ 140 h 140"/>
                  <a:gd name="T2" fmla="*/ 135 w 425"/>
                  <a:gd name="T3" fmla="*/ 0 h 140"/>
                  <a:gd name="T4" fmla="*/ 425 w 425"/>
                  <a:gd name="T5" fmla="*/ 0 h 140"/>
                  <a:gd name="T6" fmla="*/ 290 w 425"/>
                  <a:gd name="T7" fmla="*/ 140 h 140"/>
                  <a:gd name="T8" fmla="*/ 0 w 425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140">
                    <a:moveTo>
                      <a:pt x="0" y="140"/>
                    </a:moveTo>
                    <a:lnTo>
                      <a:pt x="135" y="0"/>
                    </a:lnTo>
                    <a:lnTo>
                      <a:pt x="425" y="0"/>
                    </a:lnTo>
                    <a:lnTo>
                      <a:pt x="290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15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27">
                <a:extLst>
                  <a:ext uri="{FF2B5EF4-FFF2-40B4-BE49-F238E27FC236}">
                    <a16:creationId xmlns:a16="http://schemas.microsoft.com/office/drawing/2014/main" id="{5E34BDB5-87C2-43B0-850A-AC1688370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154" y="4407587"/>
                <a:ext cx="597309" cy="204421"/>
              </a:xfrm>
              <a:custGeom>
                <a:avLst/>
                <a:gdLst>
                  <a:gd name="T0" fmla="*/ 0 w 412"/>
                  <a:gd name="T1" fmla="*/ 0 h 141"/>
                  <a:gd name="T2" fmla="*/ 135 w 412"/>
                  <a:gd name="T3" fmla="*/ 141 h 141"/>
                  <a:gd name="T4" fmla="*/ 412 w 412"/>
                  <a:gd name="T5" fmla="*/ 141 h 141"/>
                  <a:gd name="T6" fmla="*/ 279 w 412"/>
                  <a:gd name="T7" fmla="*/ 0 h 141"/>
                  <a:gd name="T8" fmla="*/ 0 w 412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141">
                    <a:moveTo>
                      <a:pt x="0" y="0"/>
                    </a:moveTo>
                    <a:lnTo>
                      <a:pt x="135" y="141"/>
                    </a:lnTo>
                    <a:lnTo>
                      <a:pt x="412" y="141"/>
                    </a:lnTo>
                    <a:lnTo>
                      <a:pt x="2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36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28">
                <a:extLst>
                  <a:ext uri="{FF2B5EF4-FFF2-40B4-BE49-F238E27FC236}">
                    <a16:creationId xmlns:a16="http://schemas.microsoft.com/office/drawing/2014/main" id="{2EFD2040-D685-49FB-BC6F-7C5CAF80C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872" y="4612009"/>
                <a:ext cx="597309" cy="205871"/>
              </a:xfrm>
              <a:custGeom>
                <a:avLst/>
                <a:gdLst>
                  <a:gd name="T0" fmla="*/ 0 w 412"/>
                  <a:gd name="T1" fmla="*/ 0 h 142"/>
                  <a:gd name="T2" fmla="*/ 133 w 412"/>
                  <a:gd name="T3" fmla="*/ 142 h 142"/>
                  <a:gd name="T4" fmla="*/ 412 w 412"/>
                  <a:gd name="T5" fmla="*/ 142 h 142"/>
                  <a:gd name="T6" fmla="*/ 277 w 412"/>
                  <a:gd name="T7" fmla="*/ 0 h 142"/>
                  <a:gd name="T8" fmla="*/ 0 w 412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142">
                    <a:moveTo>
                      <a:pt x="0" y="0"/>
                    </a:moveTo>
                    <a:lnTo>
                      <a:pt x="133" y="142"/>
                    </a:lnTo>
                    <a:lnTo>
                      <a:pt x="412" y="142"/>
                    </a:lnTo>
                    <a:lnTo>
                      <a:pt x="2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1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29">
                <a:extLst>
                  <a:ext uri="{FF2B5EF4-FFF2-40B4-BE49-F238E27FC236}">
                    <a16:creationId xmlns:a16="http://schemas.microsoft.com/office/drawing/2014/main" id="{F132D830-405C-4573-8E26-F2858B4C3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433" y="4204617"/>
                <a:ext cx="600209" cy="202972"/>
              </a:xfrm>
              <a:custGeom>
                <a:avLst/>
                <a:gdLst>
                  <a:gd name="T0" fmla="*/ 279 w 414"/>
                  <a:gd name="T1" fmla="*/ 0 h 140"/>
                  <a:gd name="T2" fmla="*/ 0 w 414"/>
                  <a:gd name="T3" fmla="*/ 0 h 140"/>
                  <a:gd name="T4" fmla="*/ 135 w 414"/>
                  <a:gd name="T5" fmla="*/ 140 h 140"/>
                  <a:gd name="T6" fmla="*/ 414 w 414"/>
                  <a:gd name="T7" fmla="*/ 140 h 140"/>
                  <a:gd name="T8" fmla="*/ 279 w 414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140">
                    <a:moveTo>
                      <a:pt x="279" y="0"/>
                    </a:moveTo>
                    <a:lnTo>
                      <a:pt x="0" y="0"/>
                    </a:lnTo>
                    <a:lnTo>
                      <a:pt x="135" y="140"/>
                    </a:lnTo>
                    <a:lnTo>
                      <a:pt x="414" y="140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216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30">
                <a:extLst>
                  <a:ext uri="{FF2B5EF4-FFF2-40B4-BE49-F238E27FC236}">
                    <a16:creationId xmlns:a16="http://schemas.microsoft.com/office/drawing/2014/main" id="{11DA08FB-1ADB-4529-A545-26A3DD208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712" y="4000194"/>
                <a:ext cx="600209" cy="204421"/>
              </a:xfrm>
              <a:custGeom>
                <a:avLst/>
                <a:gdLst>
                  <a:gd name="T0" fmla="*/ 279 w 414"/>
                  <a:gd name="T1" fmla="*/ 0 h 141"/>
                  <a:gd name="T2" fmla="*/ 0 w 414"/>
                  <a:gd name="T3" fmla="*/ 0 h 141"/>
                  <a:gd name="T4" fmla="*/ 135 w 414"/>
                  <a:gd name="T5" fmla="*/ 141 h 141"/>
                  <a:gd name="T6" fmla="*/ 414 w 414"/>
                  <a:gd name="T7" fmla="*/ 141 h 141"/>
                  <a:gd name="T8" fmla="*/ 279 w 414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141">
                    <a:moveTo>
                      <a:pt x="279" y="0"/>
                    </a:moveTo>
                    <a:lnTo>
                      <a:pt x="0" y="0"/>
                    </a:lnTo>
                    <a:lnTo>
                      <a:pt x="135" y="141"/>
                    </a:lnTo>
                    <a:lnTo>
                      <a:pt x="414" y="1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2A7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31">
                <a:extLst>
                  <a:ext uri="{FF2B5EF4-FFF2-40B4-BE49-F238E27FC236}">
                    <a16:creationId xmlns:a16="http://schemas.microsoft.com/office/drawing/2014/main" id="{0A89DF53-E9FA-427E-A018-C387CC3E7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992" y="3794323"/>
                <a:ext cx="600209" cy="205871"/>
              </a:xfrm>
              <a:custGeom>
                <a:avLst/>
                <a:gdLst>
                  <a:gd name="T0" fmla="*/ 279 w 414"/>
                  <a:gd name="T1" fmla="*/ 0 h 142"/>
                  <a:gd name="T2" fmla="*/ 0 w 414"/>
                  <a:gd name="T3" fmla="*/ 0 h 142"/>
                  <a:gd name="T4" fmla="*/ 135 w 414"/>
                  <a:gd name="T5" fmla="*/ 142 h 142"/>
                  <a:gd name="T6" fmla="*/ 414 w 414"/>
                  <a:gd name="T7" fmla="*/ 142 h 142"/>
                  <a:gd name="T8" fmla="*/ 279 w 414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142">
                    <a:moveTo>
                      <a:pt x="279" y="0"/>
                    </a:moveTo>
                    <a:lnTo>
                      <a:pt x="0" y="0"/>
                    </a:lnTo>
                    <a:lnTo>
                      <a:pt x="135" y="142"/>
                    </a:lnTo>
                    <a:lnTo>
                      <a:pt x="414" y="142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3BA1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32">
                <a:extLst>
                  <a:ext uri="{FF2B5EF4-FFF2-40B4-BE49-F238E27FC236}">
                    <a16:creationId xmlns:a16="http://schemas.microsoft.com/office/drawing/2014/main" id="{5994AB46-053D-4D56-ACA9-3003DF945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4172" y="3591351"/>
                <a:ext cx="597309" cy="202972"/>
              </a:xfrm>
              <a:custGeom>
                <a:avLst/>
                <a:gdLst>
                  <a:gd name="T0" fmla="*/ 277 w 412"/>
                  <a:gd name="T1" fmla="*/ 0 h 140"/>
                  <a:gd name="T2" fmla="*/ 0 w 412"/>
                  <a:gd name="T3" fmla="*/ 0 h 140"/>
                  <a:gd name="T4" fmla="*/ 133 w 412"/>
                  <a:gd name="T5" fmla="*/ 140 h 140"/>
                  <a:gd name="T6" fmla="*/ 412 w 412"/>
                  <a:gd name="T7" fmla="*/ 140 h 140"/>
                  <a:gd name="T8" fmla="*/ 277 w 412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140">
                    <a:moveTo>
                      <a:pt x="277" y="0"/>
                    </a:moveTo>
                    <a:lnTo>
                      <a:pt x="0" y="0"/>
                    </a:lnTo>
                    <a:lnTo>
                      <a:pt x="133" y="140"/>
                    </a:lnTo>
                    <a:lnTo>
                      <a:pt x="412" y="140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3EBE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33">
                <a:extLst>
                  <a:ext uri="{FF2B5EF4-FFF2-40B4-BE49-F238E27FC236}">
                    <a16:creationId xmlns:a16="http://schemas.microsoft.com/office/drawing/2014/main" id="{01D377DD-696A-4B27-B3B7-DE4626F05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451" y="3388380"/>
                <a:ext cx="597309" cy="202972"/>
              </a:xfrm>
              <a:custGeom>
                <a:avLst/>
                <a:gdLst>
                  <a:gd name="T0" fmla="*/ 279 w 412"/>
                  <a:gd name="T1" fmla="*/ 0 h 140"/>
                  <a:gd name="T2" fmla="*/ 0 w 412"/>
                  <a:gd name="T3" fmla="*/ 0 h 140"/>
                  <a:gd name="T4" fmla="*/ 135 w 412"/>
                  <a:gd name="T5" fmla="*/ 140 h 140"/>
                  <a:gd name="T6" fmla="*/ 412 w 412"/>
                  <a:gd name="T7" fmla="*/ 140 h 140"/>
                  <a:gd name="T8" fmla="*/ 279 w 412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140">
                    <a:moveTo>
                      <a:pt x="279" y="0"/>
                    </a:moveTo>
                    <a:lnTo>
                      <a:pt x="0" y="0"/>
                    </a:lnTo>
                    <a:lnTo>
                      <a:pt x="135" y="140"/>
                    </a:lnTo>
                    <a:lnTo>
                      <a:pt x="412" y="140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76D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34">
                <a:extLst>
                  <a:ext uri="{FF2B5EF4-FFF2-40B4-BE49-F238E27FC236}">
                    <a16:creationId xmlns:a16="http://schemas.microsoft.com/office/drawing/2014/main" id="{ED002B6D-45AB-40A6-B708-BAC018109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731" y="3181059"/>
                <a:ext cx="600209" cy="207321"/>
              </a:xfrm>
              <a:custGeom>
                <a:avLst/>
                <a:gdLst>
                  <a:gd name="T0" fmla="*/ 279 w 414"/>
                  <a:gd name="T1" fmla="*/ 0 h 143"/>
                  <a:gd name="T2" fmla="*/ 0 w 414"/>
                  <a:gd name="T3" fmla="*/ 0 h 143"/>
                  <a:gd name="T4" fmla="*/ 135 w 414"/>
                  <a:gd name="T5" fmla="*/ 143 h 143"/>
                  <a:gd name="T6" fmla="*/ 414 w 414"/>
                  <a:gd name="T7" fmla="*/ 143 h 143"/>
                  <a:gd name="T8" fmla="*/ 279 w 414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143">
                    <a:moveTo>
                      <a:pt x="279" y="0"/>
                    </a:moveTo>
                    <a:lnTo>
                      <a:pt x="0" y="0"/>
                    </a:lnTo>
                    <a:lnTo>
                      <a:pt x="135" y="143"/>
                    </a:lnTo>
                    <a:lnTo>
                      <a:pt x="414" y="143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6BC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35">
                <a:extLst>
                  <a:ext uri="{FF2B5EF4-FFF2-40B4-BE49-F238E27FC236}">
                    <a16:creationId xmlns:a16="http://schemas.microsoft.com/office/drawing/2014/main" id="{5E18CB19-A737-4AEA-B954-BE6C50D1C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010" y="2978086"/>
                <a:ext cx="600209" cy="202972"/>
              </a:xfrm>
              <a:custGeom>
                <a:avLst/>
                <a:gdLst>
                  <a:gd name="T0" fmla="*/ 279 w 414"/>
                  <a:gd name="T1" fmla="*/ 0 h 140"/>
                  <a:gd name="T2" fmla="*/ 0 w 414"/>
                  <a:gd name="T3" fmla="*/ 0 h 140"/>
                  <a:gd name="T4" fmla="*/ 135 w 414"/>
                  <a:gd name="T5" fmla="*/ 140 h 140"/>
                  <a:gd name="T6" fmla="*/ 414 w 414"/>
                  <a:gd name="T7" fmla="*/ 140 h 140"/>
                  <a:gd name="T8" fmla="*/ 279 w 414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140">
                    <a:moveTo>
                      <a:pt x="279" y="0"/>
                    </a:moveTo>
                    <a:lnTo>
                      <a:pt x="0" y="0"/>
                    </a:lnTo>
                    <a:lnTo>
                      <a:pt x="135" y="140"/>
                    </a:lnTo>
                    <a:lnTo>
                      <a:pt x="414" y="140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8FD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36">
                <a:extLst>
                  <a:ext uri="{FF2B5EF4-FFF2-40B4-BE49-F238E27FC236}">
                    <a16:creationId xmlns:a16="http://schemas.microsoft.com/office/drawing/2014/main" id="{0AA257EE-71E1-4F43-B9EF-345C227EB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190" y="2775115"/>
                <a:ext cx="597309" cy="202972"/>
              </a:xfrm>
              <a:custGeom>
                <a:avLst/>
                <a:gdLst>
                  <a:gd name="T0" fmla="*/ 412 w 412"/>
                  <a:gd name="T1" fmla="*/ 140 h 140"/>
                  <a:gd name="T2" fmla="*/ 277 w 412"/>
                  <a:gd name="T3" fmla="*/ 0 h 140"/>
                  <a:gd name="T4" fmla="*/ 0 w 412"/>
                  <a:gd name="T5" fmla="*/ 0 h 140"/>
                  <a:gd name="T6" fmla="*/ 133 w 412"/>
                  <a:gd name="T7" fmla="*/ 140 h 140"/>
                  <a:gd name="T8" fmla="*/ 412 w 412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140">
                    <a:moveTo>
                      <a:pt x="412" y="140"/>
                    </a:moveTo>
                    <a:lnTo>
                      <a:pt x="277" y="0"/>
                    </a:lnTo>
                    <a:lnTo>
                      <a:pt x="0" y="0"/>
                    </a:lnTo>
                    <a:lnTo>
                      <a:pt x="133" y="140"/>
                    </a:lnTo>
                    <a:lnTo>
                      <a:pt x="412" y="140"/>
                    </a:lnTo>
                    <a:close/>
                  </a:path>
                </a:pathLst>
              </a:custGeom>
              <a:solidFill>
                <a:srgbClr val="4C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37">
                <a:extLst>
                  <a:ext uri="{FF2B5EF4-FFF2-40B4-BE49-F238E27FC236}">
                    <a16:creationId xmlns:a16="http://schemas.microsoft.com/office/drawing/2014/main" id="{FFF1C6D8-5D02-4EC7-90F9-2C0238AFF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107" y="2779464"/>
                <a:ext cx="123644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dirty="0">
                    <a:solidFill>
                      <a:srgbClr val="0A1627"/>
                    </a:solidFill>
                    <a:cs typeface="Arial" panose="020B0604020202020204" pitchFamily="34" charset="0"/>
                  </a:rPr>
                  <a:t>10</a:t>
                </a:r>
                <a:endParaRPr lang="en-US" altLang="en-US" sz="1799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" name="Rectangle 38">
                <a:extLst>
                  <a:ext uri="{FF2B5EF4-FFF2-40B4-BE49-F238E27FC236}">
                    <a16:creationId xmlns:a16="http://schemas.microsoft.com/office/drawing/2014/main" id="{714019C8-17BA-403C-B30E-E9C0515FF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0685" y="4616359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1</a:t>
                </a:r>
                <a:endParaRPr lang="en-US" altLang="en-US" sz="1799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39">
                <a:extLst>
                  <a:ext uri="{FF2B5EF4-FFF2-40B4-BE49-F238E27FC236}">
                    <a16:creationId xmlns:a16="http://schemas.microsoft.com/office/drawing/2014/main" id="{C3546852-B8D2-40F0-90FA-7C4025177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4965" y="4413387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2</a:t>
                </a:r>
                <a:endParaRPr lang="en-US" altLang="en-US" sz="1799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40">
                <a:extLst>
                  <a:ext uri="{FF2B5EF4-FFF2-40B4-BE49-F238E27FC236}">
                    <a16:creationId xmlns:a16="http://schemas.microsoft.com/office/drawing/2014/main" id="{407D9B6F-3D48-4936-A643-1F29910B1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244" y="4208965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3</a:t>
                </a:r>
                <a:endParaRPr lang="en-US" altLang="en-US" sz="1799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41">
                <a:extLst>
                  <a:ext uri="{FF2B5EF4-FFF2-40B4-BE49-F238E27FC236}">
                    <a16:creationId xmlns:a16="http://schemas.microsoft.com/office/drawing/2014/main" id="{B6097FB5-6F1D-4A5F-9D4C-B2E2F1783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424" y="4005994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4</a:t>
                </a:r>
                <a:endParaRPr lang="en-US" altLang="en-US" sz="1799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42">
                <a:extLst>
                  <a:ext uri="{FF2B5EF4-FFF2-40B4-BE49-F238E27FC236}">
                    <a16:creationId xmlns:a16="http://schemas.microsoft.com/office/drawing/2014/main" id="{05BA10A8-3C02-45CE-B7DF-6C6441F82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0704" y="3800122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dirty="0">
                    <a:solidFill>
                      <a:srgbClr val="0A1627"/>
                    </a:solidFill>
                    <a:cs typeface="Arial" panose="020B0604020202020204" pitchFamily="34" charset="0"/>
                  </a:rPr>
                  <a:t>5</a:t>
                </a:r>
                <a:endParaRPr lang="en-US" altLang="en-US" sz="1799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angle 43">
                <a:extLst>
                  <a:ext uri="{FF2B5EF4-FFF2-40B4-BE49-F238E27FC236}">
                    <a16:creationId xmlns:a16="http://schemas.microsoft.com/office/drawing/2014/main" id="{32779FF1-B081-4023-AC10-404C23A8F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983" y="3597151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dirty="0">
                    <a:solidFill>
                      <a:srgbClr val="0A1627"/>
                    </a:solidFill>
                    <a:cs typeface="Arial" panose="020B0604020202020204" pitchFamily="34" charset="0"/>
                  </a:rPr>
                  <a:t>6</a:t>
                </a:r>
                <a:endParaRPr lang="en-US" altLang="en-US" sz="1799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" name="Rectangle 44">
                <a:extLst>
                  <a:ext uri="{FF2B5EF4-FFF2-40B4-BE49-F238E27FC236}">
                    <a16:creationId xmlns:a16="http://schemas.microsoft.com/office/drawing/2014/main" id="{D8289095-7287-446C-89FC-102781DE1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263" y="3392729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dirty="0">
                    <a:solidFill>
                      <a:srgbClr val="0A1627"/>
                    </a:solidFill>
                    <a:cs typeface="Arial" panose="020B0604020202020204" pitchFamily="34" charset="0"/>
                  </a:rPr>
                  <a:t>7</a:t>
                </a:r>
                <a:endParaRPr lang="en-US" altLang="en-US" sz="1799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" name="Rectangle 45">
                <a:extLst>
                  <a:ext uri="{FF2B5EF4-FFF2-40B4-BE49-F238E27FC236}">
                    <a16:creationId xmlns:a16="http://schemas.microsoft.com/office/drawing/2014/main" id="{22A2BB5E-1A10-451E-B3C1-4F69350D5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543" y="3186858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dirty="0">
                    <a:solidFill>
                      <a:srgbClr val="0A1627"/>
                    </a:solidFill>
                    <a:cs typeface="Arial" panose="020B0604020202020204" pitchFamily="34" charset="0"/>
                  </a:rPr>
                  <a:t>8</a:t>
                </a:r>
                <a:endParaRPr lang="en-US" altLang="en-US" sz="1799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" name="Rectangle 46">
                <a:extLst>
                  <a:ext uri="{FF2B5EF4-FFF2-40B4-BE49-F238E27FC236}">
                    <a16:creationId xmlns:a16="http://schemas.microsoft.com/office/drawing/2014/main" id="{3EDDAC15-0B48-4950-8772-67ADD4C01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723" y="2983886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dirty="0">
                    <a:solidFill>
                      <a:srgbClr val="0A1627"/>
                    </a:solidFill>
                    <a:cs typeface="Arial" panose="020B0604020202020204" pitchFamily="34" charset="0"/>
                  </a:rPr>
                  <a:t>9</a:t>
                </a:r>
                <a:endParaRPr lang="en-US" altLang="en-US" sz="1799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" name="Rectangle 47">
                <a:extLst>
                  <a:ext uri="{FF2B5EF4-FFF2-40B4-BE49-F238E27FC236}">
                    <a16:creationId xmlns:a16="http://schemas.microsoft.com/office/drawing/2014/main" id="{50FB3AE6-A826-4B15-AF65-9C96398FB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3883" y="4057455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5</a:t>
                </a:r>
                <a:endParaRPr lang="en-US" altLang="en-US" sz="1799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48">
                <a:extLst>
                  <a:ext uri="{FF2B5EF4-FFF2-40B4-BE49-F238E27FC236}">
                    <a16:creationId xmlns:a16="http://schemas.microsoft.com/office/drawing/2014/main" id="{9889BDEF-4F7B-4803-BEF6-E7A98E6EF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827" y="4269857"/>
                <a:ext cx="0" cy="118883"/>
              </a:xfrm>
              <a:custGeom>
                <a:avLst/>
                <a:gdLst>
                  <a:gd name="T0" fmla="*/ 82 h 82"/>
                  <a:gd name="T1" fmla="*/ 0 h 82"/>
                  <a:gd name="T2" fmla="*/ 82 h 8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2">
                    <a:moveTo>
                      <a:pt x="0" y="82"/>
                    </a:move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7C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Line 49">
                <a:extLst>
                  <a:ext uri="{FF2B5EF4-FFF2-40B4-BE49-F238E27FC236}">
                    <a16:creationId xmlns:a16="http://schemas.microsoft.com/office/drawing/2014/main" id="{DF9DABEF-98CE-4CEF-95BF-1B0CC8D8A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9827" y="4269857"/>
                <a:ext cx="0" cy="11888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52">
                <a:extLst>
                  <a:ext uri="{FF2B5EF4-FFF2-40B4-BE49-F238E27FC236}">
                    <a16:creationId xmlns:a16="http://schemas.microsoft.com/office/drawing/2014/main" id="{B08A054E-4C2A-4F47-87AE-10DBBFF7514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480762" y="4020536"/>
                <a:ext cx="86987" cy="152228"/>
              </a:xfrm>
              <a:custGeom>
                <a:avLst/>
                <a:gdLst>
                  <a:gd name="T0" fmla="*/ 40 w 60"/>
                  <a:gd name="T1" fmla="*/ 53 h 105"/>
                  <a:gd name="T2" fmla="*/ 40 w 60"/>
                  <a:gd name="T3" fmla="*/ 0 h 105"/>
                  <a:gd name="T4" fmla="*/ 22 w 60"/>
                  <a:gd name="T5" fmla="*/ 0 h 105"/>
                  <a:gd name="T6" fmla="*/ 22 w 60"/>
                  <a:gd name="T7" fmla="*/ 53 h 105"/>
                  <a:gd name="T8" fmla="*/ 0 w 60"/>
                  <a:gd name="T9" fmla="*/ 53 h 105"/>
                  <a:gd name="T10" fmla="*/ 31 w 60"/>
                  <a:gd name="T11" fmla="*/ 105 h 105"/>
                  <a:gd name="T12" fmla="*/ 60 w 60"/>
                  <a:gd name="T13" fmla="*/ 53 h 105"/>
                  <a:gd name="T14" fmla="*/ 40 w 60"/>
                  <a:gd name="T15" fmla="*/ 5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05">
                    <a:moveTo>
                      <a:pt x="40" y="53"/>
                    </a:moveTo>
                    <a:lnTo>
                      <a:pt x="40" y="0"/>
                    </a:lnTo>
                    <a:lnTo>
                      <a:pt x="22" y="0"/>
                    </a:lnTo>
                    <a:lnTo>
                      <a:pt x="22" y="53"/>
                    </a:lnTo>
                    <a:lnTo>
                      <a:pt x="0" y="53"/>
                    </a:lnTo>
                    <a:lnTo>
                      <a:pt x="31" y="105"/>
                    </a:lnTo>
                    <a:lnTo>
                      <a:pt x="60" y="53"/>
                    </a:lnTo>
                    <a:lnTo>
                      <a:pt x="40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Rectangle 53">
                <a:extLst>
                  <a:ext uri="{FF2B5EF4-FFF2-40B4-BE49-F238E27FC236}">
                    <a16:creationId xmlns:a16="http://schemas.microsoft.com/office/drawing/2014/main" id="{F487EFD5-D83E-4764-9EA2-0CC230486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1135" y="2983886"/>
                <a:ext cx="51" cy="217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endParaRPr lang="en-US" altLang="en-US" sz="1799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54">
                <a:extLst>
                  <a:ext uri="{FF2B5EF4-FFF2-40B4-BE49-F238E27FC236}">
                    <a16:creationId xmlns:a16="http://schemas.microsoft.com/office/drawing/2014/main" id="{23287783-245E-4AB6-BA28-94E9B8971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3143" y="3036079"/>
                <a:ext cx="0" cy="121783"/>
              </a:xfrm>
              <a:custGeom>
                <a:avLst/>
                <a:gdLst>
                  <a:gd name="T0" fmla="*/ 84 h 84"/>
                  <a:gd name="T1" fmla="*/ 0 h 84"/>
                  <a:gd name="T2" fmla="*/ 84 h 8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4">
                    <a:moveTo>
                      <a:pt x="0" y="84"/>
                    </a:moveTo>
                    <a:lnTo>
                      <a:pt x="0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7C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Line 55">
                <a:extLst>
                  <a:ext uri="{FF2B5EF4-FFF2-40B4-BE49-F238E27FC236}">
                    <a16:creationId xmlns:a16="http://schemas.microsoft.com/office/drawing/2014/main" id="{6CE18FCE-C16C-4482-B294-7231254D2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33143" y="3036079"/>
                <a:ext cx="0" cy="12178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60">
                <a:extLst>
                  <a:ext uri="{FF2B5EF4-FFF2-40B4-BE49-F238E27FC236}">
                    <a16:creationId xmlns:a16="http://schemas.microsoft.com/office/drawing/2014/main" id="{3BA13D0A-08F0-48A6-8043-F328FB365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0036" y="3649343"/>
                <a:ext cx="0" cy="121783"/>
              </a:xfrm>
              <a:custGeom>
                <a:avLst/>
                <a:gdLst>
                  <a:gd name="T0" fmla="*/ 84 h 84"/>
                  <a:gd name="T1" fmla="*/ 0 h 84"/>
                  <a:gd name="T2" fmla="*/ 84 h 8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4">
                    <a:moveTo>
                      <a:pt x="0" y="84"/>
                    </a:moveTo>
                    <a:lnTo>
                      <a:pt x="0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Line 61">
                <a:extLst>
                  <a:ext uri="{FF2B5EF4-FFF2-40B4-BE49-F238E27FC236}">
                    <a16:creationId xmlns:a16="http://schemas.microsoft.com/office/drawing/2014/main" id="{BBC8FA75-CE65-4CB3-BCB6-2AE6470A8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30036" y="3649343"/>
                <a:ext cx="0" cy="12178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Rectangle 65">
                <a:extLst>
                  <a:ext uri="{FF2B5EF4-FFF2-40B4-BE49-F238E27FC236}">
                    <a16:creationId xmlns:a16="http://schemas.microsoft.com/office/drawing/2014/main" id="{4BED993A-C904-45AB-89FA-84162F8E9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2129" y="2790414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3</a:t>
                </a:r>
                <a:endParaRPr lang="en-US" altLang="en-US" sz="1799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66">
                <a:extLst>
                  <a:ext uri="{FF2B5EF4-FFF2-40B4-BE49-F238E27FC236}">
                    <a16:creationId xmlns:a16="http://schemas.microsoft.com/office/drawing/2014/main" id="{7D2682A0-2CB8-4FB2-83D0-1E0279FDD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3064" y="2833107"/>
                <a:ext cx="0" cy="121783"/>
              </a:xfrm>
              <a:custGeom>
                <a:avLst/>
                <a:gdLst>
                  <a:gd name="T0" fmla="*/ 84 h 84"/>
                  <a:gd name="T1" fmla="*/ 0 h 84"/>
                  <a:gd name="T2" fmla="*/ 84 h 8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4">
                    <a:moveTo>
                      <a:pt x="0" y="84"/>
                    </a:moveTo>
                    <a:lnTo>
                      <a:pt x="0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Line 67">
                <a:extLst>
                  <a:ext uri="{FF2B5EF4-FFF2-40B4-BE49-F238E27FC236}">
                    <a16:creationId xmlns:a16="http://schemas.microsoft.com/office/drawing/2014/main" id="{D67ADB76-E446-4A43-8A04-E3C7F585E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23064" y="2833107"/>
                <a:ext cx="0" cy="12178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70">
                <a:extLst>
                  <a:ext uri="{FF2B5EF4-FFF2-40B4-BE49-F238E27FC236}">
                    <a16:creationId xmlns:a16="http://schemas.microsoft.com/office/drawing/2014/main" id="{4312E149-B261-4226-A08F-97017E893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2026" y="2798311"/>
                <a:ext cx="86987" cy="156578"/>
              </a:xfrm>
              <a:custGeom>
                <a:avLst/>
                <a:gdLst>
                  <a:gd name="T0" fmla="*/ 38 w 60"/>
                  <a:gd name="T1" fmla="*/ 55 h 108"/>
                  <a:gd name="T2" fmla="*/ 38 w 60"/>
                  <a:gd name="T3" fmla="*/ 0 h 108"/>
                  <a:gd name="T4" fmla="*/ 22 w 60"/>
                  <a:gd name="T5" fmla="*/ 0 h 108"/>
                  <a:gd name="T6" fmla="*/ 22 w 60"/>
                  <a:gd name="T7" fmla="*/ 55 h 108"/>
                  <a:gd name="T8" fmla="*/ 0 w 60"/>
                  <a:gd name="T9" fmla="*/ 55 h 108"/>
                  <a:gd name="T10" fmla="*/ 31 w 60"/>
                  <a:gd name="T11" fmla="*/ 108 h 108"/>
                  <a:gd name="T12" fmla="*/ 60 w 60"/>
                  <a:gd name="T13" fmla="*/ 55 h 108"/>
                  <a:gd name="T14" fmla="*/ 38 w 60"/>
                  <a:gd name="T15" fmla="*/ 5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08">
                    <a:moveTo>
                      <a:pt x="38" y="55"/>
                    </a:moveTo>
                    <a:lnTo>
                      <a:pt x="38" y="0"/>
                    </a:lnTo>
                    <a:lnTo>
                      <a:pt x="22" y="0"/>
                    </a:lnTo>
                    <a:lnTo>
                      <a:pt x="22" y="55"/>
                    </a:lnTo>
                    <a:lnTo>
                      <a:pt x="0" y="55"/>
                    </a:lnTo>
                    <a:lnTo>
                      <a:pt x="31" y="108"/>
                    </a:lnTo>
                    <a:lnTo>
                      <a:pt x="60" y="55"/>
                    </a:lnTo>
                    <a:lnTo>
                      <a:pt x="38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Rectangle 71">
                <a:extLst>
                  <a:ext uri="{FF2B5EF4-FFF2-40B4-BE49-F238E27FC236}">
                    <a16:creationId xmlns:a16="http://schemas.microsoft.com/office/drawing/2014/main" id="{DA7AC4E0-9497-4D0F-B98E-3E81DD5C3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2346" y="3438242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9</a:t>
                </a:r>
                <a:endParaRPr lang="en-US" altLang="en-US" sz="1799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72">
                <a:extLst>
                  <a:ext uri="{FF2B5EF4-FFF2-40B4-BE49-F238E27FC236}">
                    <a16:creationId xmlns:a16="http://schemas.microsoft.com/office/drawing/2014/main" id="{86436786-7027-4A2E-AF33-221C56C9F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905" y="3446372"/>
                <a:ext cx="0" cy="121783"/>
              </a:xfrm>
              <a:custGeom>
                <a:avLst/>
                <a:gdLst>
                  <a:gd name="T0" fmla="*/ 84 h 84"/>
                  <a:gd name="T1" fmla="*/ 0 h 84"/>
                  <a:gd name="T2" fmla="*/ 84 h 8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4">
                    <a:moveTo>
                      <a:pt x="0" y="84"/>
                    </a:moveTo>
                    <a:lnTo>
                      <a:pt x="0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7C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77">
                <a:extLst>
                  <a:ext uri="{FF2B5EF4-FFF2-40B4-BE49-F238E27FC236}">
                    <a16:creationId xmlns:a16="http://schemas.microsoft.com/office/drawing/2014/main" id="{DF30E1D4-E166-4D61-A318-F20A32694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002" y="4433684"/>
                <a:ext cx="0" cy="118883"/>
              </a:xfrm>
              <a:custGeom>
                <a:avLst/>
                <a:gdLst>
                  <a:gd name="T0" fmla="*/ 0 h 82"/>
                  <a:gd name="T1" fmla="*/ 82 h 82"/>
                  <a:gd name="T2" fmla="*/ 0 h 8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2">
                    <a:moveTo>
                      <a:pt x="0" y="0"/>
                    </a:moveTo>
                    <a:lnTo>
                      <a:pt x="0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Line 78">
                <a:extLst>
                  <a:ext uri="{FF2B5EF4-FFF2-40B4-BE49-F238E27FC236}">
                    <a16:creationId xmlns:a16="http://schemas.microsoft.com/office/drawing/2014/main" id="{EBE6F86C-6D59-4B6D-BB3A-B4678C550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6002" y="4433684"/>
                <a:ext cx="0" cy="11888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81">
                <a:extLst>
                  <a:ext uri="{FF2B5EF4-FFF2-40B4-BE49-F238E27FC236}">
                    <a16:creationId xmlns:a16="http://schemas.microsoft.com/office/drawing/2014/main" id="{F54F7C65-C56F-4504-B273-DAD2062D5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062" y="4424700"/>
                <a:ext cx="86987" cy="153678"/>
              </a:xfrm>
              <a:custGeom>
                <a:avLst/>
                <a:gdLst>
                  <a:gd name="T0" fmla="*/ 60 w 60"/>
                  <a:gd name="T1" fmla="*/ 51 h 106"/>
                  <a:gd name="T2" fmla="*/ 31 w 60"/>
                  <a:gd name="T3" fmla="*/ 0 h 106"/>
                  <a:gd name="T4" fmla="*/ 0 w 60"/>
                  <a:gd name="T5" fmla="*/ 51 h 106"/>
                  <a:gd name="T6" fmla="*/ 22 w 60"/>
                  <a:gd name="T7" fmla="*/ 51 h 106"/>
                  <a:gd name="T8" fmla="*/ 22 w 60"/>
                  <a:gd name="T9" fmla="*/ 106 h 106"/>
                  <a:gd name="T10" fmla="*/ 40 w 60"/>
                  <a:gd name="T11" fmla="*/ 106 h 106"/>
                  <a:gd name="T12" fmla="*/ 40 w 60"/>
                  <a:gd name="T13" fmla="*/ 51 h 106"/>
                  <a:gd name="T14" fmla="*/ 60 w 60"/>
                  <a:gd name="T15" fmla="*/ 5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06">
                    <a:moveTo>
                      <a:pt x="60" y="51"/>
                    </a:moveTo>
                    <a:lnTo>
                      <a:pt x="31" y="0"/>
                    </a:lnTo>
                    <a:lnTo>
                      <a:pt x="0" y="51"/>
                    </a:lnTo>
                    <a:lnTo>
                      <a:pt x="22" y="51"/>
                    </a:lnTo>
                    <a:lnTo>
                      <a:pt x="22" y="106"/>
                    </a:lnTo>
                    <a:lnTo>
                      <a:pt x="40" y="106"/>
                    </a:lnTo>
                    <a:lnTo>
                      <a:pt x="40" y="51"/>
                    </a:lnTo>
                    <a:lnTo>
                      <a:pt x="60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Rectangle 82">
                <a:extLst>
                  <a:ext uri="{FF2B5EF4-FFF2-40B4-BE49-F238E27FC236}">
                    <a16:creationId xmlns:a16="http://schemas.microsoft.com/office/drawing/2014/main" id="{12991E90-9EBD-4762-B2D3-BFAF5B94F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247" y="4461215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4</a:t>
                </a:r>
                <a:endParaRPr lang="en-US" altLang="en-US" sz="1799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3C736C26-7522-4C71-8B82-B4F33D868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039" y="3608024"/>
                <a:ext cx="140629" cy="131932"/>
              </a:xfrm>
              <a:custGeom>
                <a:avLst/>
                <a:gdLst>
                  <a:gd name="T0" fmla="*/ 97 w 97"/>
                  <a:gd name="T1" fmla="*/ 34 h 91"/>
                  <a:gd name="T2" fmla="*/ 66 w 97"/>
                  <a:gd name="T3" fmla="*/ 56 h 91"/>
                  <a:gd name="T4" fmla="*/ 68 w 97"/>
                  <a:gd name="T5" fmla="*/ 55 h 91"/>
                  <a:gd name="T6" fmla="*/ 80 w 97"/>
                  <a:gd name="T7" fmla="*/ 91 h 91"/>
                  <a:gd name="T8" fmla="*/ 49 w 97"/>
                  <a:gd name="T9" fmla="*/ 67 h 91"/>
                  <a:gd name="T10" fmla="*/ 51 w 97"/>
                  <a:gd name="T11" fmla="*/ 67 h 91"/>
                  <a:gd name="T12" fmla="*/ 22 w 97"/>
                  <a:gd name="T13" fmla="*/ 91 h 91"/>
                  <a:gd name="T14" fmla="*/ 31 w 97"/>
                  <a:gd name="T15" fmla="*/ 55 h 91"/>
                  <a:gd name="T16" fmla="*/ 33 w 97"/>
                  <a:gd name="T17" fmla="*/ 56 h 91"/>
                  <a:gd name="T18" fmla="*/ 0 w 97"/>
                  <a:gd name="T19" fmla="*/ 34 h 91"/>
                  <a:gd name="T20" fmla="*/ 38 w 97"/>
                  <a:gd name="T21" fmla="*/ 34 h 91"/>
                  <a:gd name="T22" fmla="*/ 37 w 97"/>
                  <a:gd name="T23" fmla="*/ 36 h 91"/>
                  <a:gd name="T24" fmla="*/ 48 w 97"/>
                  <a:gd name="T25" fmla="*/ 0 h 91"/>
                  <a:gd name="T26" fmla="*/ 60 w 97"/>
                  <a:gd name="T27" fmla="*/ 36 h 91"/>
                  <a:gd name="T28" fmla="*/ 58 w 97"/>
                  <a:gd name="T29" fmla="*/ 34 h 91"/>
                  <a:gd name="T30" fmla="*/ 97 w 97"/>
                  <a:gd name="T31" fmla="*/ 34 h 91"/>
                  <a:gd name="T32" fmla="*/ 97 w 97"/>
                  <a:gd name="T33" fmla="*/ 3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91">
                    <a:moveTo>
                      <a:pt x="97" y="34"/>
                    </a:moveTo>
                    <a:lnTo>
                      <a:pt x="66" y="56"/>
                    </a:lnTo>
                    <a:lnTo>
                      <a:pt x="68" y="55"/>
                    </a:lnTo>
                    <a:lnTo>
                      <a:pt x="80" y="91"/>
                    </a:lnTo>
                    <a:lnTo>
                      <a:pt x="49" y="67"/>
                    </a:lnTo>
                    <a:lnTo>
                      <a:pt x="51" y="67"/>
                    </a:lnTo>
                    <a:lnTo>
                      <a:pt x="22" y="91"/>
                    </a:lnTo>
                    <a:lnTo>
                      <a:pt x="31" y="55"/>
                    </a:lnTo>
                    <a:lnTo>
                      <a:pt x="33" y="56"/>
                    </a:lnTo>
                    <a:lnTo>
                      <a:pt x="0" y="34"/>
                    </a:lnTo>
                    <a:lnTo>
                      <a:pt x="38" y="34"/>
                    </a:lnTo>
                    <a:lnTo>
                      <a:pt x="37" y="36"/>
                    </a:lnTo>
                    <a:lnTo>
                      <a:pt x="48" y="0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97" y="34"/>
                    </a:lnTo>
                    <a:lnTo>
                      <a:pt x="9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44CBC479-D6D2-4834-92B4-026F85E91ED9}"/>
                  </a:ext>
                </a:extLst>
              </p:cNvPr>
              <p:cNvSpPr txBox="1"/>
              <p:nvPr/>
            </p:nvSpPr>
            <p:spPr>
              <a:xfrm>
                <a:off x="2671089" y="2132330"/>
                <a:ext cx="1402433" cy="203569"/>
              </a:xfrm>
              <a:prstGeom prst="rect">
                <a:avLst/>
              </a:prstGeom>
              <a:noFill/>
            </p:spPr>
            <p:txBody>
              <a:bodyPr spcFirstLastPara="1" wrap="none" lIns="0" tIns="36557" rIns="0" bIns="0" numCol="1" rtlCol="0">
                <a:prstTxWarp prst="textArchUp">
                  <a:avLst/>
                </a:prstTxWarp>
                <a:spAutoFit/>
              </a:bodyPr>
              <a:lstStyle/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r>
                  <a:rPr lang="ru-RU" sz="1000" b="1" dirty="0">
                    <a:solidFill>
                      <a:srgbClr val="2E2E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Производительность и затраты</a:t>
                </a:r>
                <a:endParaRPr lang="fr-CA" sz="1000" b="1" dirty="0">
                  <a:solidFill>
                    <a:srgbClr val="2E2E3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229656A5-DF58-4873-A6E3-E54C56B9EA4D}"/>
                  </a:ext>
                </a:extLst>
              </p:cNvPr>
              <p:cNvSpPr txBox="1"/>
              <p:nvPr/>
            </p:nvSpPr>
            <p:spPr>
              <a:xfrm>
                <a:off x="2627062" y="2392925"/>
                <a:ext cx="1463956" cy="193901"/>
              </a:xfrm>
              <a:prstGeom prst="rect">
                <a:avLst/>
              </a:prstGeom>
              <a:noFill/>
            </p:spPr>
            <p:txBody>
              <a:bodyPr spcFirstLastPara="1" wrap="none" lIns="0" tIns="36557" rIns="0" bIns="0" numCol="1" rtlCol="0">
                <a:prstTxWarp prst="textArchUp">
                  <a:avLst/>
                </a:prstTxWarp>
                <a:spAutoFit/>
              </a:bodyPr>
              <a:lstStyle/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r>
                  <a:rPr lang="ru-RU" sz="1000" b="1" dirty="0">
                    <a:solidFill>
                      <a:srgbClr val="2E2E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Новые бизнес-модели</a:t>
                </a:r>
                <a:endParaRPr lang="fr-CA" sz="1000" b="1" dirty="0">
                  <a:solidFill>
                    <a:srgbClr val="2E2E3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0E60211E-20B7-407D-8551-8CC4331A3E9E}"/>
                  </a:ext>
                </a:extLst>
              </p:cNvPr>
              <p:cNvSpPr/>
              <p:nvPr/>
            </p:nvSpPr>
            <p:spPr>
              <a:xfrm>
                <a:off x="2400921" y="2668832"/>
                <a:ext cx="1923858" cy="504356"/>
              </a:xfrm>
              <a:prstGeom prst="rect">
                <a:avLst/>
              </a:prstGeom>
              <a:noFill/>
            </p:spPr>
            <p:txBody>
              <a:bodyPr spcFirstLastPara="1" wrap="none" lIns="91392" tIns="45696" rIns="91392" bIns="45696" numCol="1">
                <a:prstTxWarp prst="textArchUp">
                  <a:avLst>
                    <a:gd name="adj" fmla="val 10443179"/>
                  </a:avLst>
                </a:prstTxWarp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  <a:sp3d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r>
                  <a:rPr lang="ru-RU" sz="1000" b="1" dirty="0">
                    <a:solidFill>
                      <a:srgbClr val="2E2E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Рабочая сила</a:t>
                </a:r>
                <a:endParaRPr lang="en-US" sz="1000" b="1" dirty="0">
                  <a:solidFill>
                    <a:srgbClr val="2E2E3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AC3A647-3192-437E-9DD5-08BC7B927B48}"/>
                  </a:ext>
                </a:extLst>
              </p:cNvPr>
              <p:cNvSpPr/>
              <p:nvPr/>
            </p:nvSpPr>
            <p:spPr>
              <a:xfrm>
                <a:off x="2228669" y="2951254"/>
                <a:ext cx="2221212" cy="446260"/>
              </a:xfrm>
              <a:prstGeom prst="rect">
                <a:avLst/>
              </a:prstGeom>
              <a:noFill/>
            </p:spPr>
            <p:txBody>
              <a:bodyPr spcFirstLastPara="1" wrap="none" lIns="91392" tIns="45696" rIns="91392" bIns="45696" numCol="1">
                <a:prstTxWarp prst="textArchUp">
                  <a:avLst>
                    <a:gd name="adj" fmla="val 8513027"/>
                  </a:avLst>
                </a:prstTxWarp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  <a:sp3d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r>
                  <a:rPr lang="ru-RU" sz="1000" b="1" dirty="0">
                    <a:solidFill>
                      <a:srgbClr val="2E2E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Цифровые технологии и инновации</a:t>
                </a:r>
                <a:endParaRPr lang="en-US" sz="1000" b="1" dirty="0">
                  <a:solidFill>
                    <a:srgbClr val="2E2E3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30ABBC3-7271-43C5-AC3A-5103731BAABF}"/>
                  </a:ext>
                </a:extLst>
              </p:cNvPr>
              <p:cNvSpPr/>
              <p:nvPr/>
            </p:nvSpPr>
            <p:spPr>
              <a:xfrm>
                <a:off x="2268198" y="3236342"/>
                <a:ext cx="2189303" cy="897477"/>
              </a:xfrm>
              <a:prstGeom prst="rect">
                <a:avLst/>
              </a:prstGeom>
              <a:noFill/>
            </p:spPr>
            <p:txBody>
              <a:bodyPr spcFirstLastPara="1" wrap="none" lIns="91392" tIns="45696" rIns="91392" bIns="45696" numCol="1">
                <a:prstTxWarp prst="textArchUp">
                  <a:avLst>
                    <a:gd name="adj" fmla="val 10443179"/>
                  </a:avLst>
                </a:prstTxWarp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  <a:sp3d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r>
                  <a:rPr lang="ru-RU" sz="1000" b="1" dirty="0">
                    <a:solidFill>
                      <a:srgbClr val="2E2E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Неопределенный спрос</a:t>
                </a:r>
                <a:endParaRPr lang="en-US" sz="1000" b="1" dirty="0">
                  <a:solidFill>
                    <a:srgbClr val="2E2E3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0F8C4FE4-C5EC-4314-A913-D0BF23B195F4}"/>
                  </a:ext>
                </a:extLst>
              </p:cNvPr>
              <p:cNvSpPr/>
              <p:nvPr/>
            </p:nvSpPr>
            <p:spPr>
              <a:xfrm>
                <a:off x="2535108" y="3521432"/>
                <a:ext cx="1647864" cy="504357"/>
              </a:xfrm>
              <a:prstGeom prst="rect">
                <a:avLst/>
              </a:prstGeom>
              <a:noFill/>
            </p:spPr>
            <p:txBody>
              <a:bodyPr spcFirstLastPara="1" wrap="none" lIns="91392" tIns="45696" rIns="91392" bIns="45696" numCol="1">
                <a:prstTxWarp prst="textArchUp">
                  <a:avLst>
                    <a:gd name="adj" fmla="val 10443179"/>
                  </a:avLst>
                </a:prstTxWarp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  <a:sp3d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r>
                  <a:rPr lang="ru-RU" sz="1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Капитал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67248F3F-FEFC-47D9-8AB3-8EABCF47F842}"/>
                  </a:ext>
                </a:extLst>
              </p:cNvPr>
              <p:cNvSpPr/>
              <p:nvPr/>
            </p:nvSpPr>
            <p:spPr>
              <a:xfrm>
                <a:off x="2299797" y="3798220"/>
                <a:ext cx="2103248" cy="1176717"/>
              </a:xfrm>
              <a:prstGeom prst="rect">
                <a:avLst/>
              </a:prstGeom>
              <a:noFill/>
            </p:spPr>
            <p:txBody>
              <a:bodyPr spcFirstLastPara="1" wrap="none" lIns="91392" tIns="45696" rIns="91392" bIns="45696" numCol="1">
                <a:prstTxWarp prst="textArchUp">
                  <a:avLst>
                    <a:gd name="adj" fmla="val 10443179"/>
                  </a:avLst>
                </a:prstTxWarp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  <a:sp3d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r>
                  <a:rPr lang="ru-RU" sz="1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Геополитика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0FBEDEA-B2C9-40A4-B15B-D517C85E2777}"/>
                  </a:ext>
                </a:extLst>
              </p:cNvPr>
              <p:cNvSpPr/>
              <p:nvPr/>
            </p:nvSpPr>
            <p:spPr>
              <a:xfrm>
                <a:off x="2610513" y="4146018"/>
                <a:ext cx="1506773" cy="970718"/>
              </a:xfrm>
              <a:prstGeom prst="rect">
                <a:avLst/>
              </a:prstGeom>
              <a:noFill/>
            </p:spPr>
            <p:txBody>
              <a:bodyPr spcFirstLastPara="1" wrap="none" lIns="91392" tIns="45696" rIns="91392" bIns="45696" numCol="1" anchor="t">
                <a:prstTxWarp prst="textArchUp">
                  <a:avLst>
                    <a:gd name="adj" fmla="val 10443179"/>
                  </a:avLst>
                </a:prstTxWarp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  <a:sp3d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r>
                  <a:rPr lang="ru-RU" sz="1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Лицензия на осуществление </a:t>
                </a:r>
              </a:p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r>
                  <a:rPr lang="ru-RU" sz="1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деятельности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0818624A-BB86-4FEE-967E-C1558DD29E70}"/>
                  </a:ext>
                </a:extLst>
              </p:cNvPr>
              <p:cNvSpPr/>
              <p:nvPr/>
            </p:nvSpPr>
            <p:spPr>
              <a:xfrm>
                <a:off x="2373151" y="4380800"/>
                <a:ext cx="1916110" cy="1534832"/>
              </a:xfrm>
              <a:prstGeom prst="rect">
                <a:avLst/>
              </a:prstGeom>
              <a:noFill/>
            </p:spPr>
            <p:txBody>
              <a:bodyPr spcFirstLastPara="1" wrap="none" lIns="91392" tIns="45696" rIns="91392" bIns="45696" numCol="1">
                <a:prstTxWarp prst="textArchUp">
                  <a:avLst>
                    <a:gd name="adj" fmla="val 10443179"/>
                  </a:avLst>
                </a:prstTxWarp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  <a:sp3d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r>
                  <a:rPr lang="ru-RU" sz="1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Декарбонизация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F971348-6F06-47EF-A642-FEEE3BCC8F17}"/>
                  </a:ext>
                </a:extLst>
              </p:cNvPr>
              <p:cNvSpPr/>
              <p:nvPr/>
            </p:nvSpPr>
            <p:spPr>
              <a:xfrm>
                <a:off x="3117350" y="4787161"/>
                <a:ext cx="452660" cy="469957"/>
              </a:xfrm>
              <a:prstGeom prst="rect">
                <a:avLst/>
              </a:prstGeom>
              <a:noFill/>
            </p:spPr>
            <p:txBody>
              <a:bodyPr spcFirstLastPara="1" wrap="none" lIns="91392" tIns="45696" rIns="91392" bIns="45696" numCol="1">
                <a:prstTxWarp prst="textArchUp">
                  <a:avLst>
                    <a:gd name="adj" fmla="val 10443179"/>
                  </a:avLst>
                </a:prstTxWarp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  <a:sp3d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endPara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endPara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endPara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endPara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endPara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endPara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endPara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endPara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endPara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r>
                  <a:rPr lang="ru-RU" sz="1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Окружающая среда</a:t>
                </a:r>
              </a:p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r>
                  <a:rPr lang="ru-RU" sz="1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социальная </a:t>
                </a:r>
              </a:p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r>
                  <a:rPr lang="ru-RU" sz="1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Сфера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30F8106F-9A28-4AC5-9CDF-100E3E6E6E15}"/>
                  </a:ext>
                </a:extLst>
              </p:cNvPr>
              <p:cNvSpPr/>
              <p:nvPr/>
            </p:nvSpPr>
            <p:spPr>
              <a:xfrm>
                <a:off x="2385209" y="4721784"/>
                <a:ext cx="1883813" cy="1423148"/>
              </a:xfrm>
              <a:prstGeom prst="rect">
                <a:avLst/>
              </a:prstGeom>
              <a:noFill/>
            </p:spPr>
            <p:txBody>
              <a:bodyPr spcFirstLastPara="1" wrap="none" lIns="91392" tIns="45696" rIns="91392" bIns="45696" numCol="1">
                <a:prstTxWarp prst="textArchUp">
                  <a:avLst>
                    <a:gd name="adj" fmla="val 10443179"/>
                  </a:avLst>
                </a:prstTxWarp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  <a:sp3d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85000"/>
                  </a:lnSpc>
                  <a:spcAft>
                    <a:spcPts val="600"/>
                  </a:spcAft>
                  <a:buClr>
                    <a:srgbClr val="27ACAA"/>
                  </a:buClr>
                  <a:buSzPct val="70000"/>
                </a:pP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58648F6-078B-43B8-8A2E-8FD0601CB4E7}"/>
                  </a:ext>
                </a:extLst>
              </p:cNvPr>
              <p:cNvSpPr/>
              <p:nvPr/>
            </p:nvSpPr>
            <p:spPr>
              <a:xfrm rot="17563879">
                <a:off x="2884624" y="4767559"/>
                <a:ext cx="1321276" cy="883660"/>
              </a:xfrm>
              <a:prstGeom prst="rect">
                <a:avLst/>
              </a:prstGeom>
              <a:noFill/>
            </p:spPr>
            <p:txBody>
              <a:bodyPr spcFirstLastPara="1" wrap="none" lIns="91392" tIns="45696" rIns="91392" bIns="45696" numCol="1">
                <a:prstTxWarp prst="textArchDown">
                  <a:avLst>
                    <a:gd name="adj" fmla="val 21348794"/>
                  </a:avLst>
                </a:prstTxWarp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  <a:sp3d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/>
                <a:r>
                  <a:rPr lang="ru-RU" sz="1400" b="1" dirty="0">
                    <a:solidFill>
                      <a:srgbClr val="2E2E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Рейтинг в</a:t>
                </a:r>
                <a:r>
                  <a:rPr lang="en-US" sz="1400" b="1" dirty="0">
                    <a:solidFill>
                      <a:srgbClr val="2E2E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2021</a:t>
                </a:r>
              </a:p>
            </p:txBody>
          </p:sp>
          <p:sp>
            <p:nvSpPr>
              <p:cNvPr id="132" name="Freeform 83">
                <a:extLst>
                  <a:ext uri="{FF2B5EF4-FFF2-40B4-BE49-F238E27FC236}">
                    <a16:creationId xmlns:a16="http://schemas.microsoft.com/office/drawing/2014/main" id="{0C15B8A4-A1F9-4D03-995F-A90952EA2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9651" y="3004644"/>
                <a:ext cx="137728" cy="131932"/>
              </a:xfrm>
              <a:custGeom>
                <a:avLst/>
                <a:gdLst>
                  <a:gd name="T0" fmla="*/ 95 w 95"/>
                  <a:gd name="T1" fmla="*/ 35 h 91"/>
                  <a:gd name="T2" fmla="*/ 64 w 95"/>
                  <a:gd name="T3" fmla="*/ 56 h 91"/>
                  <a:gd name="T4" fmla="*/ 66 w 95"/>
                  <a:gd name="T5" fmla="*/ 55 h 91"/>
                  <a:gd name="T6" fmla="*/ 78 w 95"/>
                  <a:gd name="T7" fmla="*/ 91 h 91"/>
                  <a:gd name="T8" fmla="*/ 47 w 95"/>
                  <a:gd name="T9" fmla="*/ 69 h 91"/>
                  <a:gd name="T10" fmla="*/ 49 w 95"/>
                  <a:gd name="T11" fmla="*/ 69 h 91"/>
                  <a:gd name="T12" fmla="*/ 20 w 95"/>
                  <a:gd name="T13" fmla="*/ 91 h 91"/>
                  <a:gd name="T14" fmla="*/ 29 w 95"/>
                  <a:gd name="T15" fmla="*/ 55 h 91"/>
                  <a:gd name="T16" fmla="*/ 31 w 95"/>
                  <a:gd name="T17" fmla="*/ 56 h 91"/>
                  <a:gd name="T18" fmla="*/ 0 w 95"/>
                  <a:gd name="T19" fmla="*/ 35 h 91"/>
                  <a:gd name="T20" fmla="*/ 36 w 95"/>
                  <a:gd name="T21" fmla="*/ 35 h 91"/>
                  <a:gd name="T22" fmla="*/ 35 w 95"/>
                  <a:gd name="T23" fmla="*/ 36 h 91"/>
                  <a:gd name="T24" fmla="*/ 46 w 95"/>
                  <a:gd name="T25" fmla="*/ 0 h 91"/>
                  <a:gd name="T26" fmla="*/ 58 w 95"/>
                  <a:gd name="T27" fmla="*/ 36 h 91"/>
                  <a:gd name="T28" fmla="*/ 57 w 95"/>
                  <a:gd name="T29" fmla="*/ 35 h 91"/>
                  <a:gd name="T30" fmla="*/ 95 w 95"/>
                  <a:gd name="T31" fmla="*/ 35 h 91"/>
                  <a:gd name="T32" fmla="*/ 95 w 95"/>
                  <a:gd name="T33" fmla="*/ 3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1">
                    <a:moveTo>
                      <a:pt x="95" y="35"/>
                    </a:moveTo>
                    <a:lnTo>
                      <a:pt x="64" y="56"/>
                    </a:lnTo>
                    <a:lnTo>
                      <a:pt x="66" y="55"/>
                    </a:lnTo>
                    <a:lnTo>
                      <a:pt x="78" y="91"/>
                    </a:lnTo>
                    <a:lnTo>
                      <a:pt x="47" y="69"/>
                    </a:lnTo>
                    <a:lnTo>
                      <a:pt x="49" y="69"/>
                    </a:lnTo>
                    <a:lnTo>
                      <a:pt x="20" y="91"/>
                    </a:lnTo>
                    <a:lnTo>
                      <a:pt x="29" y="55"/>
                    </a:lnTo>
                    <a:lnTo>
                      <a:pt x="31" y="56"/>
                    </a:lnTo>
                    <a:lnTo>
                      <a:pt x="0" y="35"/>
                    </a:lnTo>
                    <a:lnTo>
                      <a:pt x="36" y="35"/>
                    </a:lnTo>
                    <a:lnTo>
                      <a:pt x="35" y="36"/>
                    </a:lnTo>
                    <a:lnTo>
                      <a:pt x="46" y="0"/>
                    </a:lnTo>
                    <a:lnTo>
                      <a:pt x="58" y="36"/>
                    </a:lnTo>
                    <a:lnTo>
                      <a:pt x="57" y="35"/>
                    </a:lnTo>
                    <a:lnTo>
                      <a:pt x="95" y="35"/>
                    </a:lnTo>
                    <a:lnTo>
                      <a:pt x="95" y="3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Rectangle 71">
                <a:extLst>
                  <a:ext uri="{FF2B5EF4-FFF2-40B4-BE49-F238E27FC236}">
                    <a16:creationId xmlns:a16="http://schemas.microsoft.com/office/drawing/2014/main" id="{527FFCEA-E547-4B56-930E-569AF0B11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6911" y="3223804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7</a:t>
                </a:r>
                <a:endParaRPr lang="en-US" altLang="en-US" sz="1799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76">
                <a:extLst>
                  <a:ext uri="{FF2B5EF4-FFF2-40B4-BE49-F238E27FC236}">
                    <a16:creationId xmlns:a16="http://schemas.microsoft.com/office/drawing/2014/main" id="{BA05FBCA-C46B-4C30-BE45-ED74C072D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395" y="3213348"/>
                <a:ext cx="86987" cy="156578"/>
              </a:xfrm>
              <a:custGeom>
                <a:avLst/>
                <a:gdLst>
                  <a:gd name="T0" fmla="*/ 40 w 60"/>
                  <a:gd name="T1" fmla="*/ 55 h 108"/>
                  <a:gd name="T2" fmla="*/ 40 w 60"/>
                  <a:gd name="T3" fmla="*/ 0 h 108"/>
                  <a:gd name="T4" fmla="*/ 22 w 60"/>
                  <a:gd name="T5" fmla="*/ 0 h 108"/>
                  <a:gd name="T6" fmla="*/ 22 w 60"/>
                  <a:gd name="T7" fmla="*/ 55 h 108"/>
                  <a:gd name="T8" fmla="*/ 0 w 60"/>
                  <a:gd name="T9" fmla="*/ 55 h 108"/>
                  <a:gd name="T10" fmla="*/ 31 w 60"/>
                  <a:gd name="T11" fmla="*/ 108 h 108"/>
                  <a:gd name="T12" fmla="*/ 60 w 60"/>
                  <a:gd name="T13" fmla="*/ 55 h 108"/>
                  <a:gd name="T14" fmla="*/ 40 w 60"/>
                  <a:gd name="T15" fmla="*/ 5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08">
                    <a:moveTo>
                      <a:pt x="40" y="55"/>
                    </a:moveTo>
                    <a:lnTo>
                      <a:pt x="40" y="0"/>
                    </a:lnTo>
                    <a:lnTo>
                      <a:pt x="22" y="0"/>
                    </a:lnTo>
                    <a:lnTo>
                      <a:pt x="22" y="55"/>
                    </a:lnTo>
                    <a:lnTo>
                      <a:pt x="0" y="55"/>
                    </a:lnTo>
                    <a:lnTo>
                      <a:pt x="31" y="108"/>
                    </a:lnTo>
                    <a:lnTo>
                      <a:pt x="60" y="55"/>
                    </a:lnTo>
                    <a:lnTo>
                      <a:pt x="40" y="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Rectangle 71">
                <a:extLst>
                  <a:ext uri="{FF2B5EF4-FFF2-40B4-BE49-F238E27FC236}">
                    <a16:creationId xmlns:a16="http://schemas.microsoft.com/office/drawing/2014/main" id="{3D679A18-04E7-460F-8C12-91FB1763E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9870" y="3851076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b="1" dirty="0">
                    <a:solidFill>
                      <a:srgbClr val="0A1627"/>
                    </a:solidFill>
                    <a:cs typeface="Arial" panose="020B0604020202020204" pitchFamily="34" charset="0"/>
                  </a:rPr>
                  <a:t>6</a:t>
                </a:r>
                <a:endParaRPr lang="en-US" altLang="en-US" sz="1799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76">
                <a:extLst>
                  <a:ext uri="{FF2B5EF4-FFF2-40B4-BE49-F238E27FC236}">
                    <a16:creationId xmlns:a16="http://schemas.microsoft.com/office/drawing/2014/main" id="{DEC9C23D-E836-4BF0-A8BC-FAA9F934458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684415" y="3827633"/>
                <a:ext cx="86987" cy="156578"/>
              </a:xfrm>
              <a:custGeom>
                <a:avLst/>
                <a:gdLst>
                  <a:gd name="T0" fmla="*/ 40 w 60"/>
                  <a:gd name="T1" fmla="*/ 55 h 108"/>
                  <a:gd name="T2" fmla="*/ 40 w 60"/>
                  <a:gd name="T3" fmla="*/ 0 h 108"/>
                  <a:gd name="T4" fmla="*/ 22 w 60"/>
                  <a:gd name="T5" fmla="*/ 0 h 108"/>
                  <a:gd name="T6" fmla="*/ 22 w 60"/>
                  <a:gd name="T7" fmla="*/ 55 h 108"/>
                  <a:gd name="T8" fmla="*/ 0 w 60"/>
                  <a:gd name="T9" fmla="*/ 55 h 108"/>
                  <a:gd name="T10" fmla="*/ 31 w 60"/>
                  <a:gd name="T11" fmla="*/ 108 h 108"/>
                  <a:gd name="T12" fmla="*/ 60 w 60"/>
                  <a:gd name="T13" fmla="*/ 55 h 108"/>
                  <a:gd name="T14" fmla="*/ 40 w 60"/>
                  <a:gd name="T15" fmla="*/ 5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08">
                    <a:moveTo>
                      <a:pt x="40" y="55"/>
                    </a:moveTo>
                    <a:lnTo>
                      <a:pt x="40" y="0"/>
                    </a:lnTo>
                    <a:lnTo>
                      <a:pt x="22" y="0"/>
                    </a:lnTo>
                    <a:lnTo>
                      <a:pt x="22" y="55"/>
                    </a:lnTo>
                    <a:lnTo>
                      <a:pt x="0" y="55"/>
                    </a:lnTo>
                    <a:lnTo>
                      <a:pt x="31" y="108"/>
                    </a:lnTo>
                    <a:lnTo>
                      <a:pt x="60" y="55"/>
                    </a:lnTo>
                    <a:lnTo>
                      <a:pt x="40" y="5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Rectangle 71">
                <a:extLst>
                  <a:ext uri="{FF2B5EF4-FFF2-40B4-BE49-F238E27FC236}">
                    <a16:creationId xmlns:a16="http://schemas.microsoft.com/office/drawing/2014/main" id="{62254CC5-1CE4-4EDA-80DD-5E4917001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3045" y="4266644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b="1" dirty="0">
                    <a:solidFill>
                      <a:srgbClr val="0A1627"/>
                    </a:solidFill>
                    <a:cs typeface="Arial" panose="020B0604020202020204" pitchFamily="34" charset="0"/>
                  </a:rPr>
                  <a:t>1</a:t>
                </a:r>
                <a:endParaRPr lang="en-US" altLang="en-US" sz="1799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76">
                <a:extLst>
                  <a:ext uri="{FF2B5EF4-FFF2-40B4-BE49-F238E27FC236}">
                    <a16:creationId xmlns:a16="http://schemas.microsoft.com/office/drawing/2014/main" id="{22DB9D61-8E9D-4645-9FF3-4FF4ED609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557" y="4236287"/>
                <a:ext cx="86987" cy="156578"/>
              </a:xfrm>
              <a:custGeom>
                <a:avLst/>
                <a:gdLst>
                  <a:gd name="T0" fmla="*/ 40 w 60"/>
                  <a:gd name="T1" fmla="*/ 55 h 108"/>
                  <a:gd name="T2" fmla="*/ 40 w 60"/>
                  <a:gd name="T3" fmla="*/ 0 h 108"/>
                  <a:gd name="T4" fmla="*/ 22 w 60"/>
                  <a:gd name="T5" fmla="*/ 0 h 108"/>
                  <a:gd name="T6" fmla="*/ 22 w 60"/>
                  <a:gd name="T7" fmla="*/ 55 h 108"/>
                  <a:gd name="T8" fmla="*/ 0 w 60"/>
                  <a:gd name="T9" fmla="*/ 55 h 108"/>
                  <a:gd name="T10" fmla="*/ 31 w 60"/>
                  <a:gd name="T11" fmla="*/ 108 h 108"/>
                  <a:gd name="T12" fmla="*/ 60 w 60"/>
                  <a:gd name="T13" fmla="*/ 55 h 108"/>
                  <a:gd name="T14" fmla="*/ 40 w 60"/>
                  <a:gd name="T15" fmla="*/ 5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08">
                    <a:moveTo>
                      <a:pt x="40" y="55"/>
                    </a:moveTo>
                    <a:lnTo>
                      <a:pt x="40" y="0"/>
                    </a:lnTo>
                    <a:lnTo>
                      <a:pt x="22" y="0"/>
                    </a:lnTo>
                    <a:lnTo>
                      <a:pt x="22" y="55"/>
                    </a:lnTo>
                    <a:lnTo>
                      <a:pt x="0" y="55"/>
                    </a:lnTo>
                    <a:lnTo>
                      <a:pt x="31" y="108"/>
                    </a:lnTo>
                    <a:lnTo>
                      <a:pt x="60" y="55"/>
                    </a:lnTo>
                    <a:lnTo>
                      <a:pt x="40" y="5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Rectangle 71">
                <a:extLst>
                  <a:ext uri="{FF2B5EF4-FFF2-40B4-BE49-F238E27FC236}">
                    <a16:creationId xmlns:a16="http://schemas.microsoft.com/office/drawing/2014/main" id="{48BC6F08-0937-42B5-A8B7-03CF1E26F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897" y="4649702"/>
                <a:ext cx="61823" cy="13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943"/>
                <a:r>
                  <a:rPr lang="en-US" altLang="en-US" sz="1099" b="1" dirty="0">
                    <a:solidFill>
                      <a:srgbClr val="0A1627"/>
                    </a:solidFill>
                    <a:cs typeface="Arial" panose="020B0604020202020204" pitchFamily="34" charset="0"/>
                  </a:rPr>
                  <a:t>4</a:t>
                </a:r>
                <a:endParaRPr lang="en-US" altLang="en-US" sz="1799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76">
                <a:extLst>
                  <a:ext uri="{FF2B5EF4-FFF2-40B4-BE49-F238E27FC236}">
                    <a16:creationId xmlns:a16="http://schemas.microsoft.com/office/drawing/2014/main" id="{52F1A8BA-DFA3-49BC-831F-425B10CA9C6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909012" y="4643417"/>
                <a:ext cx="86987" cy="156578"/>
              </a:xfrm>
              <a:custGeom>
                <a:avLst/>
                <a:gdLst>
                  <a:gd name="T0" fmla="*/ 40 w 60"/>
                  <a:gd name="T1" fmla="*/ 55 h 108"/>
                  <a:gd name="T2" fmla="*/ 40 w 60"/>
                  <a:gd name="T3" fmla="*/ 0 h 108"/>
                  <a:gd name="T4" fmla="*/ 22 w 60"/>
                  <a:gd name="T5" fmla="*/ 0 h 108"/>
                  <a:gd name="T6" fmla="*/ 22 w 60"/>
                  <a:gd name="T7" fmla="*/ 55 h 108"/>
                  <a:gd name="T8" fmla="*/ 0 w 60"/>
                  <a:gd name="T9" fmla="*/ 55 h 108"/>
                  <a:gd name="T10" fmla="*/ 31 w 60"/>
                  <a:gd name="T11" fmla="*/ 108 h 108"/>
                  <a:gd name="T12" fmla="*/ 60 w 60"/>
                  <a:gd name="T13" fmla="*/ 55 h 108"/>
                  <a:gd name="T14" fmla="*/ 40 w 60"/>
                  <a:gd name="T15" fmla="*/ 5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08">
                    <a:moveTo>
                      <a:pt x="40" y="55"/>
                    </a:moveTo>
                    <a:lnTo>
                      <a:pt x="40" y="0"/>
                    </a:lnTo>
                    <a:lnTo>
                      <a:pt x="22" y="0"/>
                    </a:lnTo>
                    <a:lnTo>
                      <a:pt x="22" y="55"/>
                    </a:lnTo>
                    <a:lnTo>
                      <a:pt x="0" y="55"/>
                    </a:lnTo>
                    <a:lnTo>
                      <a:pt x="31" y="108"/>
                    </a:lnTo>
                    <a:lnTo>
                      <a:pt x="60" y="55"/>
                    </a:lnTo>
                    <a:lnTo>
                      <a:pt x="40" y="5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defTabSz="913943"/>
                <a:endParaRPr lang="en-IN" sz="179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C03A8B-9E88-48FD-A118-3234D6E20629}"/>
                </a:ext>
              </a:extLst>
            </p:cNvPr>
            <p:cNvGrpSpPr/>
            <p:nvPr/>
          </p:nvGrpSpPr>
          <p:grpSpPr>
            <a:xfrm>
              <a:off x="684574" y="4344622"/>
              <a:ext cx="1209792" cy="1154645"/>
              <a:chOff x="5131300" y="4523141"/>
              <a:chExt cx="1210422" cy="115524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C4F7CCE-0B5E-436B-9D48-51782B9953A7}"/>
                  </a:ext>
                </a:extLst>
              </p:cNvPr>
              <p:cNvGrpSpPr/>
              <p:nvPr/>
            </p:nvGrpSpPr>
            <p:grpSpPr>
              <a:xfrm>
                <a:off x="5131300" y="4523141"/>
                <a:ext cx="1149876" cy="137160"/>
                <a:chOff x="6506613" y="5858127"/>
                <a:chExt cx="1149876" cy="137160"/>
              </a:xfrm>
            </p:grpSpPr>
            <p:sp>
              <p:nvSpPr>
                <p:cNvPr id="37" name="Freeform 1004">
                  <a:extLst>
                    <a:ext uri="{FF2B5EF4-FFF2-40B4-BE49-F238E27FC236}">
                      <a16:creationId xmlns:a16="http://schemas.microsoft.com/office/drawing/2014/main" id="{E7D4002C-98CC-490A-BB81-2C9BC8CA95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6613" y="5858127"/>
                  <a:ext cx="93663" cy="133350"/>
                </a:xfrm>
                <a:custGeom>
                  <a:avLst/>
                  <a:gdLst>
                    <a:gd name="T0" fmla="*/ 59 w 59"/>
                    <a:gd name="T1" fmla="*/ 53 h 84"/>
                    <a:gd name="T2" fmla="*/ 31 w 59"/>
                    <a:gd name="T3" fmla="*/ 0 h 84"/>
                    <a:gd name="T4" fmla="*/ 0 w 59"/>
                    <a:gd name="T5" fmla="*/ 53 h 84"/>
                    <a:gd name="T6" fmla="*/ 21 w 59"/>
                    <a:gd name="T7" fmla="*/ 53 h 84"/>
                    <a:gd name="T8" fmla="*/ 21 w 59"/>
                    <a:gd name="T9" fmla="*/ 84 h 84"/>
                    <a:gd name="T10" fmla="*/ 38 w 59"/>
                    <a:gd name="T11" fmla="*/ 84 h 84"/>
                    <a:gd name="T12" fmla="*/ 38 w 59"/>
                    <a:gd name="T13" fmla="*/ 53 h 84"/>
                    <a:gd name="T14" fmla="*/ 59 w 59"/>
                    <a:gd name="T15" fmla="*/ 5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84">
                      <a:moveTo>
                        <a:pt x="59" y="53"/>
                      </a:moveTo>
                      <a:lnTo>
                        <a:pt x="31" y="0"/>
                      </a:lnTo>
                      <a:lnTo>
                        <a:pt x="0" y="53"/>
                      </a:lnTo>
                      <a:lnTo>
                        <a:pt x="21" y="53"/>
                      </a:lnTo>
                      <a:lnTo>
                        <a:pt x="21" y="84"/>
                      </a:lnTo>
                      <a:lnTo>
                        <a:pt x="38" y="84"/>
                      </a:lnTo>
                      <a:lnTo>
                        <a:pt x="38" y="53"/>
                      </a:lnTo>
                      <a:lnTo>
                        <a:pt x="59" y="5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943"/>
                  <a:endParaRPr lang="en-IN" sz="999" dirty="0">
                    <a:solidFill>
                      <a:srgbClr val="2E2E38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Rectangle 1005">
                  <a:extLst>
                    <a:ext uri="{FF2B5EF4-FFF2-40B4-BE49-F238E27FC236}">
                      <a16:creationId xmlns:a16="http://schemas.microsoft.com/office/drawing/2014/main" id="{71EA2256-FA67-47E3-B5C3-4E1D810C7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65363" y="5863247"/>
                  <a:ext cx="991126" cy="132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3943"/>
                  <a:r>
                    <a:rPr lang="ru-RU" altLang="en-US" sz="999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Увеличение с</a:t>
                  </a:r>
                  <a:r>
                    <a:rPr lang="en-US" altLang="en-US" sz="999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2021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6D192C0-E813-4D72-970C-61282E9048CB}"/>
                  </a:ext>
                </a:extLst>
              </p:cNvPr>
              <p:cNvGrpSpPr/>
              <p:nvPr/>
            </p:nvGrpSpPr>
            <p:grpSpPr>
              <a:xfrm>
                <a:off x="5131300" y="5206337"/>
                <a:ext cx="1210422" cy="132040"/>
                <a:chOff x="8449713" y="5863248"/>
                <a:chExt cx="1210422" cy="132040"/>
              </a:xfrm>
            </p:grpSpPr>
            <p:sp>
              <p:nvSpPr>
                <p:cNvPr id="34" name="Rectangle 1008">
                  <a:extLst>
                    <a:ext uri="{FF2B5EF4-FFF2-40B4-BE49-F238E27FC236}">
                      <a16:creationId xmlns:a16="http://schemas.microsoft.com/office/drawing/2014/main" id="{EAC8961E-C3A0-49F8-82D0-ED4F3B6E6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49713" y="5911308"/>
                  <a:ext cx="106363" cy="269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943"/>
                  <a:endParaRPr lang="en-IN" sz="999" dirty="0">
                    <a:solidFill>
                      <a:srgbClr val="2E2E38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1009">
                  <a:extLst>
                    <a:ext uri="{FF2B5EF4-FFF2-40B4-BE49-F238E27FC236}">
                      <a16:creationId xmlns:a16="http://schemas.microsoft.com/office/drawing/2014/main" id="{F0286133-20CE-4A23-9D9B-E3DCFDFC5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9738" y="5863248"/>
                  <a:ext cx="1010397" cy="132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3943"/>
                  <a:r>
                    <a:rPr lang="ru-RU" altLang="en-US" sz="999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Такой же как в</a:t>
                  </a:r>
                  <a:r>
                    <a:rPr lang="en-US" altLang="en-US" sz="999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2021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9FBF1D5-6507-4788-BACB-22413865BED6}"/>
                  </a:ext>
                </a:extLst>
              </p:cNvPr>
              <p:cNvGrpSpPr/>
              <p:nvPr/>
            </p:nvGrpSpPr>
            <p:grpSpPr>
              <a:xfrm>
                <a:off x="5131300" y="4863151"/>
                <a:ext cx="1171692" cy="140336"/>
                <a:chOff x="7432124" y="5854952"/>
                <a:chExt cx="1171692" cy="140336"/>
              </a:xfrm>
            </p:grpSpPr>
            <p:sp>
              <p:nvSpPr>
                <p:cNvPr id="32" name="Freeform 1011">
                  <a:extLst>
                    <a:ext uri="{FF2B5EF4-FFF2-40B4-BE49-F238E27FC236}">
                      <a16:creationId xmlns:a16="http://schemas.microsoft.com/office/drawing/2014/main" id="{34BB548F-6ACC-42AA-92CE-F7EAD810E1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2124" y="5854952"/>
                  <a:ext cx="96838" cy="139700"/>
                </a:xfrm>
                <a:custGeom>
                  <a:avLst/>
                  <a:gdLst>
                    <a:gd name="T0" fmla="*/ 40 w 61"/>
                    <a:gd name="T1" fmla="*/ 36 h 88"/>
                    <a:gd name="T2" fmla="*/ 40 w 61"/>
                    <a:gd name="T3" fmla="*/ 0 h 88"/>
                    <a:gd name="T4" fmla="*/ 21 w 61"/>
                    <a:gd name="T5" fmla="*/ 0 h 88"/>
                    <a:gd name="T6" fmla="*/ 21 w 61"/>
                    <a:gd name="T7" fmla="*/ 36 h 88"/>
                    <a:gd name="T8" fmla="*/ 0 w 61"/>
                    <a:gd name="T9" fmla="*/ 36 h 88"/>
                    <a:gd name="T10" fmla="*/ 30 w 61"/>
                    <a:gd name="T11" fmla="*/ 88 h 88"/>
                    <a:gd name="T12" fmla="*/ 61 w 61"/>
                    <a:gd name="T13" fmla="*/ 36 h 88"/>
                    <a:gd name="T14" fmla="*/ 40 w 61"/>
                    <a:gd name="T15" fmla="*/ 3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1" h="88">
                      <a:moveTo>
                        <a:pt x="40" y="36"/>
                      </a:moveTo>
                      <a:lnTo>
                        <a:pt x="40" y="0"/>
                      </a:lnTo>
                      <a:lnTo>
                        <a:pt x="21" y="0"/>
                      </a:lnTo>
                      <a:lnTo>
                        <a:pt x="21" y="36"/>
                      </a:lnTo>
                      <a:lnTo>
                        <a:pt x="0" y="36"/>
                      </a:lnTo>
                      <a:lnTo>
                        <a:pt x="30" y="88"/>
                      </a:lnTo>
                      <a:lnTo>
                        <a:pt x="61" y="36"/>
                      </a:lnTo>
                      <a:lnTo>
                        <a:pt x="40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943"/>
                  <a:endParaRPr lang="en-IN" sz="999" dirty="0">
                    <a:solidFill>
                      <a:srgbClr val="2E2E38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ectangle 1012">
                  <a:extLst>
                    <a:ext uri="{FF2B5EF4-FFF2-40B4-BE49-F238E27FC236}">
                      <a16:creationId xmlns:a16="http://schemas.microsoft.com/office/drawing/2014/main" id="{4A992E17-22F9-4320-A5EC-0D96AC81F9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9288" y="5863248"/>
                  <a:ext cx="1014528" cy="132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3943"/>
                  <a:r>
                    <a:rPr lang="ru-RU" altLang="en-US" sz="999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Уменьшение с</a:t>
                  </a:r>
                  <a:r>
                    <a:rPr lang="en-US" altLang="en-US" sz="999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2021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22BE909-F389-40FF-8C3F-8F31F51F00EC}"/>
                  </a:ext>
                </a:extLst>
              </p:cNvPr>
              <p:cNvGrpSpPr/>
              <p:nvPr/>
            </p:nvGrpSpPr>
            <p:grpSpPr>
              <a:xfrm>
                <a:off x="5131300" y="5541228"/>
                <a:ext cx="546497" cy="137160"/>
                <a:chOff x="9435550" y="5858127"/>
                <a:chExt cx="546497" cy="137160"/>
              </a:xfrm>
            </p:grpSpPr>
            <p:sp>
              <p:nvSpPr>
                <p:cNvPr id="30" name="Rectangle 1017">
                  <a:extLst>
                    <a:ext uri="{FF2B5EF4-FFF2-40B4-BE49-F238E27FC236}">
                      <a16:creationId xmlns:a16="http://schemas.microsoft.com/office/drawing/2014/main" id="{79FB598E-AEB4-4E55-86CB-CE052AE60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32400" y="5863247"/>
                  <a:ext cx="349647" cy="132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3943"/>
                  <a:r>
                    <a:rPr lang="ru-RU" altLang="en-US" sz="999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Новое </a:t>
                  </a:r>
                  <a:endParaRPr lang="en-US" altLang="en-US" sz="999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Freeform 1024">
                  <a:extLst>
                    <a:ext uri="{FF2B5EF4-FFF2-40B4-BE49-F238E27FC236}">
                      <a16:creationId xmlns:a16="http://schemas.microsoft.com/office/drawing/2014/main" id="{8B175BF4-9347-4605-B978-9DA482D84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5550" y="5858127"/>
                  <a:ext cx="136525" cy="133350"/>
                </a:xfrm>
                <a:custGeom>
                  <a:avLst/>
                  <a:gdLst>
                    <a:gd name="T0" fmla="*/ 0 w 86"/>
                    <a:gd name="T1" fmla="*/ 32 h 84"/>
                    <a:gd name="T2" fmla="*/ 34 w 86"/>
                    <a:gd name="T3" fmla="*/ 32 h 84"/>
                    <a:gd name="T4" fmla="*/ 32 w 86"/>
                    <a:gd name="T5" fmla="*/ 34 h 84"/>
                    <a:gd name="T6" fmla="*/ 44 w 86"/>
                    <a:gd name="T7" fmla="*/ 0 h 84"/>
                    <a:gd name="T8" fmla="*/ 53 w 86"/>
                    <a:gd name="T9" fmla="*/ 34 h 84"/>
                    <a:gd name="T10" fmla="*/ 52 w 86"/>
                    <a:gd name="T11" fmla="*/ 32 h 84"/>
                    <a:gd name="T12" fmla="*/ 86 w 86"/>
                    <a:gd name="T13" fmla="*/ 32 h 84"/>
                    <a:gd name="T14" fmla="*/ 57 w 86"/>
                    <a:gd name="T15" fmla="*/ 53 h 84"/>
                    <a:gd name="T16" fmla="*/ 57 w 86"/>
                    <a:gd name="T17" fmla="*/ 49 h 84"/>
                    <a:gd name="T18" fmla="*/ 67 w 86"/>
                    <a:gd name="T19" fmla="*/ 84 h 84"/>
                    <a:gd name="T20" fmla="*/ 40 w 86"/>
                    <a:gd name="T21" fmla="*/ 63 h 84"/>
                    <a:gd name="T22" fmla="*/ 42 w 86"/>
                    <a:gd name="T23" fmla="*/ 63 h 84"/>
                    <a:gd name="T24" fmla="*/ 13 w 86"/>
                    <a:gd name="T25" fmla="*/ 84 h 84"/>
                    <a:gd name="T26" fmla="*/ 27 w 86"/>
                    <a:gd name="T27" fmla="*/ 49 h 84"/>
                    <a:gd name="T28" fmla="*/ 27 w 86"/>
                    <a:gd name="T29" fmla="*/ 53 h 84"/>
                    <a:gd name="T30" fmla="*/ 0 w 86"/>
                    <a:gd name="T31" fmla="*/ 32 h 84"/>
                    <a:gd name="T32" fmla="*/ 0 w 86"/>
                    <a:gd name="T33" fmla="*/ 3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84">
                      <a:moveTo>
                        <a:pt x="0" y="32"/>
                      </a:moveTo>
                      <a:lnTo>
                        <a:pt x="34" y="32"/>
                      </a:lnTo>
                      <a:lnTo>
                        <a:pt x="32" y="34"/>
                      </a:lnTo>
                      <a:lnTo>
                        <a:pt x="44" y="0"/>
                      </a:lnTo>
                      <a:lnTo>
                        <a:pt x="53" y="34"/>
                      </a:lnTo>
                      <a:lnTo>
                        <a:pt x="52" y="32"/>
                      </a:lnTo>
                      <a:lnTo>
                        <a:pt x="86" y="32"/>
                      </a:lnTo>
                      <a:lnTo>
                        <a:pt x="57" y="53"/>
                      </a:lnTo>
                      <a:lnTo>
                        <a:pt x="57" y="49"/>
                      </a:lnTo>
                      <a:lnTo>
                        <a:pt x="67" y="84"/>
                      </a:lnTo>
                      <a:lnTo>
                        <a:pt x="40" y="63"/>
                      </a:lnTo>
                      <a:lnTo>
                        <a:pt x="42" y="63"/>
                      </a:lnTo>
                      <a:lnTo>
                        <a:pt x="13" y="84"/>
                      </a:lnTo>
                      <a:lnTo>
                        <a:pt x="27" y="49"/>
                      </a:lnTo>
                      <a:lnTo>
                        <a:pt x="27" y="53"/>
                      </a:lnTo>
                      <a:lnTo>
                        <a:pt x="0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943"/>
                  <a:endParaRPr lang="en-IN" sz="999" dirty="0">
                    <a:solidFill>
                      <a:srgbClr val="2E2E38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33EB01-10FB-4155-A8CA-C24B254DEEF0}"/>
                </a:ext>
              </a:extLst>
            </p:cNvPr>
            <p:cNvSpPr/>
            <p:nvPr/>
          </p:nvSpPr>
          <p:spPr>
            <a:xfrm rot="14958296">
              <a:off x="2254623" y="4478800"/>
              <a:ext cx="1415252" cy="840066"/>
            </a:xfrm>
            <a:prstGeom prst="rect">
              <a:avLst/>
            </a:prstGeom>
            <a:noFill/>
          </p:spPr>
          <p:txBody>
            <a:bodyPr spcFirstLastPara="1" wrap="none" lIns="91392" tIns="45696" rIns="91392" bIns="45696" numCol="1">
              <a:prstTxWarp prst="textArchUp">
                <a:avLst/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 defTabSz="913943"/>
              <a:r>
                <a:rPr lang="en-US" sz="1400" b="1" dirty="0">
                  <a:solidFill>
                    <a:srgbClr val="2E2E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</p:grpSp>
      <p:sp>
        <p:nvSpPr>
          <p:cNvPr id="141" name="Freeform 52">
            <a:extLst>
              <a:ext uri="{FF2B5EF4-FFF2-40B4-BE49-F238E27FC236}">
                <a16:creationId xmlns:a16="http://schemas.microsoft.com/office/drawing/2014/main" id="{025B4F50-EA5D-471D-9647-99D0678694B2}"/>
              </a:ext>
            </a:extLst>
          </p:cNvPr>
          <p:cNvSpPr>
            <a:spLocks/>
          </p:cNvSpPr>
          <p:nvPr/>
        </p:nvSpPr>
        <p:spPr bwMode="auto">
          <a:xfrm flipV="1">
            <a:off x="10299263" y="3023119"/>
            <a:ext cx="110520" cy="193408"/>
          </a:xfrm>
          <a:custGeom>
            <a:avLst/>
            <a:gdLst>
              <a:gd name="T0" fmla="*/ 40 w 60"/>
              <a:gd name="T1" fmla="*/ 53 h 105"/>
              <a:gd name="T2" fmla="*/ 40 w 60"/>
              <a:gd name="T3" fmla="*/ 0 h 105"/>
              <a:gd name="T4" fmla="*/ 22 w 60"/>
              <a:gd name="T5" fmla="*/ 0 h 105"/>
              <a:gd name="T6" fmla="*/ 22 w 60"/>
              <a:gd name="T7" fmla="*/ 53 h 105"/>
              <a:gd name="T8" fmla="*/ 0 w 60"/>
              <a:gd name="T9" fmla="*/ 53 h 105"/>
              <a:gd name="T10" fmla="*/ 31 w 60"/>
              <a:gd name="T11" fmla="*/ 105 h 105"/>
              <a:gd name="T12" fmla="*/ 60 w 60"/>
              <a:gd name="T13" fmla="*/ 53 h 105"/>
              <a:gd name="T14" fmla="*/ 40 w 60"/>
              <a:gd name="T15" fmla="*/ 5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" h="105">
                <a:moveTo>
                  <a:pt x="40" y="53"/>
                </a:moveTo>
                <a:lnTo>
                  <a:pt x="40" y="0"/>
                </a:lnTo>
                <a:lnTo>
                  <a:pt x="22" y="0"/>
                </a:lnTo>
                <a:lnTo>
                  <a:pt x="22" y="53"/>
                </a:lnTo>
                <a:lnTo>
                  <a:pt x="0" y="53"/>
                </a:lnTo>
                <a:lnTo>
                  <a:pt x="31" y="105"/>
                </a:lnTo>
                <a:lnTo>
                  <a:pt x="60" y="53"/>
                </a:lnTo>
                <a:lnTo>
                  <a:pt x="40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43"/>
            <a:endParaRPr lang="en-IN" sz="1799" dirty="0">
              <a:solidFill>
                <a:srgbClr val="FFFFFF"/>
              </a:solidFill>
              <a:latin typeface="EYInterstate Light"/>
            </a:endParaRPr>
          </a:p>
        </p:txBody>
      </p:sp>
      <p:sp>
        <p:nvSpPr>
          <p:cNvPr id="111" name="Slide Number Placeholder 4">
            <a:extLst>
              <a:ext uri="{FF2B5EF4-FFF2-40B4-BE49-F238E27FC236}">
                <a16:creationId xmlns:a16="http://schemas.microsoft.com/office/drawing/2014/main" id="{D9B6F6BA-F159-44EC-B8C3-364250DCCA53}"/>
              </a:ext>
            </a:extLst>
          </p:cNvPr>
          <p:cNvSpPr txBox="1">
            <a:spLocks/>
          </p:cNvSpPr>
          <p:nvPr/>
        </p:nvSpPr>
        <p:spPr>
          <a:xfrm>
            <a:off x="609600" y="6471244"/>
            <a:ext cx="797960" cy="19784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/>
              <a:t>Страница</a:t>
            </a:r>
            <a:r>
              <a:rPr lang="en-GB" dirty="0"/>
              <a:t> </a:t>
            </a:r>
            <a:fld id="{D5B76411-544C-4F9A-8EDE-9EEB2BD21F95}" type="slidenum">
              <a:rPr lang="en-IN" smtClean="0"/>
              <a:t>2</a:t>
            </a:fld>
            <a:endParaRPr dirty="0"/>
          </a:p>
        </p:txBody>
      </p:sp>
      <p:sp>
        <p:nvSpPr>
          <p:cNvPr id="112" name="Line 10">
            <a:extLst>
              <a:ext uri="{FF2B5EF4-FFF2-40B4-BE49-F238E27FC236}">
                <a16:creationId xmlns:a16="http://schemas.microsoft.com/office/drawing/2014/main" id="{E27D45DB-4CC4-49D8-AE33-5E588493C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918" y="356225"/>
            <a:ext cx="10978515" cy="418714"/>
          </a:xfrm>
        </p:spPr>
        <p:txBody>
          <a:bodyPr>
            <a:normAutofit/>
          </a:bodyPr>
          <a:lstStyle/>
          <a:p>
            <a:r>
              <a:rPr lang="ru-RU" sz="2200" dirty="0"/>
              <a:t>Глобальные тенденции</a:t>
            </a:r>
            <a:endParaRPr lang="en-US" sz="2200" dirty="0"/>
          </a:p>
        </p:txBody>
      </p:sp>
      <p:grpSp>
        <p:nvGrpSpPr>
          <p:cNvPr id="101" name="Group 4">
            <a:extLst>
              <a:ext uri="{FF2B5EF4-FFF2-40B4-BE49-F238E27FC236}">
                <a16:creationId xmlns:a16="http://schemas.microsoft.com/office/drawing/2014/main" id="{2B1A3A9A-2E0D-486B-B342-D04C7FF1BE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16F5E175-8698-4561-9402-814C73502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7B1C7B9C-000E-49F9-8C01-7597DF58A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5DFB2EC4-6C13-4D4D-B0D6-11086A3253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902C3AE-3108-4550-87F7-E86752205C13}"/>
              </a:ext>
            </a:extLst>
          </p:cNvPr>
          <p:cNvSpPr/>
          <p:nvPr/>
        </p:nvSpPr>
        <p:spPr>
          <a:xfrm>
            <a:off x="0" y="294200"/>
            <a:ext cx="476250" cy="3027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E2C0818-7F76-4FC8-A9F0-9FDBAF1F189F}"/>
              </a:ext>
            </a:extLst>
          </p:cNvPr>
          <p:cNvGrpSpPr/>
          <p:nvPr/>
        </p:nvGrpSpPr>
        <p:grpSpPr>
          <a:xfrm>
            <a:off x="609919" y="1143445"/>
            <a:ext cx="10978514" cy="4948233"/>
            <a:chOff x="609919" y="1143445"/>
            <a:chExt cx="10978514" cy="494823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78E940-2C2A-4562-93E5-3CF4AF44969C}"/>
                </a:ext>
              </a:extLst>
            </p:cNvPr>
            <p:cNvSpPr>
              <a:spLocks/>
            </p:cNvSpPr>
            <p:nvPr/>
          </p:nvSpPr>
          <p:spPr>
            <a:xfrm>
              <a:off x="6200735" y="3725626"/>
              <a:ext cx="2545856" cy="2366052"/>
            </a:xfrm>
            <a:prstGeom prst="rect">
              <a:avLst/>
            </a:prstGeom>
            <a:ln>
              <a:solidFill>
                <a:srgbClr val="747480"/>
              </a:solidFill>
            </a:ln>
          </p:spPr>
          <p:txBody>
            <a:bodyPr wrap="square" lIns="182785" tIns="91392" rIns="91392" bIns="91392" anchor="ctr">
              <a:noAutofit/>
            </a:bodyPr>
            <a:lstStyle/>
            <a:p>
              <a:pPr fontAlgn="base">
                <a:spcAft>
                  <a:spcPts val="1200"/>
                </a:spcAft>
              </a:pPr>
              <a:endParaRPr lang="en-IN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8C87B61-9120-4433-B1E3-8DC1F072CF26}"/>
                </a:ext>
              </a:extLst>
            </p:cNvPr>
            <p:cNvSpPr>
              <a:spLocks/>
            </p:cNvSpPr>
            <p:nvPr/>
          </p:nvSpPr>
          <p:spPr>
            <a:xfrm>
              <a:off x="609919" y="3725626"/>
              <a:ext cx="2545856" cy="2366052"/>
            </a:xfrm>
            <a:prstGeom prst="rect">
              <a:avLst/>
            </a:prstGeom>
            <a:ln>
              <a:solidFill>
                <a:srgbClr val="747480"/>
              </a:solidFill>
            </a:ln>
          </p:spPr>
          <p:txBody>
            <a:bodyPr wrap="square" lIns="182785" tIns="91392" rIns="91392" bIns="91392" anchor="t">
              <a:noAutofit/>
            </a:bodyPr>
            <a:lstStyle/>
            <a:p>
              <a:pPr fontAlgn="base"/>
              <a:endParaRPr lang="ru-RU" sz="1600" b="1" dirty="0">
                <a:solidFill>
                  <a:srgbClr val="FFE600"/>
                </a:solidFill>
              </a:endParaRPr>
            </a:p>
            <a:p>
              <a:pPr fontAlgn="base">
                <a:spcAft>
                  <a:spcPts val="1200"/>
                </a:spcAft>
              </a:pPr>
              <a:r>
                <a:rPr lang="ru-RU" sz="1600" b="1" dirty="0">
                  <a:solidFill>
                    <a:srgbClr val="FFE600"/>
                  </a:solidFill>
                </a:rPr>
                <a:t>Общество</a:t>
              </a:r>
              <a:endParaRPr lang="en-IN" sz="1600" b="1" dirty="0">
                <a:solidFill>
                  <a:srgbClr val="FFE6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chemeClr val="bg1"/>
                  </a:solidFill>
                </a:rPr>
                <a:t>Конечные потребители ищут экологически чистые продукты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chemeClr val="bg1"/>
                  </a:solidFill>
                </a:rPr>
                <a:t>и этические производства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727A7EA-56DF-40D2-87DA-E2530244B5DB}"/>
                </a:ext>
              </a:extLst>
            </p:cNvPr>
            <p:cNvSpPr>
              <a:spLocks/>
            </p:cNvSpPr>
            <p:nvPr/>
          </p:nvSpPr>
          <p:spPr>
            <a:xfrm>
              <a:off x="3392512" y="3725626"/>
              <a:ext cx="2545856" cy="2366052"/>
            </a:xfrm>
            <a:prstGeom prst="rect">
              <a:avLst/>
            </a:prstGeom>
            <a:ln>
              <a:solidFill>
                <a:srgbClr val="747480"/>
              </a:solidFill>
            </a:ln>
          </p:spPr>
          <p:txBody>
            <a:bodyPr wrap="square" lIns="182785" tIns="91392" rIns="91392" bIns="91392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ts val="1200"/>
                </a:spcAft>
              </a:pPr>
              <a:endParaRPr lang="en-IN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7F67DE6F-92B3-4042-B24E-D8F62E23F46F}"/>
                </a:ext>
              </a:extLst>
            </p:cNvPr>
            <p:cNvSpPr/>
            <p:nvPr/>
          </p:nvSpPr>
          <p:spPr>
            <a:xfrm flipH="1">
              <a:off x="2868639" y="5823672"/>
              <a:ext cx="287136" cy="268006"/>
            </a:xfrm>
            <a:prstGeom prst="rtTriangle">
              <a:avLst/>
            </a:prstGeom>
            <a:solidFill>
              <a:srgbClr val="74748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4ED9ECD0-7CEC-4336-967D-48F8462E5F47}"/>
                </a:ext>
              </a:extLst>
            </p:cNvPr>
            <p:cNvSpPr/>
            <p:nvPr/>
          </p:nvSpPr>
          <p:spPr>
            <a:xfrm flipH="1">
              <a:off x="5651232" y="5823672"/>
              <a:ext cx="287136" cy="268006"/>
            </a:xfrm>
            <a:prstGeom prst="rtTriangle">
              <a:avLst/>
            </a:prstGeom>
            <a:solidFill>
              <a:srgbClr val="74748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E1EC2665-176D-4B43-BD3D-0AB482C1EC7E}"/>
                </a:ext>
              </a:extLst>
            </p:cNvPr>
            <p:cNvSpPr/>
            <p:nvPr/>
          </p:nvSpPr>
          <p:spPr>
            <a:xfrm flipH="1">
              <a:off x="8459455" y="5823672"/>
              <a:ext cx="287136" cy="268006"/>
            </a:xfrm>
            <a:prstGeom prst="rtTriangle">
              <a:avLst/>
            </a:prstGeom>
            <a:solidFill>
              <a:srgbClr val="74748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5FC39AC-7CCE-4482-8958-C05DF472E4BD}"/>
                </a:ext>
              </a:extLst>
            </p:cNvPr>
            <p:cNvSpPr>
              <a:spLocks/>
            </p:cNvSpPr>
            <p:nvPr/>
          </p:nvSpPr>
          <p:spPr>
            <a:xfrm>
              <a:off x="3392512" y="1143445"/>
              <a:ext cx="2545856" cy="2366052"/>
            </a:xfrm>
            <a:prstGeom prst="rect">
              <a:avLst/>
            </a:prstGeom>
            <a:ln>
              <a:solidFill>
                <a:srgbClr val="747480"/>
              </a:solidFill>
            </a:ln>
          </p:spPr>
          <p:txBody>
            <a:bodyPr wrap="square" lIns="182785" tIns="0" rIns="72000" bIns="91392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ts val="1200"/>
                </a:spcAft>
              </a:pPr>
              <a:endParaRPr lang="en-IN" sz="1400" dirty="0">
                <a:solidFill>
                  <a:schemeClr val="bg1"/>
                </a:solidFill>
              </a:endParaRPr>
            </a:p>
          </p:txBody>
        </p:sp>
        <p:sp>
          <p:nvSpPr>
            <p:cNvPr id="35" name="Right Triangle 34">
              <a:extLst>
                <a:ext uri="{FF2B5EF4-FFF2-40B4-BE49-F238E27FC236}">
                  <a16:creationId xmlns:a16="http://schemas.microsoft.com/office/drawing/2014/main" id="{0E875F8C-6257-4E38-9BC5-AB0FB3EFBB32}"/>
                </a:ext>
              </a:extLst>
            </p:cNvPr>
            <p:cNvSpPr/>
            <p:nvPr/>
          </p:nvSpPr>
          <p:spPr>
            <a:xfrm flipH="1">
              <a:off x="5651232" y="3241491"/>
              <a:ext cx="287136" cy="268006"/>
            </a:xfrm>
            <a:prstGeom prst="rtTriangle">
              <a:avLst/>
            </a:prstGeom>
            <a:solidFill>
              <a:srgbClr val="74748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F0B8C216-F091-471E-BC86-B7656704E893}"/>
                </a:ext>
              </a:extLst>
            </p:cNvPr>
            <p:cNvSpPr/>
            <p:nvPr/>
          </p:nvSpPr>
          <p:spPr>
            <a:xfrm flipH="1">
              <a:off x="8459455" y="3241491"/>
              <a:ext cx="287136" cy="268006"/>
            </a:xfrm>
            <a:prstGeom prst="rtTriangle">
              <a:avLst/>
            </a:prstGeom>
            <a:solidFill>
              <a:srgbClr val="74748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BBE9DF-AD0D-4683-97C6-75F14888BF57}"/>
                </a:ext>
              </a:extLst>
            </p:cNvPr>
            <p:cNvSpPr>
              <a:spLocks/>
            </p:cNvSpPr>
            <p:nvPr/>
          </p:nvSpPr>
          <p:spPr>
            <a:xfrm>
              <a:off x="9042577" y="3725626"/>
              <a:ext cx="2545856" cy="2366052"/>
            </a:xfrm>
            <a:prstGeom prst="rect">
              <a:avLst/>
            </a:prstGeom>
            <a:ln>
              <a:solidFill>
                <a:srgbClr val="747480"/>
              </a:solidFill>
            </a:ln>
          </p:spPr>
          <p:txBody>
            <a:bodyPr wrap="square" lIns="182785" tIns="91392" rIns="91392" bIns="91392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ts val="1200"/>
                </a:spcAft>
              </a:pPr>
              <a:endParaRPr lang="en-IN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3DBE2A9F-6CD7-498B-B650-CB4E80A29671}"/>
                </a:ext>
              </a:extLst>
            </p:cNvPr>
            <p:cNvSpPr/>
            <p:nvPr/>
          </p:nvSpPr>
          <p:spPr>
            <a:xfrm flipH="1">
              <a:off x="11301297" y="5823672"/>
              <a:ext cx="287136" cy="268006"/>
            </a:xfrm>
            <a:prstGeom prst="rtTriangle">
              <a:avLst/>
            </a:prstGeom>
            <a:solidFill>
              <a:srgbClr val="74748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8" name="Right Triangle 47">
              <a:extLst>
                <a:ext uri="{FF2B5EF4-FFF2-40B4-BE49-F238E27FC236}">
                  <a16:creationId xmlns:a16="http://schemas.microsoft.com/office/drawing/2014/main" id="{98195472-016E-442B-9DA8-809A61E4C09A}"/>
                </a:ext>
              </a:extLst>
            </p:cNvPr>
            <p:cNvSpPr/>
            <p:nvPr/>
          </p:nvSpPr>
          <p:spPr>
            <a:xfrm flipH="1">
              <a:off x="11301297" y="3241491"/>
              <a:ext cx="287136" cy="268006"/>
            </a:xfrm>
            <a:prstGeom prst="rtTriangle">
              <a:avLst/>
            </a:prstGeom>
            <a:solidFill>
              <a:srgbClr val="74748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CC272B-29C6-4E79-9EAA-92426E6B912F}"/>
                </a:ext>
              </a:extLst>
            </p:cNvPr>
            <p:cNvSpPr/>
            <p:nvPr/>
          </p:nvSpPr>
          <p:spPr>
            <a:xfrm>
              <a:off x="3438946" y="1326197"/>
              <a:ext cx="2452988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600" b="1" dirty="0">
                  <a:solidFill>
                    <a:srgbClr val="FFE600"/>
                  </a:solidFill>
                </a:rPr>
                <a:t>Регуляторы</a:t>
              </a:r>
              <a:endParaRPr lang="en-IN" sz="1600" b="1" dirty="0">
                <a:solidFill>
                  <a:srgbClr val="FFE6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chemeClr val="bg1"/>
                  </a:solidFill>
                </a:rPr>
                <a:t>Плата за выброс углерода, цели и глобальное налогообложение повлияют на сектор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7677051-FA20-4ACB-B6A9-49BE1B50FF57}"/>
                </a:ext>
              </a:extLst>
            </p:cNvPr>
            <p:cNvGrpSpPr/>
            <p:nvPr/>
          </p:nvGrpSpPr>
          <p:grpSpPr>
            <a:xfrm>
              <a:off x="609919" y="1143445"/>
              <a:ext cx="2545856" cy="2366052"/>
              <a:chOff x="609919" y="1143445"/>
              <a:chExt cx="2545856" cy="236605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B6F78CF-EB65-408B-89E5-EB5177D105A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9919" y="1143445"/>
                <a:ext cx="2545856" cy="2366052"/>
              </a:xfrm>
              <a:prstGeom prst="rect">
                <a:avLst/>
              </a:prstGeom>
              <a:ln>
                <a:solidFill>
                  <a:srgbClr val="747480"/>
                </a:solidFill>
              </a:ln>
            </p:spPr>
            <p:txBody>
              <a:bodyPr wrap="square" lIns="182785" tIns="0" rIns="72000" bIns="91392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IN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ight Triangle 33">
                <a:extLst>
                  <a:ext uri="{FF2B5EF4-FFF2-40B4-BE49-F238E27FC236}">
                    <a16:creationId xmlns:a16="http://schemas.microsoft.com/office/drawing/2014/main" id="{0843FE48-DFA4-4B7B-8318-9134A0F121A3}"/>
                  </a:ext>
                </a:extLst>
              </p:cNvPr>
              <p:cNvSpPr/>
              <p:nvPr/>
            </p:nvSpPr>
            <p:spPr>
              <a:xfrm flipH="1">
                <a:off x="2868639" y="3241491"/>
                <a:ext cx="287136" cy="268006"/>
              </a:xfrm>
              <a:prstGeom prst="rtTriangle">
                <a:avLst/>
              </a:prstGeom>
              <a:solidFill>
                <a:srgbClr val="74748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193478-0451-4C31-B404-D2AB284D29B7}"/>
                  </a:ext>
                </a:extLst>
              </p:cNvPr>
              <p:cNvSpPr/>
              <p:nvPr/>
            </p:nvSpPr>
            <p:spPr>
              <a:xfrm>
                <a:off x="704301" y="1326197"/>
                <a:ext cx="235468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ru-RU" sz="1600" b="1" dirty="0">
                    <a:solidFill>
                      <a:srgbClr val="FFE600"/>
                    </a:solidFill>
                  </a:rPr>
                  <a:t>Рынки капитала</a:t>
                </a:r>
                <a:endParaRPr lang="en-IN" sz="1600" b="1" dirty="0">
                  <a:solidFill>
                    <a:srgbClr val="FFE60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dirty="0">
                    <a:solidFill>
                      <a:schemeClr val="bg1"/>
                    </a:solidFill>
                  </a:rPr>
                  <a:t>К 2035 году 95% всех инвестиционных решений будут учитывать ESG (Экология, Социальная политика и Корпоративное Управление).</a:t>
                </a:r>
                <a:endParaRPr lang="en-IN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8E041A-FCC3-4B6D-A165-00DDF5ADD1E2}"/>
                </a:ext>
              </a:extLst>
            </p:cNvPr>
            <p:cNvSpPr/>
            <p:nvPr/>
          </p:nvSpPr>
          <p:spPr>
            <a:xfrm>
              <a:off x="3451761" y="4027436"/>
              <a:ext cx="2199471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600" b="1" dirty="0">
                  <a:solidFill>
                    <a:srgbClr val="FFE600"/>
                  </a:solidFill>
                </a:rPr>
                <a:t>Правительства</a:t>
              </a:r>
              <a:endParaRPr lang="en-IN" sz="1600" b="1" dirty="0">
                <a:solidFill>
                  <a:srgbClr val="FFE6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chemeClr val="bg1"/>
                  </a:solidFill>
                </a:rPr>
                <a:t>Ожидают большей доли от минеральных богатств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B5F554-702A-4FF6-A1F5-91B8F94A10AF}"/>
                </a:ext>
              </a:extLst>
            </p:cNvPr>
            <p:cNvSpPr/>
            <p:nvPr/>
          </p:nvSpPr>
          <p:spPr>
            <a:xfrm>
              <a:off x="6234354" y="4027536"/>
              <a:ext cx="2319768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600" b="1" dirty="0">
                  <a:solidFill>
                    <a:srgbClr val="FFE600"/>
                  </a:solidFill>
                </a:rPr>
                <a:t>Сообщества</a:t>
              </a:r>
              <a:endParaRPr lang="en-IN" sz="1600" b="1" dirty="0">
                <a:solidFill>
                  <a:srgbClr val="FFE600"/>
                </a:solidFill>
              </a:endParaRPr>
            </a:p>
            <a:p>
              <a:pPr fontAlgn="base">
                <a:spcAft>
                  <a:spcPts val="2400"/>
                </a:spcAft>
              </a:pPr>
              <a:r>
                <a:rPr lang="ru-RU" sz="1400" dirty="0">
                  <a:solidFill>
                    <a:schemeClr val="bg1"/>
                  </a:solidFill>
                </a:rPr>
                <a:t>Ожидания выходят за рамки жизни месторождений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6293D8-11CC-4355-B023-27D2699EC4A1}"/>
                </a:ext>
              </a:extLst>
            </p:cNvPr>
            <p:cNvSpPr/>
            <p:nvPr/>
          </p:nvSpPr>
          <p:spPr>
            <a:xfrm>
              <a:off x="9086849" y="4037644"/>
              <a:ext cx="2263776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200"/>
                </a:spcAft>
              </a:pPr>
              <a:r>
                <a:rPr lang="ru-RU" sz="1600" b="1" dirty="0">
                  <a:solidFill>
                    <a:srgbClr val="FFE600"/>
                  </a:solidFill>
                </a:rPr>
                <a:t>Инвесторы и владельцы</a:t>
              </a:r>
              <a:endParaRPr lang="en-IN" sz="1600" b="1" dirty="0">
                <a:solidFill>
                  <a:srgbClr val="FFE6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chemeClr val="bg1"/>
                  </a:solidFill>
                </a:rPr>
                <a:t>Хотят больше права голоса в отношении лицензий и владения месторождениями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4E542ED-2646-4E0E-B587-2E4B8A634684}"/>
              </a:ext>
            </a:extLst>
          </p:cNvPr>
          <p:cNvSpPr>
            <a:spLocks/>
          </p:cNvSpPr>
          <p:nvPr/>
        </p:nvSpPr>
        <p:spPr>
          <a:xfrm>
            <a:off x="6175105" y="1143445"/>
            <a:ext cx="2545856" cy="2366052"/>
          </a:xfrm>
          <a:prstGeom prst="rect">
            <a:avLst/>
          </a:prstGeom>
          <a:ln>
            <a:solidFill>
              <a:srgbClr val="747480"/>
            </a:solidFill>
          </a:ln>
        </p:spPr>
        <p:txBody>
          <a:bodyPr wrap="square" lIns="182785" tIns="0" rIns="72000" bIns="91392" anchor="ctr">
            <a:no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57CD74-AB13-45A0-A607-C029A305E193}"/>
              </a:ext>
            </a:extLst>
          </p:cNvPr>
          <p:cNvSpPr/>
          <p:nvPr/>
        </p:nvSpPr>
        <p:spPr>
          <a:xfrm>
            <a:off x="6267973" y="1326197"/>
            <a:ext cx="24529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FFE600"/>
                </a:solidFill>
              </a:rPr>
              <a:t>Покупатели</a:t>
            </a:r>
            <a:endParaRPr lang="en-IN" sz="1600" b="1" dirty="0">
              <a:solidFill>
                <a:srgbClr val="FFE6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</a:rPr>
              <a:t>Важность декарбонизации. Поиск углеродно-нейтральных материалов и переработка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28D6A0F-F174-4B20-A307-2472261931EB}"/>
              </a:ext>
            </a:extLst>
          </p:cNvPr>
          <p:cNvSpPr>
            <a:spLocks/>
          </p:cNvSpPr>
          <p:nvPr/>
        </p:nvSpPr>
        <p:spPr>
          <a:xfrm>
            <a:off x="9007723" y="1124571"/>
            <a:ext cx="2545856" cy="2366052"/>
          </a:xfrm>
          <a:prstGeom prst="rect">
            <a:avLst/>
          </a:prstGeom>
          <a:ln>
            <a:solidFill>
              <a:srgbClr val="747480"/>
            </a:solidFill>
          </a:ln>
        </p:spPr>
        <p:txBody>
          <a:bodyPr wrap="square" lIns="182785" tIns="0" rIns="72000" bIns="91392" anchor="ctr">
            <a:no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3EF1FE-B8F2-4A52-90DC-13FC862A9383}"/>
              </a:ext>
            </a:extLst>
          </p:cNvPr>
          <p:cNvSpPr/>
          <p:nvPr/>
        </p:nvSpPr>
        <p:spPr>
          <a:xfrm>
            <a:off x="9100591" y="1292121"/>
            <a:ext cx="24529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FFE600"/>
                </a:solidFill>
              </a:rPr>
              <a:t>Отраслевые ассоциации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ru-RU" sz="1400" dirty="0">
                <a:solidFill>
                  <a:schemeClr val="bg1"/>
                </a:solidFill>
              </a:rPr>
              <a:t>Могут сыграть ключевую роль в обеспечении будущего с низким уровнем выбросов углерода.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DC72F6FB-1AFA-4229-9CC9-C77A5FAADC2D}"/>
              </a:ext>
            </a:extLst>
          </p:cNvPr>
          <p:cNvSpPr txBox="1">
            <a:spLocks/>
          </p:cNvSpPr>
          <p:nvPr/>
        </p:nvSpPr>
        <p:spPr>
          <a:xfrm>
            <a:off x="609600" y="6471244"/>
            <a:ext cx="797960" cy="19784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/>
              <a:t>Страница</a:t>
            </a:r>
            <a:r>
              <a:rPr lang="en-GB" dirty="0"/>
              <a:t> </a:t>
            </a:r>
            <a:fld id="{D5B76411-544C-4F9A-8EDE-9EEB2BD21F95}" type="slidenum">
              <a:rPr lang="en-IN" smtClean="0"/>
              <a:t>3</a:t>
            </a:fld>
            <a:endParaRPr dirty="0"/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7D1401C0-2E10-4B38-8D7E-92DAC8FFE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7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014F7D6-35D8-420F-B2E1-1520357F70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8547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109383-717B-41D3-B7F1-F11D2956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6" y="200898"/>
            <a:ext cx="10978515" cy="590400"/>
          </a:xfrm>
        </p:spPr>
        <p:txBody>
          <a:bodyPr vert="horz"/>
          <a:lstStyle/>
          <a:p>
            <a:r>
              <a:rPr lang="ru-RU" sz="2200" dirty="0">
                <a:latin typeface="+mj-lt"/>
              </a:rPr>
              <a:t>Увеличение налоговых ставок не всегда ведет к увеличению налоговых поступлений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7944689E-8C18-432C-9656-BB276AB67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939952"/>
              </p:ext>
            </p:extLst>
          </p:nvPr>
        </p:nvGraphicFramePr>
        <p:xfrm>
          <a:off x="710186" y="1314471"/>
          <a:ext cx="8677276" cy="483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7C5D5CE9-469C-4AA2-A64A-77254CDCCB59}"/>
              </a:ext>
            </a:extLst>
          </p:cNvPr>
          <p:cNvSpPr/>
          <p:nvPr/>
        </p:nvSpPr>
        <p:spPr>
          <a:xfrm>
            <a:off x="0" y="294200"/>
            <a:ext cx="476250" cy="3027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5396EE-46CD-4FB0-9696-AE5D537546B2}"/>
              </a:ext>
            </a:extLst>
          </p:cNvPr>
          <p:cNvSpPr txBox="1"/>
          <p:nvPr/>
        </p:nvSpPr>
        <p:spPr>
          <a:xfrm>
            <a:off x="3037794" y="3170727"/>
            <a:ext cx="1397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EYInterstate Light (Headings)"/>
                <a:cs typeface="Arial" panose="020B0604020202020204" pitchFamily="34" charset="0"/>
              </a:rPr>
              <a:t>Максимальные налоговые поступления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03AAF-4C46-489F-805F-F5C0C7BE82F8}"/>
              </a:ext>
            </a:extLst>
          </p:cNvPr>
          <p:cNvSpPr txBox="1"/>
          <p:nvPr/>
        </p:nvSpPr>
        <p:spPr>
          <a:xfrm>
            <a:off x="1757073" y="1878114"/>
            <a:ext cx="13977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EYInterstate Light (Headings)"/>
                <a:cs typeface="Arial" panose="020B0604020202020204" pitchFamily="34" charset="0"/>
              </a:rPr>
              <a:t>Увеличение налоговой ставки  ведет к росту поступлений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0E62C4-C6A0-438A-8E45-7CCFB8078178}"/>
              </a:ext>
            </a:extLst>
          </p:cNvPr>
          <p:cNvSpPr txBox="1"/>
          <p:nvPr/>
        </p:nvSpPr>
        <p:spPr>
          <a:xfrm>
            <a:off x="4884250" y="1793476"/>
            <a:ext cx="139779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Увеличение налоговой ставки  ведет к сокращению  поступлений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05804-2EC5-4550-A30D-92866346FE46}"/>
              </a:ext>
            </a:extLst>
          </p:cNvPr>
          <p:cNvSpPr txBox="1"/>
          <p:nvPr/>
        </p:nvSpPr>
        <p:spPr>
          <a:xfrm>
            <a:off x="6347283" y="1156855"/>
            <a:ext cx="5197017" cy="4991553"/>
          </a:xfrm>
          <a:prstGeom prst="rect">
            <a:avLst/>
          </a:prstGeom>
          <a:noFill/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algn="ctr">
              <a:defRPr sz="12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ru-RU" sz="1400" dirty="0">
              <a:cs typeface="Arial" panose="020B0604020202020204" pitchFamily="34" charset="0"/>
            </a:endParaRPr>
          </a:p>
          <a:p>
            <a:pPr marL="174625" algn="l"/>
            <a:r>
              <a:rPr lang="ru-RU" sz="1400" dirty="0">
                <a:cs typeface="Arial" panose="020B0604020202020204" pitchFamily="34" charset="0"/>
              </a:rPr>
              <a:t>В экономике </a:t>
            </a:r>
            <a:r>
              <a:rPr lang="ru-RU" sz="1400" i="1" dirty="0">
                <a:cs typeface="Arial" panose="020B0604020202020204" pitchFamily="34" charset="0"/>
              </a:rPr>
              <a:t>кривая </a:t>
            </a:r>
            <a:r>
              <a:rPr lang="ru-RU" sz="1400" i="1" dirty="0" err="1">
                <a:cs typeface="Arial" panose="020B0604020202020204" pitchFamily="34" charset="0"/>
              </a:rPr>
              <a:t>Лаффера</a:t>
            </a:r>
            <a:r>
              <a:rPr lang="ru-RU" sz="1400" i="1" dirty="0">
                <a:cs typeface="Arial" panose="020B0604020202020204" pitchFamily="34" charset="0"/>
              </a:rPr>
              <a:t> </a:t>
            </a:r>
            <a:r>
              <a:rPr lang="ru-RU" sz="1400" dirty="0">
                <a:cs typeface="Arial" panose="020B0604020202020204" pitchFamily="34" charset="0"/>
              </a:rPr>
              <a:t>иллюстрирует теоретическую взаимосвязь между ставками налогообложения и результирующими уровнями налоговых поступлений правительства. </a:t>
            </a:r>
          </a:p>
          <a:p>
            <a:pPr marL="174625" algn="l"/>
            <a:endParaRPr lang="ru-RU" sz="1400" dirty="0">
              <a:cs typeface="Arial" panose="020B0604020202020204" pitchFamily="34" charset="0"/>
            </a:endParaRPr>
          </a:p>
          <a:p>
            <a:pPr marL="461963" indent="-349250" algn="l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cs typeface="Arial" panose="020B0604020202020204" pitchFamily="34" charset="0"/>
              </a:rPr>
              <a:t>Первоначально увеличение бюджетных доходов от налогов</a:t>
            </a:r>
            <a:endParaRPr lang="en-US" sz="1400" dirty="0">
              <a:cs typeface="Arial" panose="020B0604020202020204" pitchFamily="34" charset="0"/>
            </a:endParaRPr>
          </a:p>
          <a:p>
            <a:pPr marL="461963" indent="-349250" algn="l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cs typeface="Arial" panose="020B0604020202020204" pitchFamily="34" charset="0"/>
              </a:rPr>
              <a:t>Дальнейший рост налогов подрывает стимулы к производственной деятельности, тормозит рост научно-технического прогресса и замедляет экономический рост, что ведет к уменьшению поступлений налогов в бюджет</a:t>
            </a:r>
            <a:endParaRPr lang="en-US" sz="1400" dirty="0">
              <a:cs typeface="Arial" panose="020B0604020202020204" pitchFamily="34" charset="0"/>
            </a:endParaRPr>
          </a:p>
          <a:p>
            <a:pPr marL="461963" indent="-349250" algn="l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cs typeface="Arial" panose="020B0604020202020204" pitchFamily="34" charset="0"/>
              </a:rPr>
              <a:t>При высоких налоговых ставках инвестиции становятся невыгодными, образуется риск возникновения теневого сектора</a:t>
            </a:r>
          </a:p>
          <a:p>
            <a:pPr marL="174625" algn="l"/>
            <a:endParaRPr lang="ru-RU" sz="1400" dirty="0">
              <a:cs typeface="Arial" panose="020B0604020202020204" pitchFamily="34" charset="0"/>
            </a:endParaRPr>
          </a:p>
          <a:p>
            <a:pPr marL="174625" algn="l"/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Странам важно соблюдать баланс между желанием получить больше налогов сейчас и механизмами стимуляции роста и достижения общих целей в долгосрочной перспективе</a:t>
            </a:r>
          </a:p>
          <a:p>
            <a:pPr marL="174625" algn="l"/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55A3536-3773-451A-BD0B-6A46B5CF252A}"/>
              </a:ext>
            </a:extLst>
          </p:cNvPr>
          <p:cNvSpPr txBox="1">
            <a:spLocks/>
          </p:cNvSpPr>
          <p:nvPr/>
        </p:nvSpPr>
        <p:spPr>
          <a:xfrm>
            <a:off x="609600" y="6471244"/>
            <a:ext cx="797960" cy="19784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/>
              <a:t>Страница</a:t>
            </a:r>
            <a:r>
              <a:rPr lang="en-GB" dirty="0"/>
              <a:t> </a:t>
            </a:r>
            <a:fld id="{D5B76411-544C-4F9A-8EDE-9EEB2BD21F95}" type="slidenum">
              <a:rPr lang="en-IN" smtClean="0"/>
              <a:t>4</a:t>
            </a:fld>
            <a:endParaRPr dirty="0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41114C5-A0FA-462D-AC09-79F41A373A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E68CA7F-CB14-405F-8AF5-4E8A8EF4F0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2EEBED5-80CA-47BA-9E5A-801D75FD75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1B7F6E3-DD93-47E7-8068-CE011B9C2A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61928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D0B2DE2-DE76-4AA7-B194-62ED8BABE4AA}"/>
              </a:ext>
            </a:extLst>
          </p:cNvPr>
          <p:cNvSpPr txBox="1"/>
          <p:nvPr/>
        </p:nvSpPr>
        <p:spPr>
          <a:xfrm>
            <a:off x="717749" y="269063"/>
            <a:ext cx="11391357" cy="32470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2200" dirty="0">
                <a:solidFill>
                  <a:schemeClr val="lt1"/>
                </a:solidFill>
                <a:latin typeface="+mj-lt"/>
              </a:rPr>
              <a:t>Мировые налоговые тенденции, в том числе в отрасли драгоценных металлов</a:t>
            </a:r>
            <a:endParaRPr lang="en-AU" sz="2200" b="1" dirty="0">
              <a:solidFill>
                <a:schemeClr val="bg1"/>
              </a:solidFill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FA00711-2C6A-4958-B679-208D40C25D69}"/>
              </a:ext>
            </a:extLst>
          </p:cNvPr>
          <p:cNvGrpSpPr/>
          <p:nvPr/>
        </p:nvGrpSpPr>
        <p:grpSpPr>
          <a:xfrm>
            <a:off x="6022908" y="1236072"/>
            <a:ext cx="2219326" cy="5028509"/>
            <a:chOff x="348289" y="95479"/>
            <a:chExt cx="1968921" cy="5636304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D7960D9-774D-4523-88C5-25C5A39C56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589" y="1077588"/>
              <a:ext cx="1926321" cy="4654195"/>
            </a:xfrm>
            <a:prstGeom prst="rect">
              <a:avLst/>
            </a:prstGeom>
            <a:solidFill>
              <a:srgbClr val="FFC000"/>
            </a:solidFill>
            <a:ln w="22225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72000" tIns="1222726" rIns="36000" bIns="72000" rtlCol="0" anchor="b" anchorCtr="0">
              <a:noAutofit/>
            </a:bodyPr>
            <a:lstStyle/>
            <a:p>
              <a:pPr marL="171450" indent="-171450" defTabSz="913486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110000"/>
                <a:buFont typeface="EYInterstate Light" panose="02000506000000020004" pitchFamily="2" charset="0"/>
                <a:buChar char="•"/>
                <a:defRPr/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EYInterstate" panose="02000503020000020004" pitchFamily="2" charset="0"/>
                </a:rPr>
                <a:t>Стимуляция автоматизации обмена данными и установления открытого диалога между бизнесом и налоговыми органами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  <a:latin typeface="EYInterstate" panose="02000503020000020004" pitchFamily="2" charset="0"/>
              </a:endParaRPr>
            </a:p>
            <a:p>
              <a:pPr marL="171450" indent="-171450" defTabSz="913486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110000"/>
                <a:buFont typeface="EYInterstate Light" panose="02000506000000020004" pitchFamily="2" charset="0"/>
                <a:buChar char="•"/>
                <a:defRPr/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EYInterstate" panose="02000503020000020004" pitchFamily="2" charset="0"/>
                </a:rPr>
                <a:t>Масштабная поддержка инициатив по НИИОКР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  <a:latin typeface="EYInterstate" panose="02000503020000020004" pitchFamily="2" charset="0"/>
              </a:endParaRPr>
            </a:p>
            <a:p>
              <a:pPr marL="171450" indent="-171450" defTabSz="913486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110000"/>
                <a:buFont typeface="EYInterstate Light" panose="02000506000000020004" pitchFamily="2" charset="0"/>
                <a:buChar char="•"/>
                <a:defRPr/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EYInterstate" panose="02000503020000020004" pitchFamily="2" charset="0"/>
                </a:rPr>
                <a:t>Поддержка капиталовложений в новые технологии добычи геологоразведки и добычи разведанных ресурсов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  <a:latin typeface="EYInterstate" panose="02000503020000020004" pitchFamily="2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5080F0F-6514-455B-8597-806D8140B8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8289" y="95479"/>
              <a:ext cx="1968921" cy="2016502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 defTabSz="913029">
                <a:defRPr/>
              </a:pPr>
              <a:r>
                <a:rPr lang="en-US" sz="2800" b="1" dirty="0">
                  <a:solidFill>
                    <a:srgbClr val="2E2E38"/>
                  </a:solidFill>
                  <a:latin typeface="EYInterstate  "/>
                </a:rPr>
                <a:t>3</a:t>
              </a:r>
            </a:p>
            <a:p>
              <a:pPr algn="ctr" defTabSz="913486">
                <a:defRPr/>
              </a:pPr>
              <a:r>
                <a:rPr lang="ru-RU" sz="1500" b="1" dirty="0">
                  <a:solidFill>
                    <a:srgbClr val="2E2E38"/>
                  </a:solidFill>
                  <a:latin typeface="EYInterstate  "/>
                </a:rPr>
                <a:t>Автоматизация</a:t>
              </a:r>
              <a:r>
                <a:rPr lang="en-US" sz="1500" b="1" dirty="0">
                  <a:solidFill>
                    <a:srgbClr val="2E2E38"/>
                  </a:solidFill>
                  <a:latin typeface="EYInterstate  "/>
                </a:rPr>
                <a:t> &amp; </a:t>
              </a:r>
              <a:r>
                <a:rPr lang="ru-RU" sz="1500" b="1" dirty="0">
                  <a:solidFill>
                    <a:srgbClr val="2E2E38"/>
                  </a:solidFill>
                  <a:latin typeface="EYInterstate  "/>
                </a:rPr>
                <a:t>Инновация</a:t>
              </a:r>
              <a:endParaRPr lang="en-US" sz="1500" b="1" dirty="0">
                <a:solidFill>
                  <a:srgbClr val="2E2E38"/>
                </a:solidFill>
                <a:latin typeface="EYInterstate  "/>
              </a:endParaRPr>
            </a:p>
            <a:p>
              <a:pPr algn="ctr" defTabSz="913486">
                <a:defRPr/>
              </a:pPr>
              <a:endParaRPr lang="en-US" sz="1299" b="1" dirty="0">
                <a:solidFill>
                  <a:srgbClr val="2E2E38"/>
                </a:solidFill>
                <a:latin typeface="EYInterstate  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B386A11-C811-43AE-9CC9-C6674129F248}"/>
              </a:ext>
            </a:extLst>
          </p:cNvPr>
          <p:cNvGrpSpPr/>
          <p:nvPr/>
        </p:nvGrpSpPr>
        <p:grpSpPr>
          <a:xfrm>
            <a:off x="3300733" y="1202056"/>
            <a:ext cx="2245589" cy="5062525"/>
            <a:chOff x="410028" y="49945"/>
            <a:chExt cx="2077789" cy="6101590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A421B23-297C-4AB3-B013-69184CB5DB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345" y="1137583"/>
              <a:ext cx="2069472" cy="5013952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2225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72000" tIns="1222726" rIns="36000" bIns="72000" rtlCol="0" anchor="ctr" anchorCtr="0">
              <a:noAutofit/>
            </a:bodyPr>
            <a:lstStyle/>
            <a:p>
              <a:pPr marL="171450" indent="-171450" defTabSz="913486">
                <a:spcBef>
                  <a:spcPts val="400"/>
                </a:spcBef>
                <a:spcAft>
                  <a:spcPts val="400"/>
                </a:spcAft>
                <a:buClr>
                  <a:srgbClr val="FFE600"/>
                </a:buClr>
                <a:buFont typeface="EYInterstate" panose="02000503020000020004" pitchFamily="2" charset="0"/>
                <a:buChar char="•"/>
                <a:tabLst>
                  <a:tab pos="1655763" algn="l"/>
                </a:tabLst>
                <a:defRPr/>
              </a:pPr>
              <a:r>
                <a:rPr lang="ru-RU" sz="1200" dirty="0">
                  <a:solidFill>
                    <a:prstClr val="white"/>
                  </a:solidFill>
                  <a:latin typeface="EYInterstate" panose="02000503020000020004" pitchFamily="2" charset="0"/>
                </a:rPr>
                <a:t>Инициативы ОЭСР по  увеличению прозрачности в сфере налогообложения</a:t>
              </a:r>
              <a:endParaRPr lang="en-US" sz="1200" dirty="0">
                <a:solidFill>
                  <a:prstClr val="white"/>
                </a:solidFill>
                <a:latin typeface="EYInterstate" panose="02000503020000020004" pitchFamily="2" charset="0"/>
              </a:endParaRPr>
            </a:p>
            <a:p>
              <a:pPr marL="171279" indent="-171279" defTabSz="913486">
                <a:spcBef>
                  <a:spcPts val="400"/>
                </a:spcBef>
                <a:spcAft>
                  <a:spcPts val="400"/>
                </a:spcAft>
                <a:buClr>
                  <a:srgbClr val="FFE600"/>
                </a:buClr>
                <a:buFont typeface="EYInterstate Light" panose="02000506000000020004" pitchFamily="2" charset="0"/>
                <a:buChar char="•"/>
                <a:defRPr/>
              </a:pPr>
              <a:endParaRPr lang="en-US" sz="1100" dirty="0">
                <a:solidFill>
                  <a:prstClr val="white"/>
                </a:solidFill>
                <a:latin typeface="EYInterstate" panose="02000503020000020004" pitchFamily="2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A4355B9-09F3-4328-AA86-17060CD0DD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028" y="49945"/>
              <a:ext cx="2077789" cy="1989354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 defTabSz="913029">
                <a:defRPr/>
              </a:pPr>
              <a:r>
                <a:rPr lang="en-US" sz="2900" b="1" dirty="0">
                  <a:solidFill>
                    <a:srgbClr val="2E2E38"/>
                  </a:solidFill>
                  <a:latin typeface="EYInterstate  "/>
                </a:rPr>
                <a:t>2</a:t>
              </a:r>
            </a:p>
            <a:p>
              <a:pPr algn="ctr" defTabSz="913486">
                <a:defRPr/>
              </a:pPr>
              <a:r>
                <a:rPr lang="ru-RU" sz="1600" b="1" dirty="0">
                  <a:solidFill>
                    <a:srgbClr val="2E2E38"/>
                  </a:solidFill>
                  <a:latin typeface="EYInterstate  "/>
                </a:rPr>
                <a:t>Глобализация</a:t>
              </a:r>
              <a:endParaRPr lang="en-US" sz="1600" b="1" dirty="0">
                <a:solidFill>
                  <a:srgbClr val="2E2E38"/>
                </a:solidFill>
                <a:latin typeface="EYInterstate  "/>
              </a:endParaRPr>
            </a:p>
            <a:p>
              <a:pPr algn="ctr" defTabSz="913486">
                <a:defRPr/>
              </a:pPr>
              <a:endParaRPr lang="en-US" sz="1299" b="1" dirty="0">
                <a:solidFill>
                  <a:srgbClr val="2E2E38"/>
                </a:solidFill>
                <a:latin typeface="EYInterstate  "/>
              </a:endParaRPr>
            </a:p>
            <a:p>
              <a:pPr algn="ctr" defTabSz="913486">
                <a:defRPr/>
              </a:pPr>
              <a:endParaRPr lang="en-US" sz="1299" b="1" dirty="0">
                <a:solidFill>
                  <a:srgbClr val="2E2E38"/>
                </a:solidFill>
                <a:latin typeface="EYInterstate  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B3D91C-56ED-4192-8E4B-C4A2DB428A0B}"/>
              </a:ext>
            </a:extLst>
          </p:cNvPr>
          <p:cNvGrpSpPr/>
          <p:nvPr/>
        </p:nvGrpSpPr>
        <p:grpSpPr>
          <a:xfrm>
            <a:off x="563217" y="1236072"/>
            <a:ext cx="2247624" cy="5028509"/>
            <a:chOff x="429268" y="84629"/>
            <a:chExt cx="2092069" cy="60605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F40DB73-A831-4213-9B48-9DC1EAC851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864" y="1120566"/>
              <a:ext cx="2069473" cy="50246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2225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72000" tIns="1222726" rIns="36000" bIns="72000" rtlCol="0" anchor="ctr" anchorCtr="0">
              <a:noAutofit/>
            </a:bodyPr>
            <a:lstStyle/>
            <a:p>
              <a:pPr marL="171279" indent="-171279" defTabSz="913486">
                <a:spcAft>
                  <a:spcPts val="400"/>
                </a:spcAft>
                <a:buClr>
                  <a:srgbClr val="FFE600"/>
                </a:buClr>
                <a:buFont typeface="EYInterstate Light" panose="02000506000000020004" pitchFamily="2" charset="0"/>
                <a:buChar char="•"/>
                <a:defRPr/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EYInterstate  "/>
                </a:rPr>
                <a:t>Налоги играют ключевую роль, и бизнес хочет быть частью решения</a:t>
              </a:r>
            </a:p>
            <a:p>
              <a:pPr marL="171279" indent="-171279" defTabSz="913486">
                <a:spcAft>
                  <a:spcPts val="400"/>
                </a:spcAft>
                <a:buClr>
                  <a:srgbClr val="FFE600"/>
                </a:buClr>
                <a:buFont typeface="EYInterstate Light" panose="02000506000000020004" pitchFamily="2" charset="0"/>
                <a:buChar char="•"/>
                <a:defRPr/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EYInterstate  "/>
                </a:rPr>
                <a:t>Правительства используют налоговую систему для стимулирования поведения</a:t>
              </a:r>
            </a:p>
            <a:p>
              <a:pPr marL="171279" indent="-171279" defTabSz="913486">
                <a:spcAft>
                  <a:spcPts val="400"/>
                </a:spcAft>
                <a:buClr>
                  <a:srgbClr val="FFE600"/>
                </a:buClr>
                <a:buFont typeface="EYInterstate Light" panose="02000506000000020004" pitchFamily="2" charset="0"/>
                <a:buChar char="•"/>
                <a:defRPr/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EYInterstate  "/>
                </a:rPr>
                <a:t>Налоговая политика задает направление.  Преференции вдохновляют на изменения.  Направленность на достижение результатов</a:t>
              </a:r>
              <a:endParaRPr lang="en-GB" sz="1200" dirty="0">
                <a:solidFill>
                  <a:schemeClr val="tx1">
                    <a:lumMod val="50000"/>
                  </a:schemeClr>
                </a:solidFill>
                <a:latin typeface="EYInterstate  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6914878-B739-4879-A755-F907A0458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9268" y="84629"/>
              <a:ext cx="2092069" cy="1887579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 defTabSz="913029">
                <a:defRPr/>
              </a:pPr>
              <a:r>
                <a:rPr lang="en-US" sz="2800" b="1" dirty="0">
                  <a:solidFill>
                    <a:srgbClr val="2E2E38"/>
                  </a:solidFill>
                  <a:latin typeface="EYInterstate  "/>
                </a:rPr>
                <a:t>1</a:t>
              </a:r>
            </a:p>
            <a:p>
              <a:pPr algn="ctr" defTabSz="913486">
                <a:defRPr/>
              </a:pPr>
              <a:r>
                <a:rPr lang="ru-RU" sz="1600" b="1" dirty="0">
                  <a:solidFill>
                    <a:srgbClr val="2E2E38"/>
                  </a:solidFill>
                  <a:latin typeface="EYInterstate  "/>
                </a:rPr>
                <a:t>Устойчивость</a:t>
              </a:r>
              <a:endParaRPr lang="en-US" sz="1600" b="1" dirty="0">
                <a:solidFill>
                  <a:srgbClr val="2E2E38"/>
                </a:solidFill>
                <a:latin typeface="EYInterstate  "/>
              </a:endParaRPr>
            </a:p>
            <a:p>
              <a:pPr algn="ctr" defTabSz="913486">
                <a:defRPr/>
              </a:pPr>
              <a:endParaRPr lang="en-US" sz="1299" b="1" dirty="0">
                <a:solidFill>
                  <a:srgbClr val="2E2E38"/>
                </a:solidFill>
                <a:latin typeface="EYInterstate  "/>
              </a:endParaRPr>
            </a:p>
            <a:p>
              <a:pPr algn="ctr" defTabSz="913486">
                <a:defRPr/>
              </a:pPr>
              <a:endParaRPr lang="en-US" sz="1299" b="1" dirty="0">
                <a:solidFill>
                  <a:srgbClr val="2E2E38"/>
                </a:solidFill>
                <a:latin typeface="EYInterstate  "/>
              </a:endParaRPr>
            </a:p>
          </p:txBody>
        </p:sp>
      </p:grpSp>
      <p:sp>
        <p:nvSpPr>
          <p:cNvPr id="115" name="Freeform 6">
            <a:extLst>
              <a:ext uri="{FF2B5EF4-FFF2-40B4-BE49-F238E27FC236}">
                <a16:creationId xmlns:a16="http://schemas.microsoft.com/office/drawing/2014/main" id="{377B710E-0805-4DEF-B6E0-BB7FEBAA970F}"/>
              </a:ext>
            </a:extLst>
          </p:cNvPr>
          <p:cNvSpPr>
            <a:spLocks/>
          </p:cNvSpPr>
          <p:nvPr/>
        </p:nvSpPr>
        <p:spPr bwMode="gray">
          <a:xfrm rot="10800000">
            <a:off x="9944708" y="2762010"/>
            <a:ext cx="1945906" cy="753957"/>
          </a:xfrm>
          <a:custGeom>
            <a:avLst/>
            <a:gdLst>
              <a:gd name="connsiteX0" fmla="*/ 0 w 10216"/>
              <a:gd name="connsiteY0" fmla="*/ 0 h 10000"/>
              <a:gd name="connsiteX1" fmla="*/ 10000 w 10216"/>
              <a:gd name="connsiteY1" fmla="*/ 0 h 10000"/>
              <a:gd name="connsiteX2" fmla="*/ 10216 w 10216"/>
              <a:gd name="connsiteY2" fmla="*/ 9500 h 10000"/>
              <a:gd name="connsiteX3" fmla="*/ 0 w 10216"/>
              <a:gd name="connsiteY3" fmla="*/ 10000 h 10000"/>
              <a:gd name="connsiteX4" fmla="*/ 0 w 10216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9654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115"/>
              <a:gd name="connsiteX1" fmla="*/ 10000 w 10000"/>
              <a:gd name="connsiteY1" fmla="*/ 0 h 10115"/>
              <a:gd name="connsiteX2" fmla="*/ 10000 w 10000"/>
              <a:gd name="connsiteY2" fmla="*/ 10115 h 10115"/>
              <a:gd name="connsiteX3" fmla="*/ 0 w 10000"/>
              <a:gd name="connsiteY3" fmla="*/ 10000 h 10115"/>
              <a:gd name="connsiteX4" fmla="*/ 0 w 10000"/>
              <a:gd name="connsiteY4" fmla="*/ 0 h 1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15">
                <a:moveTo>
                  <a:pt x="0" y="0"/>
                </a:moveTo>
                <a:lnTo>
                  <a:pt x="10000" y="0"/>
                </a:lnTo>
                <a:lnTo>
                  <a:pt x="10000" y="10115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 dirty="0">
              <a:solidFill>
                <a:schemeClr val="bg1"/>
              </a:solidFill>
              <a:latin typeface="EYInterstate  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598FA5-E2F3-47D3-B6BD-4C6AED48A858}"/>
              </a:ext>
            </a:extLst>
          </p:cNvPr>
          <p:cNvGrpSpPr/>
          <p:nvPr/>
        </p:nvGrpSpPr>
        <p:grpSpPr>
          <a:xfrm>
            <a:off x="8452660" y="2095595"/>
            <a:ext cx="3327673" cy="4168986"/>
            <a:chOff x="8472664" y="2572277"/>
            <a:chExt cx="3327673" cy="416898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D29101D-6C76-4B9B-8450-157A152586AC}"/>
                </a:ext>
              </a:extLst>
            </p:cNvPr>
            <p:cNvSpPr txBox="1"/>
            <p:nvPr/>
          </p:nvSpPr>
          <p:spPr>
            <a:xfrm>
              <a:off x="9664838" y="2572277"/>
              <a:ext cx="2112321" cy="221025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lIns="0" tIns="36576" rIns="0" bIns="0" rtlCol="0">
              <a:spAutoFit/>
            </a:bodyPr>
            <a:lstStyle/>
            <a:p>
              <a:pPr algn="r">
                <a:lnSpc>
                  <a:spcPct val="85000"/>
                </a:lnSpc>
                <a:spcAft>
                  <a:spcPts val="600"/>
                </a:spcAft>
                <a:buClr>
                  <a:srgbClr val="FFD200"/>
                </a:buClr>
                <a:buSzPct val="70000"/>
              </a:pPr>
              <a:r>
                <a:rPr lang="en-AU" sz="1400" b="1" dirty="0">
                  <a:solidFill>
                    <a:schemeClr val="bg1"/>
                  </a:solidFill>
                  <a:latin typeface="EYInterstate  "/>
                </a:rPr>
                <a:t>Markets activation</a:t>
              </a:r>
            </a:p>
          </p:txBody>
        </p:sp>
        <p:sp>
          <p:nvSpPr>
            <p:cNvPr id="110" name="Arrow: Chevron 109">
              <a:extLst>
                <a:ext uri="{FF2B5EF4-FFF2-40B4-BE49-F238E27FC236}">
                  <a16:creationId xmlns:a16="http://schemas.microsoft.com/office/drawing/2014/main" id="{EB776FAF-287E-4AAA-A0C8-E02C041DF0BA}"/>
                </a:ext>
              </a:extLst>
            </p:cNvPr>
            <p:cNvSpPr/>
            <p:nvPr/>
          </p:nvSpPr>
          <p:spPr>
            <a:xfrm>
              <a:off x="8472664" y="2572277"/>
              <a:ext cx="3327673" cy="4168986"/>
            </a:xfrm>
            <a:custGeom>
              <a:avLst/>
              <a:gdLst>
                <a:gd name="connsiteX0" fmla="*/ 0 w 2892473"/>
                <a:gd name="connsiteY0" fmla="*/ 0 h 4217031"/>
                <a:gd name="connsiteX1" fmla="*/ 1679254 w 2892473"/>
                <a:gd name="connsiteY1" fmla="*/ 0 h 4217031"/>
                <a:gd name="connsiteX2" fmla="*/ 2892473 w 2892473"/>
                <a:gd name="connsiteY2" fmla="*/ 2108516 h 4217031"/>
                <a:gd name="connsiteX3" fmla="*/ 1679254 w 2892473"/>
                <a:gd name="connsiteY3" fmla="*/ 4217031 h 4217031"/>
                <a:gd name="connsiteX4" fmla="*/ 0 w 2892473"/>
                <a:gd name="connsiteY4" fmla="*/ 4217031 h 4217031"/>
                <a:gd name="connsiteX5" fmla="*/ 1213219 w 2892473"/>
                <a:gd name="connsiteY5" fmla="*/ 2108516 h 4217031"/>
                <a:gd name="connsiteX6" fmla="*/ 0 w 2892473"/>
                <a:gd name="connsiteY6" fmla="*/ 0 h 4217031"/>
                <a:gd name="connsiteX0" fmla="*/ 0 w 1735005"/>
                <a:gd name="connsiteY0" fmla="*/ 0 h 4217031"/>
                <a:gd name="connsiteX1" fmla="*/ 1679254 w 1735005"/>
                <a:gd name="connsiteY1" fmla="*/ 0 h 4217031"/>
                <a:gd name="connsiteX2" fmla="*/ 1735005 w 1735005"/>
                <a:gd name="connsiteY2" fmla="*/ 2629377 h 4217031"/>
                <a:gd name="connsiteX3" fmla="*/ 1679254 w 1735005"/>
                <a:gd name="connsiteY3" fmla="*/ 4217031 h 4217031"/>
                <a:gd name="connsiteX4" fmla="*/ 0 w 1735005"/>
                <a:gd name="connsiteY4" fmla="*/ 4217031 h 4217031"/>
                <a:gd name="connsiteX5" fmla="*/ 1213219 w 1735005"/>
                <a:gd name="connsiteY5" fmla="*/ 2108516 h 4217031"/>
                <a:gd name="connsiteX6" fmla="*/ 0 w 1735005"/>
                <a:gd name="connsiteY6" fmla="*/ 0 h 4217031"/>
                <a:gd name="connsiteX0" fmla="*/ 0 w 1707016"/>
                <a:gd name="connsiteY0" fmla="*/ 0 h 4217031"/>
                <a:gd name="connsiteX1" fmla="*/ 1679254 w 1707016"/>
                <a:gd name="connsiteY1" fmla="*/ 0 h 4217031"/>
                <a:gd name="connsiteX2" fmla="*/ 1707016 w 1707016"/>
                <a:gd name="connsiteY2" fmla="*/ 2594653 h 4217031"/>
                <a:gd name="connsiteX3" fmla="*/ 1679254 w 1707016"/>
                <a:gd name="connsiteY3" fmla="*/ 4217031 h 4217031"/>
                <a:gd name="connsiteX4" fmla="*/ 0 w 1707016"/>
                <a:gd name="connsiteY4" fmla="*/ 4217031 h 4217031"/>
                <a:gd name="connsiteX5" fmla="*/ 1213219 w 1707016"/>
                <a:gd name="connsiteY5" fmla="*/ 2108516 h 4217031"/>
                <a:gd name="connsiteX6" fmla="*/ 0 w 1707016"/>
                <a:gd name="connsiteY6" fmla="*/ 0 h 4217031"/>
                <a:gd name="connsiteX0" fmla="*/ 0 w 1707016"/>
                <a:gd name="connsiteY0" fmla="*/ 0 h 4217031"/>
                <a:gd name="connsiteX1" fmla="*/ 1679254 w 1707016"/>
                <a:gd name="connsiteY1" fmla="*/ 0 h 4217031"/>
                <a:gd name="connsiteX2" fmla="*/ 1707016 w 1707016"/>
                <a:gd name="connsiteY2" fmla="*/ 2594653 h 4217031"/>
                <a:gd name="connsiteX3" fmla="*/ 1679254 w 1707016"/>
                <a:gd name="connsiteY3" fmla="*/ 4217031 h 4217031"/>
                <a:gd name="connsiteX4" fmla="*/ 0 w 1707016"/>
                <a:gd name="connsiteY4" fmla="*/ 4217031 h 4217031"/>
                <a:gd name="connsiteX5" fmla="*/ 765382 w 1707016"/>
                <a:gd name="connsiteY5" fmla="*/ 2004344 h 4217031"/>
                <a:gd name="connsiteX6" fmla="*/ 0 w 1707016"/>
                <a:gd name="connsiteY6" fmla="*/ 0 h 4217031"/>
                <a:gd name="connsiteX0" fmla="*/ 0 w 1707016"/>
                <a:gd name="connsiteY0" fmla="*/ 0 h 4217031"/>
                <a:gd name="connsiteX1" fmla="*/ 1679254 w 1707016"/>
                <a:gd name="connsiteY1" fmla="*/ 0 h 4217031"/>
                <a:gd name="connsiteX2" fmla="*/ 1707016 w 1707016"/>
                <a:gd name="connsiteY2" fmla="*/ 2594653 h 4217031"/>
                <a:gd name="connsiteX3" fmla="*/ 1679254 w 1707016"/>
                <a:gd name="connsiteY3" fmla="*/ 4217031 h 4217031"/>
                <a:gd name="connsiteX4" fmla="*/ 0 w 1707016"/>
                <a:gd name="connsiteY4" fmla="*/ 4217031 h 4217031"/>
                <a:gd name="connsiteX5" fmla="*/ 765382 w 1707016"/>
                <a:gd name="connsiteY5" fmla="*/ 2085367 h 4217031"/>
                <a:gd name="connsiteX6" fmla="*/ 0 w 1707016"/>
                <a:gd name="connsiteY6" fmla="*/ 0 h 4217031"/>
                <a:gd name="connsiteX0" fmla="*/ 0 w 1679254"/>
                <a:gd name="connsiteY0" fmla="*/ 21225 h 4238256"/>
                <a:gd name="connsiteX1" fmla="*/ 1679254 w 1679254"/>
                <a:gd name="connsiteY1" fmla="*/ 21225 h 4238256"/>
                <a:gd name="connsiteX2" fmla="*/ 1665031 w 1679254"/>
                <a:gd name="connsiteY2" fmla="*/ 0 h 4238256"/>
                <a:gd name="connsiteX3" fmla="*/ 1679254 w 1679254"/>
                <a:gd name="connsiteY3" fmla="*/ 4238256 h 4238256"/>
                <a:gd name="connsiteX4" fmla="*/ 0 w 1679254"/>
                <a:gd name="connsiteY4" fmla="*/ 4238256 h 4238256"/>
                <a:gd name="connsiteX5" fmla="*/ 765382 w 1679254"/>
                <a:gd name="connsiteY5" fmla="*/ 2106592 h 4238256"/>
                <a:gd name="connsiteX6" fmla="*/ 0 w 1679254"/>
                <a:gd name="connsiteY6" fmla="*/ 21225 h 4238256"/>
                <a:gd name="connsiteX0" fmla="*/ 0 w 1679254"/>
                <a:gd name="connsiteY0" fmla="*/ 0 h 4217031"/>
                <a:gd name="connsiteX1" fmla="*/ 1679254 w 1679254"/>
                <a:gd name="connsiteY1" fmla="*/ 0 h 4217031"/>
                <a:gd name="connsiteX2" fmla="*/ 1665031 w 1679254"/>
                <a:gd name="connsiteY2" fmla="*/ 13499 h 4217031"/>
                <a:gd name="connsiteX3" fmla="*/ 1679254 w 1679254"/>
                <a:gd name="connsiteY3" fmla="*/ 4217031 h 4217031"/>
                <a:gd name="connsiteX4" fmla="*/ 0 w 1679254"/>
                <a:gd name="connsiteY4" fmla="*/ 4217031 h 4217031"/>
                <a:gd name="connsiteX5" fmla="*/ 765382 w 1679254"/>
                <a:gd name="connsiteY5" fmla="*/ 2085367 h 4217031"/>
                <a:gd name="connsiteX6" fmla="*/ 0 w 1679254"/>
                <a:gd name="connsiteY6" fmla="*/ 0 h 4217031"/>
                <a:gd name="connsiteX0" fmla="*/ 0 w 1679254"/>
                <a:gd name="connsiteY0" fmla="*/ 0 h 4217031"/>
                <a:gd name="connsiteX1" fmla="*/ 1679254 w 1679254"/>
                <a:gd name="connsiteY1" fmla="*/ 0 h 4217031"/>
                <a:gd name="connsiteX2" fmla="*/ 1679025 w 1679254"/>
                <a:gd name="connsiteY2" fmla="*/ 1925 h 4217031"/>
                <a:gd name="connsiteX3" fmla="*/ 1679254 w 1679254"/>
                <a:gd name="connsiteY3" fmla="*/ 4217031 h 4217031"/>
                <a:gd name="connsiteX4" fmla="*/ 0 w 1679254"/>
                <a:gd name="connsiteY4" fmla="*/ 4217031 h 4217031"/>
                <a:gd name="connsiteX5" fmla="*/ 765382 w 1679254"/>
                <a:gd name="connsiteY5" fmla="*/ 2085367 h 4217031"/>
                <a:gd name="connsiteX6" fmla="*/ 0 w 1679254"/>
                <a:gd name="connsiteY6" fmla="*/ 0 h 4217031"/>
                <a:gd name="connsiteX0" fmla="*/ 0 w 1679254"/>
                <a:gd name="connsiteY0" fmla="*/ 0 h 4217031"/>
                <a:gd name="connsiteX1" fmla="*/ 1679254 w 1679254"/>
                <a:gd name="connsiteY1" fmla="*/ 0 h 4217031"/>
                <a:gd name="connsiteX2" fmla="*/ 1679025 w 1679254"/>
                <a:gd name="connsiteY2" fmla="*/ 1925 h 4217031"/>
                <a:gd name="connsiteX3" fmla="*/ 1679254 w 1679254"/>
                <a:gd name="connsiteY3" fmla="*/ 4217031 h 4217031"/>
                <a:gd name="connsiteX4" fmla="*/ 0 w 1679254"/>
                <a:gd name="connsiteY4" fmla="*/ 4217031 h 4217031"/>
                <a:gd name="connsiteX5" fmla="*/ 714686 w 1679254"/>
                <a:gd name="connsiteY5" fmla="*/ 2085367 h 4217031"/>
                <a:gd name="connsiteX6" fmla="*/ 0 w 1679254"/>
                <a:gd name="connsiteY6" fmla="*/ 0 h 4217031"/>
                <a:gd name="connsiteX0" fmla="*/ 0 w 1679254"/>
                <a:gd name="connsiteY0" fmla="*/ 0 h 4217031"/>
                <a:gd name="connsiteX1" fmla="*/ 1679254 w 1679254"/>
                <a:gd name="connsiteY1" fmla="*/ 0 h 4217031"/>
                <a:gd name="connsiteX2" fmla="*/ 1679025 w 1679254"/>
                <a:gd name="connsiteY2" fmla="*/ 1925 h 4217031"/>
                <a:gd name="connsiteX3" fmla="*/ 1679254 w 1679254"/>
                <a:gd name="connsiteY3" fmla="*/ 4217031 h 4217031"/>
                <a:gd name="connsiteX4" fmla="*/ 0 w 1679254"/>
                <a:gd name="connsiteY4" fmla="*/ 4217031 h 4217031"/>
                <a:gd name="connsiteX5" fmla="*/ 606957 w 1679254"/>
                <a:gd name="connsiteY5" fmla="*/ 2085367 h 4217031"/>
                <a:gd name="connsiteX6" fmla="*/ 0 w 1679254"/>
                <a:gd name="connsiteY6" fmla="*/ 0 h 4217031"/>
                <a:gd name="connsiteX0" fmla="*/ 0 w 1780647"/>
                <a:gd name="connsiteY0" fmla="*/ 11575 h 4217031"/>
                <a:gd name="connsiteX1" fmla="*/ 1780647 w 1780647"/>
                <a:gd name="connsiteY1" fmla="*/ 0 h 4217031"/>
                <a:gd name="connsiteX2" fmla="*/ 1780418 w 1780647"/>
                <a:gd name="connsiteY2" fmla="*/ 1925 h 4217031"/>
                <a:gd name="connsiteX3" fmla="*/ 1780647 w 1780647"/>
                <a:gd name="connsiteY3" fmla="*/ 4217031 h 4217031"/>
                <a:gd name="connsiteX4" fmla="*/ 101393 w 1780647"/>
                <a:gd name="connsiteY4" fmla="*/ 4217031 h 4217031"/>
                <a:gd name="connsiteX5" fmla="*/ 708350 w 1780647"/>
                <a:gd name="connsiteY5" fmla="*/ 2085367 h 4217031"/>
                <a:gd name="connsiteX6" fmla="*/ 0 w 1780647"/>
                <a:gd name="connsiteY6" fmla="*/ 11575 h 4217031"/>
                <a:gd name="connsiteX0" fmla="*/ 6336 w 1786983"/>
                <a:gd name="connsiteY0" fmla="*/ 11575 h 4228605"/>
                <a:gd name="connsiteX1" fmla="*/ 1786983 w 1786983"/>
                <a:gd name="connsiteY1" fmla="*/ 0 h 4228605"/>
                <a:gd name="connsiteX2" fmla="*/ 1786754 w 1786983"/>
                <a:gd name="connsiteY2" fmla="*/ 1925 h 4228605"/>
                <a:gd name="connsiteX3" fmla="*/ 1786983 w 1786983"/>
                <a:gd name="connsiteY3" fmla="*/ 4217031 h 4228605"/>
                <a:gd name="connsiteX4" fmla="*/ 0 w 1786983"/>
                <a:gd name="connsiteY4" fmla="*/ 4228605 h 4228605"/>
                <a:gd name="connsiteX5" fmla="*/ 714686 w 1786983"/>
                <a:gd name="connsiteY5" fmla="*/ 2085367 h 4228605"/>
                <a:gd name="connsiteX6" fmla="*/ 6336 w 1786983"/>
                <a:gd name="connsiteY6" fmla="*/ 11575 h 4228605"/>
                <a:gd name="connsiteX0" fmla="*/ 6336 w 1786983"/>
                <a:gd name="connsiteY0" fmla="*/ 11575 h 4217031"/>
                <a:gd name="connsiteX1" fmla="*/ 1786983 w 1786983"/>
                <a:gd name="connsiteY1" fmla="*/ 0 h 4217031"/>
                <a:gd name="connsiteX2" fmla="*/ 1786754 w 1786983"/>
                <a:gd name="connsiteY2" fmla="*/ 1925 h 4217031"/>
                <a:gd name="connsiteX3" fmla="*/ 1786983 w 1786983"/>
                <a:gd name="connsiteY3" fmla="*/ 4217031 h 4217031"/>
                <a:gd name="connsiteX4" fmla="*/ 0 w 1786983"/>
                <a:gd name="connsiteY4" fmla="*/ 4217031 h 4217031"/>
                <a:gd name="connsiteX5" fmla="*/ 714686 w 1786983"/>
                <a:gd name="connsiteY5" fmla="*/ 2085367 h 4217031"/>
                <a:gd name="connsiteX6" fmla="*/ 6336 w 1786983"/>
                <a:gd name="connsiteY6" fmla="*/ 11575 h 421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6983" h="4217031">
                  <a:moveTo>
                    <a:pt x="6336" y="11575"/>
                  </a:moveTo>
                  <a:lnTo>
                    <a:pt x="1786983" y="0"/>
                  </a:lnTo>
                  <a:cubicBezTo>
                    <a:pt x="1786907" y="642"/>
                    <a:pt x="1786830" y="1283"/>
                    <a:pt x="1786754" y="1925"/>
                  </a:cubicBezTo>
                  <a:cubicBezTo>
                    <a:pt x="1786830" y="1406960"/>
                    <a:pt x="1786907" y="2811996"/>
                    <a:pt x="1786983" y="4217031"/>
                  </a:cubicBezTo>
                  <a:lnTo>
                    <a:pt x="0" y="4217031"/>
                  </a:lnTo>
                  <a:lnTo>
                    <a:pt x="714686" y="2085367"/>
                  </a:lnTo>
                  <a:lnTo>
                    <a:pt x="6336" y="11575"/>
                  </a:lnTo>
                  <a:close/>
                </a:path>
              </a:pathLst>
            </a:custGeom>
            <a:solidFill>
              <a:schemeClr val="bg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3943">
                <a:defRPr/>
              </a:pPr>
              <a:endParaRPr lang="en-US" sz="1199" dirty="0">
                <a:solidFill>
                  <a:srgbClr val="2E2E38"/>
                </a:solidFill>
                <a:latin typeface="EYInterstate  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35372DE-CBEE-483A-97B4-F58BE9DB3FAC}"/>
                </a:ext>
              </a:extLst>
            </p:cNvPr>
            <p:cNvSpPr/>
            <p:nvPr/>
          </p:nvSpPr>
          <p:spPr>
            <a:xfrm>
              <a:off x="9923165" y="3035070"/>
              <a:ext cx="1800000" cy="4680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EYInterstate  "/>
                </a:rPr>
                <a:t>Новые месторождения</a:t>
              </a:r>
              <a:endParaRPr lang="en-US" sz="1100" b="1" dirty="0">
                <a:solidFill>
                  <a:schemeClr val="bg1"/>
                </a:solidFill>
                <a:latin typeface="EYInterstate  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8EF944D-35F2-45F9-8E35-AAA524C2249F}"/>
                </a:ext>
              </a:extLst>
            </p:cNvPr>
            <p:cNvSpPr/>
            <p:nvPr/>
          </p:nvSpPr>
          <p:spPr>
            <a:xfrm>
              <a:off x="9923581" y="3662140"/>
              <a:ext cx="1800000" cy="4680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EYInterstate  "/>
                </a:rPr>
                <a:t>Капитальные вложения</a:t>
              </a:r>
              <a:endParaRPr lang="en-US" sz="1100" b="1" dirty="0">
                <a:solidFill>
                  <a:schemeClr val="bg1"/>
                </a:solidFill>
                <a:latin typeface="EYInterstate  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1745FA5-08AE-4AFF-802A-B9EADE1F2C6F}"/>
                </a:ext>
              </a:extLst>
            </p:cNvPr>
            <p:cNvSpPr/>
            <p:nvPr/>
          </p:nvSpPr>
          <p:spPr>
            <a:xfrm>
              <a:off x="9930998" y="4293180"/>
              <a:ext cx="1800000" cy="4680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EYInterstate  "/>
                </a:rPr>
                <a:t>НИОКР</a:t>
              </a:r>
              <a:endParaRPr lang="en-US" sz="1100" dirty="0">
                <a:solidFill>
                  <a:schemeClr val="bg1"/>
                </a:solidFill>
                <a:latin typeface="EYInterstate  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90E122B-BD0A-49F6-AC97-DB3A60A96E81}"/>
                </a:ext>
              </a:extLst>
            </p:cNvPr>
            <p:cNvSpPr/>
            <p:nvPr/>
          </p:nvSpPr>
          <p:spPr>
            <a:xfrm>
              <a:off x="9933049" y="4914084"/>
              <a:ext cx="1800000" cy="4680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EYInterstate  "/>
                </a:rPr>
                <a:t>Цифровизация</a:t>
              </a:r>
              <a:endParaRPr lang="en-US" sz="1100" dirty="0">
                <a:solidFill>
                  <a:schemeClr val="bg1"/>
                </a:solidFill>
                <a:latin typeface="EYInterstate  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1AB37172-7C9A-4CC5-81F6-1FC5647754F7}"/>
              </a:ext>
            </a:extLst>
          </p:cNvPr>
          <p:cNvSpPr txBox="1"/>
          <p:nvPr/>
        </p:nvSpPr>
        <p:spPr>
          <a:xfrm>
            <a:off x="9434408" y="2161901"/>
            <a:ext cx="2258399" cy="24622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Активация рынка</a:t>
            </a:r>
            <a:endParaRPr lang="en-AU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CEEFB7-6498-48DF-B18F-7AC83DF5932D}"/>
              </a:ext>
            </a:extLst>
          </p:cNvPr>
          <p:cNvSpPr/>
          <p:nvPr/>
        </p:nvSpPr>
        <p:spPr>
          <a:xfrm>
            <a:off x="9910994" y="5644101"/>
            <a:ext cx="1800000" cy="468000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EYInterstate  "/>
              </a:rPr>
              <a:t>Социальная ответственность</a:t>
            </a:r>
            <a:endParaRPr lang="en-US" sz="1100" dirty="0">
              <a:solidFill>
                <a:schemeClr val="bg1"/>
              </a:solidFill>
              <a:latin typeface="EYInterstate  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46430C-086C-4DE1-AE31-808A045B6559}"/>
              </a:ext>
            </a:extLst>
          </p:cNvPr>
          <p:cNvSpPr/>
          <p:nvPr/>
        </p:nvSpPr>
        <p:spPr>
          <a:xfrm>
            <a:off x="9904854" y="5035165"/>
            <a:ext cx="1800000" cy="468000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EYInterstate  "/>
              </a:rPr>
              <a:t>Горизонтальный и глобальный мониторинг</a:t>
            </a:r>
            <a:endParaRPr lang="en-US" sz="1100" dirty="0">
              <a:solidFill>
                <a:schemeClr val="bg1"/>
              </a:solidFill>
              <a:latin typeface="EYInterstate  "/>
            </a:endParaRP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DF14E332-B63A-4BF9-8797-DD9BC09940CB}"/>
              </a:ext>
            </a:extLst>
          </p:cNvPr>
          <p:cNvSpPr txBox="1">
            <a:spLocks/>
          </p:cNvSpPr>
          <p:nvPr/>
        </p:nvSpPr>
        <p:spPr>
          <a:xfrm>
            <a:off x="609600" y="6471244"/>
            <a:ext cx="797960" cy="19784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/>
              <a:t>Страница</a:t>
            </a:r>
            <a:r>
              <a:rPr lang="en-GB" dirty="0"/>
              <a:t> </a:t>
            </a:r>
            <a:fld id="{D5B76411-544C-4F9A-8EDE-9EEB2BD21F95}" type="slidenum">
              <a:rPr lang="en-IN" smtClean="0"/>
              <a:t>5</a:t>
            </a:fld>
            <a:endParaRPr dirty="0"/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4F4D3F72-123B-4D8C-8DF7-409948DC5F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D2D4BBF5-2408-4450-AC4B-6FA5F0CFE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D539CFAE-74E6-486C-8A0F-9D8C0BA2C2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040223C-F5F7-49EA-B8B5-2276E9694D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9970C6C-8B42-4F54-AF4D-0FE1386E4D91}"/>
              </a:ext>
            </a:extLst>
          </p:cNvPr>
          <p:cNvSpPr/>
          <p:nvPr/>
        </p:nvSpPr>
        <p:spPr>
          <a:xfrm>
            <a:off x="0" y="294200"/>
            <a:ext cx="476250" cy="3027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" name="Line 10">
            <a:extLst>
              <a:ext uri="{FF2B5EF4-FFF2-40B4-BE49-F238E27FC236}">
                <a16:creationId xmlns:a16="http://schemas.microsoft.com/office/drawing/2014/main" id="{C09CC3D2-639F-489F-BC19-5F2AEEA52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432C2E5-00BB-4089-BC58-07129B32EAB5}"/>
              </a:ext>
            </a:extLst>
          </p:cNvPr>
          <p:cNvSpPr/>
          <p:nvPr/>
        </p:nvSpPr>
        <p:spPr>
          <a:xfrm>
            <a:off x="8707120" y="3909950"/>
            <a:ext cx="727288" cy="374548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4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A463CFE3-E151-425D-9C43-CE4130E4F44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4950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57440-3123-402B-B7C5-653C7261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7AF60-DF2C-4DD5-A075-8C89863EB287}" type="datetime3">
              <a:rPr lang="en-US" sz="800">
                <a:solidFill>
                  <a:srgbClr val="2E2E38"/>
                </a:solidFill>
                <a:latin typeface="EYInterstate" panose="02000503020000020004" pitchFamily="2" charset="0"/>
              </a:rPr>
              <a:pPr>
                <a:defRPr/>
              </a:pPr>
              <a:t>15 June 2022</a:t>
            </a:fld>
            <a:endParaRPr lang="en-IN" sz="800" dirty="0">
              <a:solidFill>
                <a:srgbClr val="2E2E38"/>
              </a:solidFill>
              <a:latin typeface="EYInterstate" panose="02000503020000020004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6C8F9-85A3-41DF-875F-AA55B50B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800">
                <a:solidFill>
                  <a:srgbClr val="2E2E38"/>
                </a:solidFill>
                <a:latin typeface="EYInterstate" panose="02000503020000020004" pitchFamily="2" charset="0"/>
              </a:rPr>
              <a:t>Анализ вклада отрасли добычи и переработки золота в экономику и социальное развитие Республики Казахстан</a:t>
            </a:r>
            <a:endParaRPr lang="ru-RU" sz="800" dirty="0">
              <a:solidFill>
                <a:srgbClr val="2E2E38"/>
              </a:solidFill>
              <a:latin typeface="EYInterstate" panose="0200050302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FE1E4-506C-441C-A502-9B3C500E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z="800" dirty="0">
                <a:solidFill>
                  <a:srgbClr val="2E2E38"/>
                </a:solidFill>
                <a:latin typeface="EYInterstate" panose="02000503020000020004" pitchFamily="2" charset="0"/>
              </a:rPr>
              <a:t>Стр.</a:t>
            </a:r>
            <a:r>
              <a:rPr lang="en-IN" sz="800">
                <a:solidFill>
                  <a:srgbClr val="2E2E38"/>
                </a:solidFill>
                <a:latin typeface="EYInterstate" panose="02000503020000020004" pitchFamily="2" charset="0"/>
              </a:rPr>
              <a:t> </a:t>
            </a:r>
            <a:fld id="{F1BC30E3-FFE5-4B91-AA19-87A149EBB9EE}" type="slidenum">
              <a:rPr lang="en-GB" sz="800">
                <a:solidFill>
                  <a:srgbClr val="2E2E38"/>
                </a:solidFill>
                <a:latin typeface="EYInterstate" panose="02000503020000020004" pitchFamily="2" charset="0"/>
              </a:rPr>
              <a:pPr>
                <a:defRPr/>
              </a:pPr>
              <a:t>6</a:t>
            </a:fld>
            <a:endParaRPr lang="en-GB" sz="800" dirty="0">
              <a:solidFill>
                <a:srgbClr val="2E2E38"/>
              </a:solidFill>
              <a:latin typeface="EYInterstate" panose="02000503020000020004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4E4794-F9D8-496D-B460-12BFBD8DD8EF}"/>
              </a:ext>
            </a:extLst>
          </p:cNvPr>
          <p:cNvSpPr txBox="1">
            <a:spLocks/>
          </p:cNvSpPr>
          <p:nvPr/>
        </p:nvSpPr>
        <p:spPr>
          <a:xfrm>
            <a:off x="605510" y="333112"/>
            <a:ext cx="10978515" cy="59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ru-RU" sz="2200" dirty="0">
                <a:latin typeface="+mj-lt"/>
              </a:rPr>
              <a:t>Основные м</a:t>
            </a:r>
            <a:r>
              <a:rPr lang="ru-RU" sz="2200" dirty="0">
                <a:effectLst/>
                <a:latin typeface="+mj-lt"/>
                <a:ea typeface="Calibri" panose="020F0502020204030204" pitchFamily="34" charset="0"/>
              </a:rPr>
              <a:t>ировые тенденций в поддержке горнорудно</a:t>
            </a:r>
            <a:r>
              <a:rPr lang="ru-RU" sz="2200" dirty="0">
                <a:latin typeface="+mj-lt"/>
                <a:ea typeface="Calibri" panose="020F0502020204030204" pitchFamily="34" charset="0"/>
              </a:rPr>
              <a:t>й </a:t>
            </a:r>
            <a:r>
              <a:rPr lang="ru-RU" sz="2200" dirty="0">
                <a:effectLst/>
                <a:latin typeface="+mj-lt"/>
                <a:ea typeface="Calibri" panose="020F0502020204030204" pitchFamily="34" charset="0"/>
              </a:rPr>
              <a:t>отрасли</a:t>
            </a:r>
            <a:endParaRPr lang="en-US" sz="2200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FC5B27-5748-4DE0-9CBD-EFC06E6672D8}"/>
              </a:ext>
            </a:extLst>
          </p:cNvPr>
          <p:cNvSpPr/>
          <p:nvPr/>
        </p:nvSpPr>
        <p:spPr>
          <a:xfrm>
            <a:off x="0" y="294200"/>
            <a:ext cx="476250" cy="3027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AutoShape 41">
            <a:extLst>
              <a:ext uri="{FF2B5EF4-FFF2-40B4-BE49-F238E27FC236}">
                <a16:creationId xmlns:a16="http://schemas.microsoft.com/office/drawing/2014/main" id="{4C7A2EC0-0FE3-48D2-80A7-12306261B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656" y="1324030"/>
            <a:ext cx="3276622" cy="1276545"/>
          </a:xfrm>
          <a:prstGeom prst="round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144000" tIns="45720" rIns="91440" bIns="4572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геологоразведки</a:t>
            </a:r>
            <a:endParaRPr lang="en-US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41">
            <a:extLst>
              <a:ext uri="{FF2B5EF4-FFF2-40B4-BE49-F238E27FC236}">
                <a16:creationId xmlns:a16="http://schemas.microsoft.com/office/drawing/2014/main" id="{AF60CC9C-83F5-4651-BE39-52060B840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767" y="1365732"/>
            <a:ext cx="3193914" cy="1275057"/>
          </a:xfrm>
          <a:prstGeom prst="round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144000" tIns="45720" rIns="91440" bIns="4572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развития регионов</a:t>
            </a:r>
            <a:endParaRPr lang="en-US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41">
            <a:extLst>
              <a:ext uri="{FF2B5EF4-FFF2-40B4-BE49-F238E27FC236}">
                <a16:creationId xmlns:a16="http://schemas.microsoft.com/office/drawing/2014/main" id="{9C7B2D7E-D165-417A-8929-0860F5DFB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767" y="3083010"/>
            <a:ext cx="3276623" cy="1275057"/>
          </a:xfrm>
          <a:prstGeom prst="round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144000" tIns="45720" rIns="91440" bIns="4572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капитальных вложений и новых технологий</a:t>
            </a:r>
            <a:endParaRPr lang="en-US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39D657-FF06-4871-A43A-B2824B4B9B05}"/>
              </a:ext>
            </a:extLst>
          </p:cNvPr>
          <p:cNvSpPr txBox="1"/>
          <p:nvPr/>
        </p:nvSpPr>
        <p:spPr>
          <a:xfrm>
            <a:off x="725805" y="4754522"/>
            <a:ext cx="9706889" cy="1275056"/>
          </a:xfrm>
          <a:prstGeom prst="rect">
            <a:avLst/>
          </a:prstGeom>
          <a:noFill/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n-US"/>
            </a:defPPr>
            <a:lvl1pPr>
              <a:defRPr sz="1600" i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i="0" dirty="0">
                <a:latin typeface="+mn-lt"/>
              </a:rPr>
              <a:t>Основные меры стимулирования направлены на перевод режима налогообложения с </a:t>
            </a:r>
            <a:r>
              <a:rPr lang="en-US" i="0" dirty="0">
                <a:solidFill>
                  <a:srgbClr val="FFFF00"/>
                </a:solidFill>
                <a:latin typeface="+mn-lt"/>
              </a:rPr>
              <a:t>front-loaded</a:t>
            </a:r>
            <a:r>
              <a:rPr lang="en-US" i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i="0" dirty="0">
                <a:latin typeface="+mn-lt"/>
              </a:rPr>
              <a:t>на </a:t>
            </a:r>
            <a:r>
              <a:rPr lang="en-US" i="0" dirty="0">
                <a:solidFill>
                  <a:srgbClr val="FFFF00"/>
                </a:solidFill>
                <a:latin typeface="+mn-lt"/>
              </a:rPr>
              <a:t>back-loaded</a:t>
            </a:r>
            <a:r>
              <a:rPr lang="en-US" i="0" dirty="0">
                <a:latin typeface="+mn-lt"/>
              </a:rPr>
              <a:t> </a:t>
            </a:r>
            <a:r>
              <a:rPr lang="ru-RU" i="0" dirty="0">
                <a:latin typeface="+mn-lt"/>
              </a:rPr>
              <a:t>с целью уменьшения налоговой нагрузки на первых этапах развития с последующим увеличением налоговой нагрузки на более поздних этапах с </a:t>
            </a:r>
            <a:r>
              <a:rPr lang="ru-RU" i="0" dirty="0">
                <a:solidFill>
                  <a:srgbClr val="FFFF00"/>
                </a:solidFill>
                <a:latin typeface="+mn-lt"/>
              </a:rPr>
              <a:t>мультипликативным эффектом</a:t>
            </a:r>
            <a:r>
              <a:rPr lang="ru-RU" i="0" dirty="0">
                <a:latin typeface="+mn-lt"/>
              </a:rPr>
              <a:t>. </a:t>
            </a:r>
          </a:p>
        </p:txBody>
      </p:sp>
      <p:sp>
        <p:nvSpPr>
          <p:cNvPr id="27" name="AutoShape 41">
            <a:extLst>
              <a:ext uri="{FF2B5EF4-FFF2-40B4-BE49-F238E27FC236}">
                <a16:creationId xmlns:a16="http://schemas.microsoft.com/office/drawing/2014/main" id="{3067E4D4-7A61-4EC6-B087-76F479A55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656" y="3083011"/>
            <a:ext cx="3276622" cy="1275056"/>
          </a:xfrm>
          <a:prstGeom prst="round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144000" tIns="45720" rIns="91440" bIns="4572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инвестиций и реинвестиций</a:t>
            </a:r>
            <a:endParaRPr lang="en-US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3E12809A-4800-47C5-A4AC-5CCEE96C52D8}"/>
              </a:ext>
            </a:extLst>
          </p:cNvPr>
          <p:cNvSpPr txBox="1">
            <a:spLocks/>
          </p:cNvSpPr>
          <p:nvPr/>
        </p:nvSpPr>
        <p:spPr>
          <a:xfrm>
            <a:off x="609600" y="6471244"/>
            <a:ext cx="797960" cy="19784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/>
              <a:t>Страница</a:t>
            </a:r>
            <a:r>
              <a:rPr lang="en-GB" dirty="0"/>
              <a:t> </a:t>
            </a:r>
            <a:fld id="{D5B76411-544C-4F9A-8EDE-9EEB2BD21F95}" type="slidenum">
              <a:rPr lang="en-IN" smtClean="0"/>
              <a:t>6</a:t>
            </a:fld>
            <a:endParaRPr dirty="0"/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74D0B0A4-F930-46B8-A43D-A3F1AF5260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5694B053-DB39-413A-834D-E60E8DC1F8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A2DF8C64-5EA8-4637-BB62-F1B65F311A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59D83DD5-B982-4A21-93F3-C884868316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85883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0FD7733-A2F1-4B91-AAE1-366E3210C5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0852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5FA397B0-58BD-4547-9B29-AB2FAF42BF65}"/>
              </a:ext>
            </a:extLst>
          </p:cNvPr>
          <p:cNvSpPr/>
          <p:nvPr/>
        </p:nvSpPr>
        <p:spPr>
          <a:xfrm>
            <a:off x="744449" y="1521514"/>
            <a:ext cx="10845440" cy="880963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3233E46-5EB8-4E41-9E97-7A4B77ABDAC8}"/>
              </a:ext>
            </a:extLst>
          </p:cNvPr>
          <p:cNvSpPr/>
          <p:nvPr/>
        </p:nvSpPr>
        <p:spPr>
          <a:xfrm>
            <a:off x="831350" y="1703825"/>
            <a:ext cx="2752644" cy="47481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0" kern="1200" baseline="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Вычет </a:t>
            </a:r>
            <a:r>
              <a:rPr lang="ru-RU" sz="1400" kern="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геологоразведочных</a:t>
            </a:r>
            <a:r>
              <a:rPr lang="ru-RU" sz="1400" b="0" kern="1200" baseline="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расходов в размере 100%</a:t>
            </a:r>
            <a:endParaRPr lang="en-US" sz="1400" b="0" kern="1200" baseline="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C2B30B6-745A-4F8F-A812-B51292B8BB6B}"/>
              </a:ext>
            </a:extLst>
          </p:cNvPr>
          <p:cNvSpPr/>
          <p:nvPr/>
        </p:nvSpPr>
        <p:spPr>
          <a:xfrm>
            <a:off x="3647012" y="1670192"/>
            <a:ext cx="7743870" cy="63639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68543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r>
              <a:rPr lang="ru-RU" sz="1400" b="0" kern="120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В Канаде и Австралии налогоплательщикам разрешено относить на вычеты расходы на геологоразведку в том периоде, в котором они понесены.  К таким расходам не применяется срок исковой давности.</a:t>
            </a:r>
            <a:endParaRPr lang="en-US" sz="1400" b="0" kern="1200" dirty="0">
              <a:solidFill>
                <a:schemeClr val="lt1"/>
              </a:solidFill>
              <a:latin typeface="EYInterstate Light (Body)"/>
              <a:cs typeface="Arial" panose="020B060402020202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9CD6424-2528-41A0-B33C-64C5C8E0CEA6}"/>
              </a:ext>
            </a:extLst>
          </p:cNvPr>
          <p:cNvCxnSpPr>
            <a:cxnSpLocks/>
          </p:cNvCxnSpPr>
          <p:nvPr/>
        </p:nvCxnSpPr>
        <p:spPr>
          <a:xfrm flipV="1">
            <a:off x="3463992" y="1643577"/>
            <a:ext cx="0" cy="682264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tailEnd type="none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1ACB0E25-6EDF-4E77-A7E3-C606BE7AF6C5}"/>
              </a:ext>
            </a:extLst>
          </p:cNvPr>
          <p:cNvSpPr/>
          <p:nvPr/>
        </p:nvSpPr>
        <p:spPr>
          <a:xfrm>
            <a:off x="3647012" y="2660172"/>
            <a:ext cx="7813387" cy="45327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68543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r>
              <a:rPr lang="ru-RU" sz="1400" b="0" kern="1200" noProof="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В Канаде </a:t>
            </a:r>
            <a:r>
              <a:rPr lang="ru" sz="1400" b="0" kern="1200" noProof="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налогоплательщикам в период геологоразведки предоставляется </a:t>
            </a:r>
            <a:r>
              <a:rPr lang="ru-RU" sz="1400" b="0" kern="1200" noProof="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освобождение от обязательств по налогам в период геологоразведки</a:t>
            </a:r>
            <a:endParaRPr lang="en-US" sz="1400" b="0" kern="1200" dirty="0">
              <a:solidFill>
                <a:schemeClr val="lt1"/>
              </a:solidFill>
              <a:latin typeface="EYInterstate Light (Body)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C8737F6-3B1B-488C-849B-44395AD1348C}"/>
              </a:ext>
            </a:extLst>
          </p:cNvPr>
          <p:cNvSpPr/>
          <p:nvPr/>
        </p:nvSpPr>
        <p:spPr>
          <a:xfrm>
            <a:off x="744449" y="2525131"/>
            <a:ext cx="10845440" cy="706243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232D6D2-BF66-4251-BF7A-FB6D370B4C76}"/>
              </a:ext>
            </a:extLst>
          </p:cNvPr>
          <p:cNvCxnSpPr>
            <a:cxnSpLocks/>
          </p:cNvCxnSpPr>
          <p:nvPr/>
        </p:nvCxnSpPr>
        <p:spPr>
          <a:xfrm flipV="1">
            <a:off x="3472604" y="2636704"/>
            <a:ext cx="0" cy="48895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tailEnd type="none"/>
          </a:ln>
          <a:effectLst/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67B7345F-C493-4E13-8F92-0950C28DE04A}"/>
              </a:ext>
            </a:extLst>
          </p:cNvPr>
          <p:cNvSpPr/>
          <p:nvPr/>
        </p:nvSpPr>
        <p:spPr>
          <a:xfrm>
            <a:off x="831349" y="2746349"/>
            <a:ext cx="2686173" cy="28091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bg1"/>
                </a:solidFill>
                <a:latin typeface="EYInterstate Light (Body)"/>
                <a:cs typeface="Arial" panose="020B0604020202020204" pitchFamily="34" charset="0"/>
              </a:rPr>
              <a:t>Налоговые каникулы</a:t>
            </a:r>
            <a:endParaRPr lang="ru-RU" sz="1400" kern="0" dirty="0">
              <a:solidFill>
                <a:schemeClr val="bg1"/>
              </a:solidFill>
              <a:latin typeface="EYInterstate Light (Body)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F09F5C0-FFE3-4390-A4EF-D83A6FE90372}"/>
              </a:ext>
            </a:extLst>
          </p:cNvPr>
          <p:cNvSpPr/>
          <p:nvPr/>
        </p:nvSpPr>
        <p:spPr>
          <a:xfrm>
            <a:off x="3647012" y="3453612"/>
            <a:ext cx="7813387" cy="45327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68543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r>
              <a:rPr lang="ru-RU" sz="1400" b="0" kern="1200" noProof="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В Канаде есть возможность внедрения акций </a:t>
            </a:r>
            <a:r>
              <a:rPr lang="en-US" sz="1400" b="0" kern="1200" noProof="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Flow-Through Shares</a:t>
            </a:r>
            <a:r>
              <a:rPr lang="ru-RU" sz="1400" b="0" kern="1200" noProof="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 </a:t>
            </a:r>
            <a:r>
              <a:rPr lang="en-US" sz="1400" b="0" kern="1200" noProof="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(“FTS”)</a:t>
            </a:r>
            <a:r>
              <a:rPr lang="ru-RU" sz="1400" b="0" kern="1200" noProof="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 в качестве альтернативных инструментов финансирования геологоразведочных работ</a:t>
            </a:r>
            <a:endParaRPr lang="en-US" sz="1400" b="0" kern="1200" noProof="0" dirty="0">
              <a:solidFill>
                <a:schemeClr val="lt1"/>
              </a:solidFill>
              <a:latin typeface="EYInterstate Light (Body)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ABD9DB3-1A8A-4693-84CC-0D5DDD4B4747}"/>
              </a:ext>
            </a:extLst>
          </p:cNvPr>
          <p:cNvSpPr/>
          <p:nvPr/>
        </p:nvSpPr>
        <p:spPr>
          <a:xfrm>
            <a:off x="744449" y="3341135"/>
            <a:ext cx="10845440" cy="706243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D742730-3FF7-41BB-854D-DA18161E2DC6}"/>
              </a:ext>
            </a:extLst>
          </p:cNvPr>
          <p:cNvCxnSpPr>
            <a:cxnSpLocks/>
          </p:cNvCxnSpPr>
          <p:nvPr/>
        </p:nvCxnSpPr>
        <p:spPr>
          <a:xfrm flipV="1">
            <a:off x="3489538" y="3435774"/>
            <a:ext cx="0" cy="48895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tailEnd type="none"/>
          </a:ln>
          <a:effectLst/>
        </p:spPr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F906D358-AEAF-47B6-AC7F-AAD6C2B22C83}"/>
              </a:ext>
            </a:extLst>
          </p:cNvPr>
          <p:cNvSpPr/>
          <p:nvPr/>
        </p:nvSpPr>
        <p:spPr>
          <a:xfrm>
            <a:off x="795682" y="3554567"/>
            <a:ext cx="2637294" cy="28091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bg1"/>
                </a:solidFill>
                <a:latin typeface="EYInterstate Light (Body)"/>
                <a:cs typeface="Arial" panose="020B0604020202020204" pitchFamily="34" charset="0"/>
              </a:rPr>
              <a:t>Введение акций FTS</a:t>
            </a:r>
            <a:endParaRPr lang="ru-RU" sz="1400" b="0" kern="1200" dirty="0">
              <a:solidFill>
                <a:schemeClr val="bg1"/>
              </a:solidFill>
              <a:latin typeface="EYInterstate Light (Body)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B29B042-2B18-4949-936F-B8DECFA34078}"/>
              </a:ext>
            </a:extLst>
          </p:cNvPr>
          <p:cNvSpPr/>
          <p:nvPr/>
        </p:nvSpPr>
        <p:spPr>
          <a:xfrm>
            <a:off x="3634048" y="4174733"/>
            <a:ext cx="7813387" cy="51790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684"/>
              </a:spcBef>
              <a:spcAft>
                <a:spcPts val="684"/>
              </a:spcAft>
              <a:buClr>
                <a:srgbClr val="FFD200"/>
              </a:buClr>
              <a:buSzPct val="75000"/>
              <a:defRPr/>
            </a:pPr>
            <a:r>
              <a:rPr lang="ru-RU" sz="1400" b="0" kern="120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В Канаде </a:t>
            </a:r>
            <a:r>
              <a:rPr lang="ru" sz="1400" b="0" kern="1200" noProof="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налогоплательщикам дают </a:t>
            </a:r>
            <a:r>
              <a:rPr lang="ru-RU" sz="1400" b="0" kern="120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возможность </a:t>
            </a:r>
            <a:r>
              <a:rPr lang="ru" sz="1400" b="0" kern="1200" noProof="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относить дополнительные расходы на вычеты.</a:t>
            </a:r>
            <a:endParaRPr lang="en-US" sz="1200" kern="0" dirty="0">
              <a:solidFill>
                <a:schemeClr val="bg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223DEE-849D-41C9-BD0B-00E84864A7EB}"/>
              </a:ext>
            </a:extLst>
          </p:cNvPr>
          <p:cNvSpPr/>
          <p:nvPr/>
        </p:nvSpPr>
        <p:spPr>
          <a:xfrm>
            <a:off x="744449" y="4138156"/>
            <a:ext cx="10845440" cy="663078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9E477D0-1A32-4947-A533-014A3E77D7B0}"/>
              </a:ext>
            </a:extLst>
          </p:cNvPr>
          <p:cNvSpPr/>
          <p:nvPr/>
        </p:nvSpPr>
        <p:spPr>
          <a:xfrm>
            <a:off x="795682" y="4212457"/>
            <a:ext cx="2456804" cy="47481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bg1"/>
                </a:solidFill>
                <a:latin typeface="EYInterstate Light (Body)"/>
                <a:cs typeface="Arial" panose="020B0604020202020204" pitchFamily="34" charset="0"/>
              </a:rPr>
              <a:t>Дополнительные вычеты по геологоразведке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A1856FD-C6EE-4976-820E-181D4232B2D2}"/>
              </a:ext>
            </a:extLst>
          </p:cNvPr>
          <p:cNvCxnSpPr>
            <a:cxnSpLocks/>
          </p:cNvCxnSpPr>
          <p:nvPr/>
        </p:nvCxnSpPr>
        <p:spPr>
          <a:xfrm flipV="1">
            <a:off x="3491593" y="4232796"/>
            <a:ext cx="0" cy="459842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tailEnd type="none"/>
          </a:ln>
          <a:effectLst/>
        </p:spPr>
      </p:cxnSp>
      <p:sp>
        <p:nvSpPr>
          <p:cNvPr id="32" name="Title 3">
            <a:extLst>
              <a:ext uri="{FF2B5EF4-FFF2-40B4-BE49-F238E27FC236}">
                <a16:creationId xmlns:a16="http://schemas.microsoft.com/office/drawing/2014/main" id="{DD1C2600-8FE5-4968-9F3C-2047F433B4C4}"/>
              </a:ext>
            </a:extLst>
          </p:cNvPr>
          <p:cNvSpPr txBox="1">
            <a:spLocks/>
          </p:cNvSpPr>
          <p:nvPr/>
        </p:nvSpPr>
        <p:spPr>
          <a:xfrm>
            <a:off x="611374" y="301700"/>
            <a:ext cx="10978515" cy="590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ru-RU" sz="2200" dirty="0"/>
              <a:t>Примеры налоговых мер для стимулирования геологоразведки</a:t>
            </a:r>
            <a:endParaRPr lang="en-US" sz="2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7C595F-CCC3-4806-BEF5-C1207CBC9902}"/>
              </a:ext>
            </a:extLst>
          </p:cNvPr>
          <p:cNvSpPr/>
          <p:nvPr/>
        </p:nvSpPr>
        <p:spPr>
          <a:xfrm>
            <a:off x="0" y="294200"/>
            <a:ext cx="476250" cy="3027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A696B1-DA14-421D-B4E2-C6C51463037B}"/>
              </a:ext>
            </a:extLst>
          </p:cNvPr>
          <p:cNvSpPr/>
          <p:nvPr/>
        </p:nvSpPr>
        <p:spPr>
          <a:xfrm>
            <a:off x="744449" y="4948997"/>
            <a:ext cx="10845440" cy="706243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AEE840-CCEA-4CA0-9D5C-FB6E91984C62}"/>
              </a:ext>
            </a:extLst>
          </p:cNvPr>
          <p:cNvSpPr txBox="1"/>
          <p:nvPr/>
        </p:nvSpPr>
        <p:spPr>
          <a:xfrm>
            <a:off x="758676" y="4932786"/>
            <a:ext cx="27023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ru-RU" sz="1400" b="0" kern="1200" baseline="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Отсутствие раздельного налогового учета между </a:t>
            </a:r>
            <a:r>
              <a:rPr lang="ru-RU" sz="1400" kern="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контрактами</a:t>
            </a:r>
            <a:endParaRPr lang="en-US" sz="1400" kern="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27D20B-F62C-4559-A7F3-73D4277A3929}"/>
              </a:ext>
            </a:extLst>
          </p:cNvPr>
          <p:cNvSpPr/>
          <p:nvPr/>
        </p:nvSpPr>
        <p:spPr>
          <a:xfrm>
            <a:off x="3646926" y="5043165"/>
            <a:ext cx="7806975" cy="51790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684"/>
              </a:spcBef>
              <a:spcAft>
                <a:spcPts val="684"/>
              </a:spcAft>
              <a:buClr>
                <a:srgbClr val="FFD200"/>
              </a:buClr>
              <a:buSzPct val="75000"/>
              <a:defRPr/>
            </a:pPr>
            <a:r>
              <a:rPr lang="ru-RU" sz="1400" b="0" kern="1200" dirty="0">
                <a:solidFill>
                  <a:schemeClr val="lt1"/>
                </a:solidFill>
                <a:ea typeface="+mn-ea"/>
                <a:cs typeface="Arial" panose="020B0604020202020204" pitchFamily="34" charset="0"/>
              </a:rPr>
              <a:t>Мировая тенденция такова, что у недропользователей, осуществляющих горнодобывающую деятельность, отсутствует разделение между контрактами. </a:t>
            </a:r>
            <a:endParaRPr lang="en-US" sz="1200" kern="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427EA2-C0F7-4A98-9410-988844912649}"/>
              </a:ext>
            </a:extLst>
          </p:cNvPr>
          <p:cNvCxnSpPr>
            <a:cxnSpLocks/>
          </p:cNvCxnSpPr>
          <p:nvPr/>
        </p:nvCxnSpPr>
        <p:spPr>
          <a:xfrm flipV="1">
            <a:off x="3489538" y="5072197"/>
            <a:ext cx="0" cy="459842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tailEnd type="none"/>
          </a:ln>
          <a:effectLst/>
        </p:spPr>
      </p:cxn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AAD0F6A5-08F8-4B06-92AA-191F17C23EDA}"/>
              </a:ext>
            </a:extLst>
          </p:cNvPr>
          <p:cNvSpPr txBox="1">
            <a:spLocks/>
          </p:cNvSpPr>
          <p:nvPr/>
        </p:nvSpPr>
        <p:spPr>
          <a:xfrm>
            <a:off x="609600" y="6471244"/>
            <a:ext cx="797960" cy="19784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/>
              <a:t>Страница</a:t>
            </a:r>
            <a:r>
              <a:rPr lang="en-GB" dirty="0"/>
              <a:t> </a:t>
            </a:r>
            <a:fld id="{D5B76411-544C-4F9A-8EDE-9EEB2BD21F95}" type="slidenum">
              <a:rPr lang="en-IN" smtClean="0"/>
              <a:t>7</a:t>
            </a:fld>
            <a:endParaRPr dirty="0"/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FF980142-18AB-480C-A98E-5FF94BFE91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59B4BDAF-4073-4E5A-82AA-B284AEC91F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DD430BDA-8F57-4965-869D-ADD8B5AD5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5F64616C-796C-4E38-A4E8-E8CB67E10A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77956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0FD7733-A2F1-4B91-AAE1-366E3210C5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0FD7733-A2F1-4B91-AAE1-366E3210C5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le 3">
            <a:extLst>
              <a:ext uri="{FF2B5EF4-FFF2-40B4-BE49-F238E27FC236}">
                <a16:creationId xmlns:a16="http://schemas.microsoft.com/office/drawing/2014/main" id="{DD1C2600-8FE5-4968-9F3C-2047F433B4C4}"/>
              </a:ext>
            </a:extLst>
          </p:cNvPr>
          <p:cNvSpPr txBox="1">
            <a:spLocks/>
          </p:cNvSpPr>
          <p:nvPr/>
        </p:nvSpPr>
        <p:spPr>
          <a:xfrm>
            <a:off x="549232" y="220895"/>
            <a:ext cx="10978515" cy="7062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ru-RU" sz="2200" dirty="0"/>
              <a:t>Примеры налоговых мер для стимулирования инвестиций и капитальных вложений </a:t>
            </a:r>
            <a:endParaRPr lang="en-US" sz="2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7C595F-CCC3-4806-BEF5-C1207CBC9902}"/>
              </a:ext>
            </a:extLst>
          </p:cNvPr>
          <p:cNvSpPr/>
          <p:nvPr/>
        </p:nvSpPr>
        <p:spPr>
          <a:xfrm>
            <a:off x="0" y="294200"/>
            <a:ext cx="476250" cy="3027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24A87F-88A1-4431-8B89-9420718C3691}"/>
              </a:ext>
            </a:extLst>
          </p:cNvPr>
          <p:cNvSpPr/>
          <p:nvPr/>
        </p:nvSpPr>
        <p:spPr>
          <a:xfrm>
            <a:off x="555768" y="2282239"/>
            <a:ext cx="10845440" cy="706243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7F80DB-E61A-4066-8D54-1389921F41BA}"/>
              </a:ext>
            </a:extLst>
          </p:cNvPr>
          <p:cNvCxnSpPr>
            <a:cxnSpLocks/>
          </p:cNvCxnSpPr>
          <p:nvPr/>
        </p:nvCxnSpPr>
        <p:spPr>
          <a:xfrm flipV="1">
            <a:off x="3297474" y="2364339"/>
            <a:ext cx="0" cy="48895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tailEnd type="non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37BDA8F-D15B-4A6F-A75C-E806ECE4FC31}"/>
              </a:ext>
            </a:extLst>
          </p:cNvPr>
          <p:cNvSpPr txBox="1"/>
          <p:nvPr/>
        </p:nvSpPr>
        <p:spPr>
          <a:xfrm>
            <a:off x="581384" y="2452951"/>
            <a:ext cx="2702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defTabSz="914400" rtl="0" eaLnBrk="1" latinLnBrk="0" hangingPunct="1">
              <a:buNone/>
            </a:pPr>
            <a:r>
              <a:rPr lang="ru-RU" sz="1400" kern="0" dirty="0">
                <a:solidFill>
                  <a:schemeClr val="bg1"/>
                </a:solidFill>
                <a:latin typeface="EYInterstate Light (Body)"/>
                <a:cs typeface="Arial" panose="020B0604020202020204" pitchFamily="34" charset="0"/>
              </a:rPr>
              <a:t>Налогообложение добычи</a:t>
            </a:r>
            <a:endParaRPr lang="en-US" sz="1400" kern="0" dirty="0">
              <a:solidFill>
                <a:schemeClr val="bg1"/>
              </a:solidFill>
              <a:latin typeface="EYInterstate Light (Body)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8C9689-E26D-4426-B6ED-1DF0B5D4F396}"/>
              </a:ext>
            </a:extLst>
          </p:cNvPr>
          <p:cNvSpPr/>
          <p:nvPr/>
        </p:nvSpPr>
        <p:spPr>
          <a:xfrm>
            <a:off x="3445854" y="2340342"/>
            <a:ext cx="7806975" cy="51790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434" rtl="0" eaLnBrk="1" latinLnBrk="0" hangingPunct="1">
              <a:buClr>
                <a:schemeClr val="tx2"/>
              </a:buClr>
            </a:pPr>
            <a:r>
              <a:rPr lang="ru-RU" sz="1400" b="0" kern="120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В Канаде (Онтарио) роялти на добычу минеральных ресурсов начисляется по мере реализации ПИ. </a:t>
            </a:r>
            <a:endParaRPr lang="en-US" sz="1200" kern="0" dirty="0">
              <a:solidFill>
                <a:schemeClr val="bg1"/>
              </a:solidFill>
              <a:latin typeface="EYInterstate Light (Body)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3219E0-2121-41E3-9085-5A5A2E42C473}"/>
              </a:ext>
            </a:extLst>
          </p:cNvPr>
          <p:cNvSpPr/>
          <p:nvPr/>
        </p:nvSpPr>
        <p:spPr>
          <a:xfrm>
            <a:off x="3459470" y="3281146"/>
            <a:ext cx="7813387" cy="45327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68543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r>
              <a:rPr lang="ru-RU" sz="1400" b="0" kern="1200" noProof="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Многие страны мира дают различные преференции по расходам на НИОКР (например, кредиты, дополнительные вычеты, компенсации)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101FF6-8389-4F39-8FC4-0F62D3EEAD02}"/>
              </a:ext>
            </a:extLst>
          </p:cNvPr>
          <p:cNvSpPr/>
          <p:nvPr/>
        </p:nvSpPr>
        <p:spPr>
          <a:xfrm>
            <a:off x="556907" y="3146105"/>
            <a:ext cx="10845440" cy="706243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F7983-862F-4B7D-9F96-11D4D3FA6E53}"/>
              </a:ext>
            </a:extLst>
          </p:cNvPr>
          <p:cNvCxnSpPr>
            <a:cxnSpLocks/>
          </p:cNvCxnSpPr>
          <p:nvPr/>
        </p:nvCxnSpPr>
        <p:spPr>
          <a:xfrm flipV="1">
            <a:off x="3310463" y="3240744"/>
            <a:ext cx="0" cy="48895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tailEnd type="none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B1C35BD-D1A3-4DF2-9B2E-1B0011B47216}"/>
              </a:ext>
            </a:extLst>
          </p:cNvPr>
          <p:cNvSpPr/>
          <p:nvPr/>
        </p:nvSpPr>
        <p:spPr>
          <a:xfrm>
            <a:off x="621487" y="3306251"/>
            <a:ext cx="2686173" cy="28091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НИОКР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00207EF-E49C-47DE-9AD9-AC30477546C8}"/>
              </a:ext>
            </a:extLst>
          </p:cNvPr>
          <p:cNvSpPr/>
          <p:nvPr/>
        </p:nvSpPr>
        <p:spPr>
          <a:xfrm>
            <a:off x="3458331" y="4039304"/>
            <a:ext cx="7813387" cy="63639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68543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r>
              <a:rPr lang="ru-RU" sz="1400" dirty="0">
                <a:solidFill>
                  <a:schemeClr val="lt1"/>
                </a:solidFill>
                <a:cs typeface="Arial" panose="020B0604020202020204" pitchFamily="34" charset="0"/>
              </a:rPr>
              <a:t>В Австралии налогоплательщикам в период геологоразведки или переработки предоставляется  возможность ускоренной амортизации ОС используемых для недропользования и используемых на переработке и инфраструктуре.</a:t>
            </a:r>
            <a:endParaRPr lang="en-US" sz="1400" b="0" kern="1200" dirty="0">
              <a:solidFill>
                <a:schemeClr val="lt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975D7B5-2FCC-4F7F-A46F-BED03005F985}"/>
              </a:ext>
            </a:extLst>
          </p:cNvPr>
          <p:cNvSpPr/>
          <p:nvPr/>
        </p:nvSpPr>
        <p:spPr>
          <a:xfrm>
            <a:off x="556907" y="3987389"/>
            <a:ext cx="10845440" cy="706243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3973B04-DE7C-4E15-9AEB-D856A5251885}"/>
              </a:ext>
            </a:extLst>
          </p:cNvPr>
          <p:cNvCxnSpPr>
            <a:cxnSpLocks/>
          </p:cNvCxnSpPr>
          <p:nvPr/>
        </p:nvCxnSpPr>
        <p:spPr>
          <a:xfrm flipV="1">
            <a:off x="3309324" y="4113029"/>
            <a:ext cx="0" cy="48895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tailEnd type="none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5DB62CB6-1252-46F7-8A20-5EF4B804B1DE}"/>
              </a:ext>
            </a:extLst>
          </p:cNvPr>
          <p:cNvSpPr/>
          <p:nvPr/>
        </p:nvSpPr>
        <p:spPr>
          <a:xfrm>
            <a:off x="3471069" y="1467976"/>
            <a:ext cx="7806975" cy="73334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/>
              </a:buClr>
            </a:pPr>
            <a:r>
              <a:rPr lang="ru-RU" sz="1400" b="0" kern="1200" noProof="0" dirty="0">
                <a:solidFill>
                  <a:schemeClr val="lt1"/>
                </a:solidFill>
                <a:ea typeface="+mn-ea"/>
                <a:cs typeface="Arial" panose="020B0604020202020204" pitchFamily="34" charset="0"/>
              </a:rPr>
              <a:t>Во многих странах предусматривается возможность налогоплательщику уменьшить свои налоговые платежи на определенный срок с последующей выплатой суммы налогового кредита и начисленных процентов.</a:t>
            </a:r>
            <a:endParaRPr lang="en-US" sz="1200" kern="0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D5E733-6EAF-470C-A94F-5D126BA7EC2E}"/>
              </a:ext>
            </a:extLst>
          </p:cNvPr>
          <p:cNvSpPr/>
          <p:nvPr/>
        </p:nvSpPr>
        <p:spPr>
          <a:xfrm>
            <a:off x="555768" y="1476708"/>
            <a:ext cx="10845440" cy="706243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ABBB992-6B4E-437E-9BA2-E90DD5A7B0E9}"/>
              </a:ext>
            </a:extLst>
          </p:cNvPr>
          <p:cNvCxnSpPr>
            <a:cxnSpLocks/>
          </p:cNvCxnSpPr>
          <p:nvPr/>
        </p:nvCxnSpPr>
        <p:spPr>
          <a:xfrm flipV="1">
            <a:off x="3309324" y="1571348"/>
            <a:ext cx="0" cy="48895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tailEnd type="none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83B2F13-92FF-4B20-9532-F0AC008273DF}"/>
              </a:ext>
            </a:extLst>
          </p:cNvPr>
          <p:cNvSpPr txBox="1"/>
          <p:nvPr/>
        </p:nvSpPr>
        <p:spPr>
          <a:xfrm>
            <a:off x="613412" y="1506268"/>
            <a:ext cx="2702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buNone/>
            </a:pPr>
            <a:r>
              <a:rPr lang="ru-RU" sz="1400" b="0" kern="1200" dirty="0">
                <a:solidFill>
                  <a:schemeClr val="bg1"/>
                </a:solidFill>
                <a:latin typeface="EYInterstate Light (Body)"/>
                <a:cs typeface="Arial" panose="020B0604020202020204" pitchFamily="34" charset="0"/>
              </a:rPr>
              <a:t>Инвестиционный налоговый кредит </a:t>
            </a:r>
            <a:endParaRPr lang="en-US" sz="1400" b="0" kern="1200" dirty="0">
              <a:solidFill>
                <a:schemeClr val="bg1"/>
              </a:solidFill>
              <a:latin typeface="EYInterstate Light (Body)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3117D7-E911-4691-9FAC-3AE08366B5B0}"/>
              </a:ext>
            </a:extLst>
          </p:cNvPr>
          <p:cNvSpPr/>
          <p:nvPr/>
        </p:nvSpPr>
        <p:spPr>
          <a:xfrm>
            <a:off x="512774" y="4158012"/>
            <a:ext cx="2690537" cy="30246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Ускоренная амортизация ОС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57CAE8-D86F-413D-8AC6-1616E3F25EAF}"/>
              </a:ext>
            </a:extLst>
          </p:cNvPr>
          <p:cNvSpPr/>
          <p:nvPr/>
        </p:nvSpPr>
        <p:spPr>
          <a:xfrm>
            <a:off x="549232" y="4907643"/>
            <a:ext cx="10845440" cy="955519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5845D3-C4F2-44B7-B4AB-C04DFF31168E}"/>
              </a:ext>
            </a:extLst>
          </p:cNvPr>
          <p:cNvSpPr/>
          <p:nvPr/>
        </p:nvSpPr>
        <p:spPr>
          <a:xfrm>
            <a:off x="605608" y="5072256"/>
            <a:ext cx="2393584" cy="51790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отдельных регионов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30DB2A-3DE9-4B4C-A56C-12CA33FFDA7C}"/>
              </a:ext>
            </a:extLst>
          </p:cNvPr>
          <p:cNvCxnSpPr>
            <a:cxnSpLocks/>
          </p:cNvCxnSpPr>
          <p:nvPr/>
        </p:nvCxnSpPr>
        <p:spPr>
          <a:xfrm flipH="1" flipV="1">
            <a:off x="3294630" y="4980261"/>
            <a:ext cx="2844" cy="73217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tailEnd type="none"/>
          </a:ln>
          <a:effectLst/>
        </p:spPr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5B62ADA-7255-4499-855F-9A6834444B96}"/>
              </a:ext>
            </a:extLst>
          </p:cNvPr>
          <p:cNvSpPr/>
          <p:nvPr/>
        </p:nvSpPr>
        <p:spPr>
          <a:xfrm>
            <a:off x="3459469" y="4980261"/>
            <a:ext cx="7636919" cy="81952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68543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r>
              <a:rPr lang="ru-RU" sz="1400" b="0" kern="1200" noProof="0" dirty="0">
                <a:solidFill>
                  <a:schemeClr val="lt1"/>
                </a:solidFill>
                <a:ea typeface="+mn-ea"/>
                <a:cs typeface="Arial" panose="020B0604020202020204" pitchFamily="34" charset="0"/>
              </a:rPr>
              <a:t>В России существуют специальные экономические зоны, именуемые территориями опережающего социально-экономического развития (ТОСЭР), на которых установлен облегченный режим ведения бизнеса, в том числе – пониженный коэффициент по НДПИ, льготы </a:t>
            </a:r>
            <a:r>
              <a:rPr lang="ru-RU" sz="1400" dirty="0">
                <a:solidFill>
                  <a:schemeClr val="lt1"/>
                </a:solidFill>
                <a:cs typeface="Arial" panose="020B0604020202020204" pitchFamily="34" charset="0"/>
              </a:rPr>
              <a:t>по налогу на</a:t>
            </a:r>
            <a:r>
              <a:rPr lang="ru-RU" sz="1400" b="0" kern="1200" noProof="0" dirty="0">
                <a:solidFill>
                  <a:schemeClr val="lt1"/>
                </a:solidFill>
                <a:ea typeface="+mn-ea"/>
                <a:cs typeface="Arial" panose="020B0604020202020204" pitchFamily="34" charset="0"/>
              </a:rPr>
              <a:t> прибыль и социальные взносы, режим свободной таможенной зоны.</a:t>
            </a:r>
            <a:endParaRPr lang="ru" sz="1400" b="0" kern="1200" noProof="0" dirty="0">
              <a:solidFill>
                <a:schemeClr val="lt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Slide Number Placeholder 4">
            <a:extLst>
              <a:ext uri="{FF2B5EF4-FFF2-40B4-BE49-F238E27FC236}">
                <a16:creationId xmlns:a16="http://schemas.microsoft.com/office/drawing/2014/main" id="{8278F98C-5135-410F-96CD-5396960B7E0C}"/>
              </a:ext>
            </a:extLst>
          </p:cNvPr>
          <p:cNvSpPr txBox="1">
            <a:spLocks/>
          </p:cNvSpPr>
          <p:nvPr/>
        </p:nvSpPr>
        <p:spPr>
          <a:xfrm>
            <a:off x="609600" y="6471244"/>
            <a:ext cx="797960" cy="19784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/>
              <a:t>Страница</a:t>
            </a:r>
            <a:r>
              <a:rPr lang="en-GB" dirty="0"/>
              <a:t> </a:t>
            </a:r>
            <a:fld id="{D5B76411-544C-4F9A-8EDE-9EEB2BD21F95}" type="slidenum">
              <a:rPr lang="en-IN" smtClean="0"/>
              <a:t>8</a:t>
            </a:fld>
            <a:endParaRPr dirty="0"/>
          </a:p>
        </p:txBody>
      </p:sp>
      <p:grpSp>
        <p:nvGrpSpPr>
          <p:cNvPr id="48" name="Group 4">
            <a:extLst>
              <a:ext uri="{FF2B5EF4-FFF2-40B4-BE49-F238E27FC236}">
                <a16:creationId xmlns:a16="http://schemas.microsoft.com/office/drawing/2014/main" id="{B1B9006D-53E8-4F7C-8120-81B01805FC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A5C6E8F4-7848-4223-9711-40CF557D89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8153F5D5-8068-4862-8FD7-31C3148FE6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8432AA07-0FA9-42A2-B6A3-D81762EE27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26974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0FD7733-A2F1-4B91-AAE1-366E3210C5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0FD7733-A2F1-4B91-AAE1-366E3210C5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le 3">
            <a:extLst>
              <a:ext uri="{FF2B5EF4-FFF2-40B4-BE49-F238E27FC236}">
                <a16:creationId xmlns:a16="http://schemas.microsoft.com/office/drawing/2014/main" id="{DD1C2600-8FE5-4968-9F3C-2047F433B4C4}"/>
              </a:ext>
            </a:extLst>
          </p:cNvPr>
          <p:cNvSpPr txBox="1">
            <a:spLocks/>
          </p:cNvSpPr>
          <p:nvPr/>
        </p:nvSpPr>
        <p:spPr>
          <a:xfrm>
            <a:off x="598275" y="336180"/>
            <a:ext cx="10978515" cy="590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ru-RU" sz="2200" dirty="0"/>
              <a:t>Примеры налоговых мер для стимулирования инвестиций</a:t>
            </a:r>
            <a:endParaRPr lang="en-US" sz="2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7C595F-CCC3-4806-BEF5-C1207CBC9902}"/>
              </a:ext>
            </a:extLst>
          </p:cNvPr>
          <p:cNvSpPr/>
          <p:nvPr/>
        </p:nvSpPr>
        <p:spPr>
          <a:xfrm>
            <a:off x="0" y="294200"/>
            <a:ext cx="476250" cy="3027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32B54E-CAA0-43C1-90E0-06F5A84F5337}"/>
              </a:ext>
            </a:extLst>
          </p:cNvPr>
          <p:cNvSpPr/>
          <p:nvPr/>
        </p:nvSpPr>
        <p:spPr>
          <a:xfrm>
            <a:off x="3484076" y="1525910"/>
            <a:ext cx="7813387" cy="94879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/>
              </a:buClr>
            </a:pPr>
            <a:r>
              <a:rPr lang="ru-RU" sz="1400" b="0" kern="120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В Канаде и Австралии предусмотрена возможность </a:t>
            </a:r>
            <a:r>
              <a:rPr lang="ru" sz="1400" b="0" kern="1200" noProof="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налогоплательщикам </a:t>
            </a:r>
            <a:r>
              <a:rPr lang="ru-RU" sz="1400" b="0" kern="1200" noProof="0" dirty="0">
                <a:solidFill>
                  <a:schemeClr val="lt1"/>
                </a:solidFill>
                <a:latin typeface="EYInterstate Light (Body)"/>
                <a:cs typeface="Arial" panose="020B0604020202020204" pitchFamily="34" charset="0"/>
              </a:rPr>
              <a:t>использования дебетового налога с продаж (т.е. у нас НДС) в счет уплаты других налогов. Также, возможность единовременного осуществления возврата такого налога (к примеру чтобы НДС возвращался не дожидаясь момента начала добычи).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1BCE82-4CAB-4F08-96FE-A87CB6A30678}"/>
              </a:ext>
            </a:extLst>
          </p:cNvPr>
          <p:cNvSpPr/>
          <p:nvPr/>
        </p:nvSpPr>
        <p:spPr>
          <a:xfrm>
            <a:off x="598275" y="1575771"/>
            <a:ext cx="10863702" cy="858773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250F2-682C-403F-8C3F-6A19DB4DBC35}"/>
              </a:ext>
            </a:extLst>
          </p:cNvPr>
          <p:cNvCxnSpPr>
            <a:cxnSpLocks/>
          </p:cNvCxnSpPr>
          <p:nvPr/>
        </p:nvCxnSpPr>
        <p:spPr>
          <a:xfrm flipV="1">
            <a:off x="3364655" y="1617237"/>
            <a:ext cx="0" cy="724235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tailEnd type="none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D11DB69-3189-4490-9D4E-5F010E6168A7}"/>
              </a:ext>
            </a:extLst>
          </p:cNvPr>
          <p:cNvSpPr/>
          <p:nvPr/>
        </p:nvSpPr>
        <p:spPr>
          <a:xfrm>
            <a:off x="682271" y="1633632"/>
            <a:ext cx="2637292" cy="73334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>
              <a:buNone/>
            </a:pPr>
            <a:r>
              <a:rPr lang="ru-RU" sz="1400" b="0" kern="1200" dirty="0">
                <a:solidFill>
                  <a:schemeClr val="bg1"/>
                </a:solidFill>
                <a:latin typeface="EYInterstate Light (Body)"/>
                <a:cs typeface="Arial" panose="020B0604020202020204" pitchFamily="34" charset="0"/>
              </a:rPr>
              <a:t>Использования накопленного НДС в счет уплаты других налогов</a:t>
            </a:r>
            <a:endParaRPr lang="en-US" sz="1400" b="0" kern="1200" dirty="0">
              <a:solidFill>
                <a:schemeClr val="bg1"/>
              </a:solidFill>
              <a:latin typeface="EYInterstate Light (Body)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A51AF6-4725-4AD7-8F8E-E77D56E59E16}"/>
              </a:ext>
            </a:extLst>
          </p:cNvPr>
          <p:cNvSpPr/>
          <p:nvPr/>
        </p:nvSpPr>
        <p:spPr>
          <a:xfrm>
            <a:off x="3457215" y="2663507"/>
            <a:ext cx="7813387" cy="116423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/>
              </a:buClr>
            </a:pPr>
            <a:r>
              <a:rPr lang="ru-RU" sz="1400" b="0" kern="1200" noProof="0" dirty="0">
                <a:solidFill>
                  <a:schemeClr val="lt1"/>
                </a:solidFill>
                <a:ea typeface="+mn-ea"/>
                <a:cs typeface="Arial" panose="020B0604020202020204" pitchFamily="34" charset="0"/>
              </a:rPr>
              <a:t>В Перу существует система быстрого восстановления НДС по приобретенным товарам и услугам, необходимых для разведки полезных ископаемых. В соответствии с этим режимом уплаченный НДС возмещается без необходимости дожидаться коммерческого открытия или начала добычи. Этот режим предусматривает окончательное освобождение от НДС, если разведка не увенчалась успехом.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BF2D23-1D10-4FD9-98F5-7EDACAE1EC60}"/>
              </a:ext>
            </a:extLst>
          </p:cNvPr>
          <p:cNvSpPr/>
          <p:nvPr/>
        </p:nvSpPr>
        <p:spPr>
          <a:xfrm>
            <a:off x="598275" y="2568469"/>
            <a:ext cx="10845440" cy="134156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382746-BE23-4DC3-905F-0CECCB092242}"/>
              </a:ext>
            </a:extLst>
          </p:cNvPr>
          <p:cNvSpPr/>
          <p:nvPr/>
        </p:nvSpPr>
        <p:spPr>
          <a:xfrm>
            <a:off x="682271" y="2986672"/>
            <a:ext cx="2456804" cy="30246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>
              <a:buNone/>
            </a:pPr>
            <a:r>
              <a:rPr lang="ru-RU" sz="1400" b="0" kern="1200" dirty="0">
                <a:solidFill>
                  <a:schemeClr val="bg1"/>
                </a:solidFill>
                <a:latin typeface="EYInterstate Light (Body)"/>
                <a:cs typeface="Arial" panose="020B0604020202020204" pitchFamily="34" charset="0"/>
              </a:rPr>
              <a:t>Моментальный возврат НДС</a:t>
            </a:r>
            <a:endParaRPr lang="en-US" sz="1400" b="0" kern="1200" dirty="0">
              <a:solidFill>
                <a:schemeClr val="bg1"/>
              </a:solidFill>
              <a:latin typeface="EYInterstate Light (Body)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A2F4EB2-FB6E-4201-B112-2EE28569622F}"/>
              </a:ext>
            </a:extLst>
          </p:cNvPr>
          <p:cNvCxnSpPr>
            <a:cxnSpLocks/>
          </p:cNvCxnSpPr>
          <p:nvPr/>
        </p:nvCxnSpPr>
        <p:spPr>
          <a:xfrm flipH="1" flipV="1">
            <a:off x="3345419" y="2704674"/>
            <a:ext cx="6412" cy="105658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tailEnd type="none"/>
          </a:ln>
          <a:effectLst/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1D582DA-847A-43CA-A268-8F4CE311CFD6}"/>
              </a:ext>
            </a:extLst>
          </p:cNvPr>
          <p:cNvSpPr/>
          <p:nvPr/>
        </p:nvSpPr>
        <p:spPr>
          <a:xfrm>
            <a:off x="3457214" y="4127681"/>
            <a:ext cx="7813387" cy="51790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/>
              </a:buClr>
            </a:pPr>
            <a:r>
              <a:rPr lang="ru-RU" sz="1400" b="0" kern="1200" noProof="0" dirty="0">
                <a:solidFill>
                  <a:schemeClr val="lt1"/>
                </a:solidFill>
                <a:ea typeface="+mn-ea"/>
                <a:cs typeface="Arial" panose="020B0604020202020204" pitchFamily="34" charset="0"/>
              </a:rPr>
              <a:t>В России отменен НДС на покупку золотых слитков, для того чтобы дать гражданам больше возможностей инвестировать в драгоценные металлы.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BD8821F-491C-4D18-9E83-BB5C9766DA93}"/>
              </a:ext>
            </a:extLst>
          </p:cNvPr>
          <p:cNvSpPr/>
          <p:nvPr/>
        </p:nvSpPr>
        <p:spPr>
          <a:xfrm>
            <a:off x="598275" y="4074383"/>
            <a:ext cx="10845440" cy="666019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76C8B7D-8954-4D7E-9DC2-83C643B0335D}"/>
              </a:ext>
            </a:extLst>
          </p:cNvPr>
          <p:cNvSpPr/>
          <p:nvPr/>
        </p:nvSpPr>
        <p:spPr>
          <a:xfrm>
            <a:off x="679094" y="4111045"/>
            <a:ext cx="2456804" cy="51790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>
              <a:buNone/>
            </a:pPr>
            <a:r>
              <a:rPr lang="ru-RU" sz="1400" b="0" kern="1200" dirty="0">
                <a:solidFill>
                  <a:schemeClr val="bg1"/>
                </a:solidFill>
                <a:latin typeface="EYInterstate Light (Body)"/>
                <a:cs typeface="Arial" panose="020B0604020202020204" pitchFamily="34" charset="0"/>
              </a:rPr>
              <a:t>Отмена НДС на покупку и продажу золотых слитков</a:t>
            </a:r>
            <a:endParaRPr lang="en-US" sz="1400" b="0" kern="1200" dirty="0">
              <a:solidFill>
                <a:schemeClr val="bg1"/>
              </a:solidFill>
              <a:latin typeface="EYInterstate Light (Body)"/>
              <a:cs typeface="Arial" panose="020B0604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9571DCA-DBE3-4781-81B7-8D00B4A014B5}"/>
              </a:ext>
            </a:extLst>
          </p:cNvPr>
          <p:cNvCxnSpPr>
            <a:cxnSpLocks/>
          </p:cNvCxnSpPr>
          <p:nvPr/>
        </p:nvCxnSpPr>
        <p:spPr>
          <a:xfrm flipV="1">
            <a:off x="3351831" y="4159448"/>
            <a:ext cx="0" cy="421097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tailEnd type="none"/>
          </a:ln>
          <a:effectLst/>
        </p:spPr>
      </p:cxn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50392FD2-1005-43A8-8DBE-4A013B945A9D}"/>
              </a:ext>
            </a:extLst>
          </p:cNvPr>
          <p:cNvSpPr txBox="1">
            <a:spLocks/>
          </p:cNvSpPr>
          <p:nvPr/>
        </p:nvSpPr>
        <p:spPr>
          <a:xfrm>
            <a:off x="609600" y="6471244"/>
            <a:ext cx="797960" cy="19784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/>
              <a:t>Страница</a:t>
            </a:r>
            <a:r>
              <a:rPr lang="en-GB" dirty="0"/>
              <a:t> </a:t>
            </a:r>
            <a:fld id="{D5B76411-544C-4F9A-8EDE-9EEB2BD21F95}" type="slidenum">
              <a:rPr lang="en-IN" smtClean="0"/>
              <a:t>9</a:t>
            </a:fld>
            <a:endParaRPr dirty="0"/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1FC3F3D9-C09A-4A17-BDEB-C9428151A1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FA6E6E5-BB88-4B69-87CF-A9883B6120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BCBB905-C806-4A69-8C57-F228E72539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EE37141D-1673-4550-A109-95328DF230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0FC8D5E-05F5-419A-87AE-D9FE22EAEB84}"/>
              </a:ext>
            </a:extLst>
          </p:cNvPr>
          <p:cNvSpPr/>
          <p:nvPr/>
        </p:nvSpPr>
        <p:spPr>
          <a:xfrm>
            <a:off x="567098" y="4893025"/>
            <a:ext cx="10845440" cy="777258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409C24-14EE-4BD7-9468-557B2AEB7F87}"/>
              </a:ext>
            </a:extLst>
          </p:cNvPr>
          <p:cNvSpPr/>
          <p:nvPr/>
        </p:nvSpPr>
        <p:spPr>
          <a:xfrm>
            <a:off x="609600" y="4890897"/>
            <a:ext cx="2637292" cy="73334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>
              <a:buNone/>
            </a:pPr>
            <a:r>
              <a:rPr lang="ru-RU" sz="1400" b="0" kern="1200" dirty="0">
                <a:solidFill>
                  <a:schemeClr val="bg1"/>
                </a:solidFill>
                <a:latin typeface="EYInterstate Light (Body)"/>
                <a:cs typeface="Arial" panose="020B0604020202020204" pitchFamily="34" charset="0"/>
              </a:rPr>
              <a:t>Стабильный налоговый режим для новых крупных инвесторов</a:t>
            </a:r>
            <a:endParaRPr lang="en-US" sz="1400" b="0" kern="1200" dirty="0">
              <a:solidFill>
                <a:schemeClr val="bg1"/>
              </a:solidFill>
              <a:latin typeface="EYInterstate Light (Body)"/>
              <a:cs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CBF9E0-C04C-4310-9211-F0AA0559D6F6}"/>
              </a:ext>
            </a:extLst>
          </p:cNvPr>
          <p:cNvCxnSpPr>
            <a:cxnSpLocks/>
          </p:cNvCxnSpPr>
          <p:nvPr/>
        </p:nvCxnSpPr>
        <p:spPr>
          <a:xfrm flipV="1">
            <a:off x="3364655" y="4986203"/>
            <a:ext cx="0" cy="490386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tailEnd type="none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5057A34-CABD-4FE7-B02A-11FDFBC5466C}"/>
              </a:ext>
            </a:extLst>
          </p:cNvPr>
          <p:cNvSpPr/>
          <p:nvPr/>
        </p:nvSpPr>
        <p:spPr>
          <a:xfrm>
            <a:off x="3484076" y="4958684"/>
            <a:ext cx="7786525" cy="51790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50408" tIns="43088" rIns="50408" bIns="43088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/>
              </a:buClr>
            </a:pPr>
            <a:r>
              <a:rPr lang="ru-RU" sz="1400" b="0" kern="1200" noProof="0" dirty="0">
                <a:solidFill>
                  <a:schemeClr val="lt1"/>
                </a:solidFill>
                <a:ea typeface="+mn-ea"/>
                <a:cs typeface="Arial" panose="020B0604020202020204" pitchFamily="34" charset="0"/>
              </a:rPr>
              <a:t>Во многих странах мира новым инвесторам предлагают стабильность налогового режима, тем самым обеспечивая гарантии</a:t>
            </a:r>
          </a:p>
        </p:txBody>
      </p:sp>
    </p:spTree>
    <p:extLst>
      <p:ext uri="{BB962C8B-B14F-4D97-AF65-F5344CB8AC3E}">
        <p14:creationId xmlns:p14="http://schemas.microsoft.com/office/powerpoint/2010/main" val="2564158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vcHSfP95gooi6esE8s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jxE2JCEIBE2J8C2N0BS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Y light background">
  <a:themeElements>
    <a:clrScheme name="Custom 8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EY light background">
  <a:themeElements>
    <a:clrScheme name="Custom 8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36b233319544d999b8f04858985d3e8 xmlns="35818088-e62d-4edf-bbb6-409430aef268">
      <Terms xmlns="http://schemas.microsoft.com/office/infopath/2007/PartnerControls"/>
    </m36b233319544d999b8f04858985d3e8>
    <EYAbstract xmlns="35818088-e62d-4edf-bbb6-409430aef268">In January 2022 Global Mining &amp; Metals Tax Leaders call, the agenda included:
• EY Cova Introduction
• A perspective of risks facing the Industry
• What is changing and why
• The increasing role of Geopolitics
• How do you or can you react
• Sustainability in our Sector
• Market Thematics</EYAbstract>
    <EYExtranetPublication xmlns="35818088-e62d-4edf-bbb6-409430aef268">false</EYExtranetPublication>
    <EYKArchiveHistoryLog xmlns="19adbeff-1f70-49b0-bb78-230e8a3e1da5" xsi:nil="true"/>
    <EYMajorPubDate xmlns="f7b9490a-6539-4b3d-a00d-85d1ae6c4bae">2022-01-24T23:00:00+00:00</EYMajorPubDate>
    <EYEYOnly xmlns="35818088-e62d-4edf-bbb6-409430aef268">true</EYEYOnly>
    <m33678f12b5049c39a1c696686f3f70e xmlns="35818088-e62d-4edf-bbb6-409430aef268">
      <Terms xmlns="http://schemas.microsoft.com/office/infopath/2007/PartnerControls"/>
    </m33678f12b5049c39a1c696686f3f70e>
    <k8128b1c45734e36a24fce652bc7ffb7 xmlns="35818088-e62d-4edf-bbb6-409430aef2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Tax</TermName>
          <TermId xmlns="http://schemas.microsoft.com/office/infopath/2007/PartnerControls">7f0d0b8a-641e-4816-af3b-4da07ed6eaf3</TermId>
        </TermInfo>
      </Terms>
    </k8128b1c45734e36a24fce652bc7ffb7>
    <e0e024ccac5240e69ae9c38a41bfa7a5 xmlns="35818088-e62d-4edf-bbb6-409430aef2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Mining and Metals</TermName>
          <TermId xmlns="http://schemas.microsoft.com/office/infopath/2007/PartnerControls">682c8d7d-1789-401a-9338-41dc31eed193</TermId>
        </TermInfo>
      </Terms>
    </e0e024ccac5240e69ae9c38a41bfa7a5>
    <EYCopyright xmlns="35818088-e62d-4edf-bbb6-409430aef268" xsi:nil="true"/>
    <TaxCatchAll xmlns="35818088-e62d-4edf-bbb6-409430aef268">
      <Value>3348</Value>
      <Value>30</Value>
      <Value>314</Value>
      <Value>25</Value>
      <Value>208</Value>
      <Value>4</Value>
      <Value>206</Value>
    </TaxCatchAll>
    <b4187e12891e46deb4d240a4b28bdb90 xmlns="35818088-e62d-4edf-bbb6-409430aef2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556a818d-2fa5-4ece-a7c0-2ca1d2dc5c77</TermId>
        </TermInfo>
      </Terms>
    </b4187e12891e46deb4d240a4b28bdb90>
    <EngagementNumber xmlns="35818088-e62d-4edf-bbb6-409430aef268" xsi:nil="true"/>
    <EYScoreNo xmlns="35818088-e62d-4edf-bbb6-409430aef268" xsi:nil="true"/>
    <EYRelatedItems xmlns="35818088-e62d-4edf-bbb6-409430aef268">[{"Id":1,"Title":"Global Mining and Metals Tax Leaders Call – January 2022.docx","Url":"https://sharecontent.ey.net/cms/marketingintelligence1/Shared%20Documents/Global Mining and Metals Tax Leaders Call – January 2022.docx","DocID":"QK4UKKJJR4MN-392059165-6071","ItemTitle":"Global Mining &amp; Metals Tax Leaders Call Recording – January 2022"}]</EYRelatedItems>
    <i8aa7114bb7641bd86d3a4ccb4853306 xmlns="35818088-e62d-4edf-bbb6-409430aef268">
      <Terms xmlns="http://schemas.microsoft.com/office/infopath/2007/PartnerControls"/>
    </i8aa7114bb7641bd86d3a4ccb4853306>
    <EYEYAuthors xmlns="35818088-e62d-4edf-bbb6-409430aef268">
      <UserInfo>
        <DisplayName>i:0#.w|au\higgilo</DisplayName>
        <AccountId>1182</AccountId>
        <AccountType/>
      </UserInfo>
    </EYEYAuthors>
    <EYContact xmlns="35818088-e62d-4edf-bbb6-409430aef268">
      <UserInfo>
        <DisplayName>Louise Higgins</DisplayName>
        <AccountId>1182</AccountId>
        <AccountType/>
      </UserInfo>
    </EYContact>
    <jc981bd8ab5b47fd91abb7684c0f405b xmlns="35818088-e62d-4edf-bbb6-409430aef2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500f1427-2ec5-408e-9c7e-c7ecab3f14e9</TermId>
        </TermInfo>
      </Terms>
    </jc981bd8ab5b47fd91abb7684c0f405b>
    <TaxKeywordTaxHTField xmlns="35818088-e62d-4edf-bbb6-409430aef2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MM_Tax</TermName>
          <TermId xmlns="http://schemas.microsoft.com/office/infopath/2007/PartnerControls">2601faa6-4b97-4d93-b44b-2b0aecc914a2</TermId>
        </TermInfo>
      </Terms>
    </TaxKeywordTaxHTField>
    <dc12c0fcbaa8400483ae8258ed61b8c8 xmlns="35818088-e62d-4edf-bbb6-409430aef268">
      <Terms xmlns="http://schemas.microsoft.com/office/infopath/2007/PartnerControls"/>
    </dc12c0fcbaa8400483ae8258ed61b8c8>
    <Classification_x0020_Status xmlns="35818088-e62d-4edf-bbb6-409430aef268" xsi:nil="true"/>
    <i14ea8bbd518495ea0e20ac1ad18c527 xmlns="35818088-e62d-4edf-bbb6-409430aef2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Sector Trends/Analyses</TermName>
          <TermId xmlns="http://schemas.microsoft.com/office/infopath/2007/PartnerControls">02a61348-fbb7-438b-8f86-b38d7d6f1f9f</TermId>
        </TermInfo>
      </Terms>
    </i14ea8bbd518495ea0e20ac1ad18c527>
    <EYKNoOfDownloads xmlns="35818088-e62d-4edf-bbb6-409430aef268">5</EYKNoOfDownloads>
    <EYKNoOfViews xmlns="35818088-e62d-4edf-bbb6-409430aef268">24</EYKNoOfViews>
    <EYKOriginalSourceData xmlns="973def0c-6de0-4486-a60b-13ee81c67f2d" xsi:nil="true"/>
    <EYKShelfLife xmlns="35818088-e62d-4edf-bbb6-409430aef268">18</EYKShelfLife>
    <f4bd10f74d714a839685405af33c451c xmlns="35818088-e62d-4edf-bbb6-409430aef268">
      <Terms xmlns="http://schemas.microsoft.com/office/infopath/2007/PartnerControls"/>
    </f4bd10f74d714a839685405af33c451c>
    <n1dab9d6d8664732849b7aaffb48fb18 xmlns="35818088-e62d-4edf-bbb6-409430aef268">
      <Terms xmlns="http://schemas.microsoft.com/office/infopath/2007/PartnerControls"/>
    </n1dab9d6d8664732849b7aaffb48fb18>
    <EYKComments xmlns="35818088-e62d-4edf-bbb6-409430aef268" xsi:nil="true"/>
    <EYKRequestId xmlns="35818088-e62d-4edf-bbb6-409430aef268">RM0125-0FYMH</EYKRequestId>
    <EYShareHideFromSearch xmlns="35818088-e62d-4edf-bbb6-409430aef268">false</EYShareHideFromSearch>
    <EYKEndorseHistoryLog xmlns="35818088-e62d-4edf-bbb6-409430aef268" xsi:nil="true"/>
    <EYKLastReviewDate xmlns="35818088-e62d-4edf-bbb6-409430aef268">2022-01-24T23:00:00+00:00</EYKLastReviewDate>
    <ExternalSource xmlns="35818088-e62d-4edf-bbb6-409430aef268" xsi:nil="true"/>
    <EYKIsValidAuthors xmlns="35818088-e62d-4edf-bbb6-409430aef268">false</EYKIsValidAuthors>
    <EYKDSBID xmlns="973def0c-6de0-4486-a60b-13ee81c67f2d" xsi:nil="true"/>
    <jb27e7913892463ea3962391e5e5bf6b xmlns="35818088-e62d-4edf-bbb6-409430aef268">
      <Terms xmlns="http://schemas.microsoft.com/office/infopath/2007/PartnerControls"/>
    </jb27e7913892463ea3962391e5e5bf6b>
    <c94e7723a71c45f09f50228010d0fe70 xmlns="35818088-e62d-4edf-bbb6-409430aef268">
      <Terms xmlns="http://schemas.microsoft.com/office/infopath/2007/PartnerControls"/>
    </c94e7723a71c45f09f50228010d0fe70>
    <EYKIsStubRecord xmlns="35818088-e62d-4edf-bbb6-409430aef268">false</EYKIsStubRecord>
    <EYKIsValidContact xmlns="35818088-e62d-4edf-bbb6-409430aef268">false</EYKIsValidContact>
    <EYKStubRecordURL xmlns="35818088-e62d-4edf-bbb6-409430aef268" xsi:nil="true"/>
    <a17f02f1284541ecaf0310cd291db4a5 xmlns="35818088-e62d-4edf-bbb6-409430aef2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Mining and Metals</TermName>
          <TermId xmlns="http://schemas.microsoft.com/office/infopath/2007/PartnerControls">7a210ba5-5fe1-4077-89ac-beed087a3ddc</TermId>
        </TermInfo>
      </Terms>
    </a17f02f1284541ecaf0310cd291db4a5>
    <EYKEndorsement xmlns="35818088-e62d-4edf-bbb6-409430aef268" xsi:nil="true"/>
    <EYKHarvestCycleID xmlns="973def0c-6de0-4486-a60b-13ee81c67f2d" xsi:nil="true"/>
    <EYKOpportunityID xmlns="35818088-e62d-4edf-bbb6-409430aef268" xsi:nil="true"/>
    <ma3fe9d163a54e01b9fa3fb657a8eeac xmlns="973def0c-6de0-4486-a60b-13ee81c67f2d">
      <Terms xmlns="http://schemas.microsoft.com/office/infopath/2007/PartnerControls"/>
    </ma3fe9d163a54e01b9fa3fb657a8eeac>
    <a8483d08fb074d6289c5ef76ab4c8396 xmlns="35818088-e62d-4edf-bbb6-409430aef268">
      <Terms xmlns="http://schemas.microsoft.com/office/infopath/2007/PartnerControls"/>
    </a8483d08fb074d6289c5ef76ab4c8396>
    <EYKDateArchived xmlns="35818088-e62d-4edf-bbb6-409430aef268" xsi:nil="true"/>
    <_dlc_DocId xmlns="973def0c-6de0-4486-a60b-13ee81c67f2d">QK4UKKJJR4MN-392059165-6084</_dlc_DocId>
    <_dlc_DocIdUrl xmlns="973def0c-6de0-4486-a60b-13ee81c67f2d">
      <Url>https://sharecontent.ey.net/cms/marketingintelligence1/_layouts/15/DocIdRedir.aspx?ID=QK4UKKJJR4MN-392059165-6084</Url>
      <Description>QK4UKKJJR4MN-392059165-6084</Description>
    </_dlc_DocIdUrl>
    <EYKAssociatedEngagements xmlns="973def0c-6de0-4486-a60b-13ee81c67f2d" xsi:nil="true"/>
  </documentManagement>
</p:properties>
</file>

<file path=customXml/item4.xml><?xml version="1.0" encoding="utf-8"?>
<?mso-contentType ?>
<SharedContentType xmlns="Microsoft.SharePoint.Taxonomy.ContentTypeSync" SourceId="9cc9f4e4-efc4-4954-9a3a-92fa8d4fa5d0" ContentTypeId="0x010100826318CDA76982469C2C3CD2CD5847410200FE50EC723BBB4EE093E11CAD7ADFFF7A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Y Knowledge Document" ma:contentTypeID="0x010100826318CDA76982469C2C3CD2CD5847410200FE50EC723BBB4EE093E11CAD7ADFFF7A002DC60925BC95EF448EAA638BFAA65DA2" ma:contentTypeVersion="104" ma:contentTypeDescription="EY Knowledge Document" ma:contentTypeScope="" ma:versionID="15b2b62b5f4c5033119ef4fc0dc78cc7">
  <xsd:schema xmlns:xsd="http://www.w3.org/2001/XMLSchema" xmlns:xs="http://www.w3.org/2001/XMLSchema" xmlns:p="http://schemas.microsoft.com/office/2006/metadata/properties" xmlns:ns2="35818088-e62d-4edf-bbb6-409430aef268" xmlns:ns3="f7b9490a-6539-4b3d-a00d-85d1ae6c4bae" xmlns:ns4="19adbeff-1f70-49b0-bb78-230e8a3e1da5" xmlns:ns5="973def0c-6de0-4486-a60b-13ee81c67f2d" targetNamespace="http://schemas.microsoft.com/office/2006/metadata/properties" ma:root="true" ma:fieldsID="0e3c300e40ed4b4de176d10f1c8e35b2" ns2:_="" ns3:_="" ns4:_="" ns5:_="">
    <xsd:import namespace="35818088-e62d-4edf-bbb6-409430aef268"/>
    <xsd:import namespace="f7b9490a-6539-4b3d-a00d-85d1ae6c4bae"/>
    <xsd:import namespace="19adbeff-1f70-49b0-bb78-230e8a3e1da5"/>
    <xsd:import namespace="973def0c-6de0-4486-a60b-13ee81c67f2d"/>
    <xsd:element name="properties">
      <xsd:complexType>
        <xsd:sequence>
          <xsd:element name="documentManagement">
            <xsd:complexType>
              <xsd:all>
                <xsd:element ref="ns2:EYAbstract" minOccurs="0"/>
                <xsd:element ref="ns3:EYMajorPubDate" minOccurs="0"/>
                <xsd:element ref="ns2:EYEYOnly"/>
                <xsd:element ref="ns2:EYEYAuthors" minOccurs="0"/>
                <xsd:element ref="ns2:EYContact" minOccurs="0"/>
                <xsd:element ref="ns2:ClassificationDataNoteField" minOccurs="0"/>
                <xsd:element ref="ns2:Classification_x0020_Status" minOccurs="0"/>
                <xsd:element ref="ns2:EYKLastReviewDate" minOccurs="0"/>
                <xsd:element ref="ns2:EYKShelfLife" minOccurs="0"/>
                <xsd:element ref="ns2:EYRelatedItems" minOccurs="0"/>
                <xsd:element ref="ns2:ExternalSource" minOccurs="0"/>
                <xsd:element ref="ns2:EYCopyright" minOccurs="0"/>
                <xsd:element ref="ns2:EYScoreNo" minOccurs="0"/>
                <xsd:element ref="ns2:EYExtranetPublication"/>
                <xsd:element ref="ns2:EYShareHideFromSearch" minOccurs="0"/>
                <xsd:element ref="ns2:EYKEndorseHistoryLog" minOccurs="0"/>
                <xsd:element ref="ns4:EYKArchiveHistoryLog" minOccurs="0"/>
                <xsd:element ref="ns2:EYKNoOfDownloads" minOccurs="0"/>
                <xsd:element ref="ns2:EYKNoOfViews" minOccurs="0"/>
                <xsd:element ref="ns2:EYKIsStubRecord" minOccurs="0"/>
                <xsd:element ref="ns2:EYKStubRecordURL" minOccurs="0"/>
                <xsd:element ref="ns2:EYKComments" minOccurs="0"/>
                <xsd:element ref="ns2:EYKEndorsement" minOccurs="0"/>
                <xsd:element ref="ns5:_dlc_DocIdUrl" minOccurs="0"/>
                <xsd:element ref="ns2:i14ea8bbd518495ea0e20ac1ad18c527" minOccurs="0"/>
                <xsd:element ref="ns2:TaxCatchAll" minOccurs="0"/>
                <xsd:element ref="ns2:TaxCatchAllLabel" minOccurs="0"/>
                <xsd:element ref="ns2:k8128b1c45734e36a24fce652bc7ffb7" minOccurs="0"/>
                <xsd:element ref="ns2:jc981bd8ab5b47fd91abb7684c0f405b" minOccurs="0"/>
                <xsd:element ref="ns2:b4187e12891e46deb4d240a4b28bdb90" minOccurs="0"/>
                <xsd:element ref="ns2:m33678f12b5049c39a1c696686f3f70e" minOccurs="0"/>
                <xsd:element ref="ns2:i8aa7114bb7641bd86d3a4ccb4853306" minOccurs="0"/>
                <xsd:element ref="ns2:m36b233319544d999b8f04858985d3e8" minOccurs="0"/>
                <xsd:element ref="ns2:e0e024ccac5240e69ae9c38a41bfa7a5" minOccurs="0"/>
                <xsd:element ref="ns2:TaxKeywordTaxHTField" minOccurs="0"/>
                <xsd:element ref="ns2:dc12c0fcbaa8400483ae8258ed61b8c8" minOccurs="0"/>
                <xsd:element ref="ns2:n1dab9d6d8664732849b7aaffb48fb18" minOccurs="0"/>
                <xsd:element ref="ns2:jb27e7913892463ea3962391e5e5bf6b" minOccurs="0"/>
                <xsd:element ref="ns2:f4bd10f74d714a839685405af33c451c" minOccurs="0"/>
                <xsd:element ref="ns2:a17f02f1284541ecaf0310cd291db4a5" minOccurs="0"/>
                <xsd:element ref="ns2:c94e7723a71c45f09f50228010d0fe70" minOccurs="0"/>
                <xsd:element ref="ns2:EYKRequestId" minOccurs="0"/>
                <xsd:element ref="ns2:a8483d08fb074d6289c5ef76ab4c8396" minOccurs="0"/>
                <xsd:element ref="ns2:EYKIsValidContact" minOccurs="0"/>
                <xsd:element ref="ns2:EYKIsValidAuthors" minOccurs="0"/>
                <xsd:element ref="ns2:EYKDateArchived" minOccurs="0"/>
                <xsd:element ref="ns5:_dlc_DocId" minOccurs="0"/>
                <xsd:element ref="ns5:_dlc_DocIdPersistId" minOccurs="0"/>
                <xsd:element ref="ns5:EYKDSBID" minOccurs="0"/>
                <xsd:element ref="ns5:EYKHarvestCycleID" minOccurs="0"/>
                <xsd:element ref="ns2:EngagementNumber" minOccurs="0"/>
                <xsd:element ref="ns5:ma3fe9d163a54e01b9fa3fb657a8eeac" minOccurs="0"/>
                <xsd:element ref="ns2:EYKOpportunityID" minOccurs="0"/>
                <xsd:element ref="ns5:EYKOriginalSourceData" minOccurs="0"/>
                <xsd:element ref="ns5:EYKAssociatedEngage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18088-e62d-4edf-bbb6-409430aef268" elementFormDefault="qualified">
    <xsd:import namespace="http://schemas.microsoft.com/office/2006/documentManagement/types"/>
    <xsd:import namespace="http://schemas.microsoft.com/office/infopath/2007/PartnerControls"/>
    <xsd:element name="EYAbstract" ma:index="2" nillable="true" ma:displayName="Abstract" ma:internalName="EYAbstract">
      <xsd:simpleType>
        <xsd:restriction base="dms:Note"/>
      </xsd:simpleType>
    </xsd:element>
    <xsd:element name="EYEYOnly" ma:index="4" ma:displayName="EY Only" ma:default="1" ma:internalName="EYEYOnly" ma:readOnly="false">
      <xsd:simpleType>
        <xsd:restriction base="dms:Boolean"/>
      </xsd:simpleType>
    </xsd:element>
    <xsd:element name="EYEYAuthors" ma:index="5" nillable="true" ma:displayName="EY Authors" ma:description="Identify the authors of this file" ma:SharePointGroup="0" ma:internalName="EYEYAuthors" ma:showField="EMai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YContact" ma:index="6" nillable="true" ma:displayName="Contact" ma:list="UserInfo" ma:SharePointGroup="0" ma:internalName="EYContact" ma:showField="EMail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lassificationDataNoteField" ma:index="9" nillable="true" ma:displayName="ClassificationDataNoteField" ma:internalName="ClassificationDataNoteField" ma:readOnly="true">
      <xsd:simpleType>
        <xsd:restriction base="dms:Note"/>
      </xsd:simpleType>
    </xsd:element>
    <xsd:element name="Classification_x0020_Status" ma:index="10" nillable="true" ma:displayName="Classification Status" ma:internalName="Classification_x0020_Status" ma:readOnly="false">
      <xsd:simpleType>
        <xsd:restriction base="dms:Note"/>
      </xsd:simpleType>
    </xsd:element>
    <xsd:element name="EYKLastReviewDate" ma:index="18" nillable="true" ma:displayName="Last Review Date" ma:default="[today]" ma:format="DateOnly" ma:internalName="EYKLastReviewDate">
      <xsd:simpleType>
        <xsd:restriction base="dms:DateTime"/>
      </xsd:simpleType>
    </xsd:element>
    <xsd:element name="EYKShelfLife" ma:index="19" nillable="true" ma:displayName="Shelf Life(in months)" ma:default="18" ma:format="Dropdown" ma:internalName="EYKShelfLife">
      <xsd:simpleType>
        <xsd:restriction base="dms:Choice">
          <xsd:enumeration value="6"/>
          <xsd:enumeration value="12"/>
          <xsd:enumeration value="18"/>
          <xsd:enumeration value="24"/>
        </xsd:restriction>
      </xsd:simpleType>
    </xsd:element>
    <xsd:element name="EYRelatedItems" ma:index="21" nillable="true" ma:displayName="Related Items" ma:internalName="EYRelatedItems">
      <xsd:simpleType>
        <xsd:restriction base="dms:Note"/>
      </xsd:simpleType>
    </xsd:element>
    <xsd:element name="ExternalSource" ma:index="22" nillable="true" ma:displayName="External Source" ma:description="Identify the organization(s) that produced this file (if applicable); e.g. “Gartner Inc.”  “Greenpeace”. Separate multiple values with a semi-colon (;)" ma:internalName="ExternalSource">
      <xsd:simpleType>
        <xsd:restriction base="dms:Text">
          <xsd:maxLength value="255"/>
        </xsd:restriction>
      </xsd:simpleType>
    </xsd:element>
    <xsd:element name="EYCopyright" ma:index="23" nillable="true" ma:displayName="Copyright" ma:internalName="EYCopyright">
      <xsd:simpleType>
        <xsd:restriction base="dms:Text"/>
      </xsd:simpleType>
    </xsd:element>
    <xsd:element name="EYScoreNo" ma:index="24" nillable="true" ma:displayName="SCORE No." ma:internalName="EYScoreNo">
      <xsd:simpleType>
        <xsd:restriction base="dms:Text">
          <xsd:maxLength value="255"/>
        </xsd:restriction>
      </xsd:simpleType>
    </xsd:element>
    <xsd:element name="EYExtranetPublication" ma:index="25" ma:displayName="For Extranet Publication" ma:default="0" ma:internalName="EYExtranetPublication" ma:readOnly="false">
      <xsd:simpleType>
        <xsd:restriction base="dms:Boolean"/>
      </xsd:simpleType>
    </xsd:element>
    <xsd:element name="EYShareHideFromSearch" ma:index="30" nillable="true" ma:displayName="EY Share Hide From Search" ma:default="0" ma:description="EY Share Hide From Search" ma:indexed="true" ma:internalName="EYShareHideFromSearch" ma:readOnly="false">
      <xsd:simpleType>
        <xsd:restriction base="dms:Boolean"/>
      </xsd:simpleType>
    </xsd:element>
    <xsd:element name="EYKEndorseHistoryLog" ma:index="31" nillable="true" ma:displayName="Endorse History Log" ma:internalName="EYKEndorseHistoryLog">
      <xsd:simpleType>
        <xsd:restriction base="dms:Note"/>
      </xsd:simpleType>
    </xsd:element>
    <xsd:element name="EYKNoOfDownloads" ma:index="33" nillable="true" ma:displayName="No Of Downloads" ma:indexed="true" ma:internalName="EYKNoOfDownloads">
      <xsd:simpleType>
        <xsd:restriction base="dms:Number"/>
      </xsd:simpleType>
    </xsd:element>
    <xsd:element name="EYKNoOfViews" ma:index="34" nillable="true" ma:displayName="No Of Views" ma:indexed="true" ma:internalName="EYKNoOfViews">
      <xsd:simpleType>
        <xsd:restriction base="dms:Number"/>
      </xsd:simpleType>
    </xsd:element>
    <xsd:element name="EYKIsStubRecord" ma:index="35" nillable="true" ma:displayName="Is Stub Record" ma:internalName="EYKIsStubRecord">
      <xsd:simpleType>
        <xsd:restriction base="dms:Boolean"/>
      </xsd:simpleType>
    </xsd:element>
    <xsd:element name="EYKStubRecordURL" ma:index="37" nillable="true" ma:displayName="Stub Record URL" ma:internalName="EYKStubRecordURL">
      <xsd:simpleType>
        <xsd:restriction base="dms:Note"/>
      </xsd:simpleType>
    </xsd:element>
    <xsd:element name="EYKComments" ma:index="38" nillable="true" ma:displayName="Comments" ma:description="This is for users to be able to include a note to themselves that this document might require special handling." ma:internalName="EYKComments">
      <xsd:simpleType>
        <xsd:restriction base="dms:Note">
          <xsd:maxLength value="255"/>
        </xsd:restriction>
      </xsd:simpleType>
    </xsd:element>
    <xsd:element name="EYKEndorsement" ma:index="40" nillable="true" ma:displayName="Endorsement" ma:internalName="EYKEndorsement">
      <xsd:simpleType>
        <xsd:restriction base="dms:Note"/>
      </xsd:simpleType>
    </xsd:element>
    <xsd:element name="i14ea8bbd518495ea0e20ac1ad18c527" ma:index="49" ma:taxonomy="true" ma:internalName="i14ea8bbd518495ea0e20ac1ad18c527" ma:taxonomyFieldName="EYContentType" ma:displayName="EY Content Type" ma:fieldId="{214ea8bb-d518-495e-a0e2-0ac1ad18c527}" ma:sspId="9cc9f4e4-efc4-4954-9a3a-92fa8d4fa5d0" ma:termSetId="6505b3fe-eead-400a-9754-f8a94624a62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50" nillable="true" ma:displayName="Taxonomy Catch All Column" ma:hidden="true" ma:list="{e67f991a-f2e7-4e57-829d-6d5de55d54e4}" ma:internalName="TaxCatchAll" ma:showField="CatchAllData" ma:web="973def0c-6de0-4486-a60b-13ee81c67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1" nillable="true" ma:displayName="Taxonomy Catch All Column1" ma:hidden="true" ma:list="{e67f991a-f2e7-4e57-829d-6d5de55d54e4}" ma:internalName="TaxCatchAllLabel" ma:readOnly="true" ma:showField="CatchAllDataLabel" ma:web="973def0c-6de0-4486-a60b-13ee81c67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8128b1c45734e36a24fce652bc7ffb7" ma:index="52" ma:taxonomy="true" ma:internalName="k8128b1c45734e36a24fce652bc7ffb7" ma:taxonomyFieldName="ServiceLineFunction" ma:displayName="Service Line / Function" ma:fieldId="{48128b1c-4573-4e36-a24f-ce652bc7ffb7}" ma:taxonomyMulti="true" ma:sspId="9cc9f4e4-efc4-4954-9a3a-92fa8d4fa5d0" ma:termSetId="a54bfafd-6ceb-41d3-a4cd-e00da9f478e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jc981bd8ab5b47fd91abb7684c0f405b" ma:index="53" ma:taxonomy="true" ma:internalName="jc981bd8ab5b47fd91abb7684c0f405b" ma:taxonomyFieldName="GeographicApplicability" ma:displayName="Geographic Applicability" ma:fieldId="{3c981bd8-ab5b-47fd-91ab-b7684c0f405b}" ma:taxonomyMulti="true" ma:sspId="9cc9f4e4-efc4-4954-9a3a-92fa8d4fa5d0" ma:termSetId="d4205efd-bf5c-4aee-a8ac-d84b5a7eb93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4187e12891e46deb4d240a4b28bdb90" ma:index="54" nillable="true" ma:taxonomy="true" ma:internalName="b4187e12891e46deb4d240a4b28bdb90" ma:taxonomyFieldName="ContentLanguage" ma:displayName="Content Language" ma:readOnly="false" ma:fieldId="{b4187e12-891e-46de-b4d2-40a4b28bdb90}" ma:taxonomyMulti="true" ma:sspId="9cc9f4e4-efc4-4954-9a3a-92fa8d4fa5d0" ma:termSetId="de7f4a9f-9315-4ba0-93d7-d7d3ca1129a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33678f12b5049c39a1c696686f3f70e" ma:index="55" nillable="true" ma:taxonomy="true" ma:internalName="m33678f12b5049c39a1c696686f3f70e" ma:taxonomyFieldName="EYIssues" ma:displayName="Solutions" ma:fieldId="{633678f1-2b50-49c3-9a1c-696686f3f70e}" ma:taxonomyMulti="true" ma:sspId="9cc9f4e4-efc4-4954-9a3a-92fa8d4fa5d0" ma:termSetId="239b5997-633a-4b4b-9814-25ca4115df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8aa7114bb7641bd86d3a4ccb4853306" ma:index="56" nillable="true" ma:taxonomy="true" ma:internalName="i8aa7114bb7641bd86d3a4ccb4853306" ma:taxonomyFieldName="EYMarketSegment" ma:displayName="Market Segment" ma:fieldId="{28aa7114-bb76-41bd-86d3-a4ccb4853306}" ma:taxonomyMulti="true" ma:sspId="9cc9f4e4-efc4-4954-9a3a-92fa8d4fa5d0" ma:termSetId="32a424d6-4e64-4b6e-858a-4c0b995c8a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36b233319544d999b8f04858985d3e8" ma:index="57" nillable="true" ma:taxonomy="true" ma:internalName="m36b233319544d999b8f04858985d3e8" ma:taxonomyFieldName="EYTargetAudience" ma:displayName="Target Audience" ma:fieldId="{636b2333-1954-4d99-9b8f-04858985d3e8}" ma:taxonomyMulti="true" ma:sspId="9cc9f4e4-efc4-4954-9a3a-92fa8d4fa5d0" ma:termSetId="246796d0-1317-4a0f-adb0-812a08744b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0e024ccac5240e69ae9c38a41bfa7a5" ma:index="58" ma:taxonomy="true" ma:internalName="e0e024ccac5240e69ae9c38a41bfa7a5" ma:taxonomyFieldName="Sector" ma:displayName="Sector" ma:readOnly="false" ma:fieldId="{e0e024cc-ac52-40e6-9ae9-c38a41bfa7a5}" ma:taxonomyMulti="true" ma:sspId="9cc9f4e4-efc4-4954-9a3a-92fa8d4fa5d0" ma:termSetId="a2f97da7-e69b-4e00-a045-c556c68352c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KeywordTaxHTField" ma:index="5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dc12c0fcbaa8400483ae8258ed61b8c8" ma:index="60" nillable="true" ma:taxonomy="true" ma:internalName="dc12c0fcbaa8400483ae8258ed61b8c8" ma:taxonomyFieldName="EYCommunitySpecificTerms" ma:displayName="Community Specific Terms" ma:fieldId="{dc12c0fc-baa8-4004-83ae-8258ed61b8c8}" ma:taxonomyMulti="true" ma:sspId="9cc9f4e4-efc4-4954-9a3a-92fa8d4fa5d0" ma:termSetId="279c7b15-ecb7-44cd-a7ab-eeea417286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1dab9d6d8664732849b7aaffb48fb18" ma:index="61" nillable="true" ma:taxonomy="true" ma:internalName="n1dab9d6d8664732849b7aaffb48fb18" ma:taxonomyFieldName="MethodName" ma:displayName="Method Name" ma:fieldId="{71dab9d6-d866-4732-849b-7aaffb48fb18}" ma:taxonomyMulti="true" ma:sspId="9cc9f4e4-efc4-4954-9a3a-92fa8d4fa5d0" ma:termSetId="ff854fd0-0285-4ae1-98db-1727847a79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b27e7913892463ea3962391e5e5bf6b" ma:index="62" nillable="true" ma:taxonomy="true" ma:internalName="jb27e7913892463ea3962391e5e5bf6b" ma:taxonomyFieldName="MethodWorkProduct" ma:displayName="Method Work Product" ma:fieldId="{3b27e791-3892-463e-a396-2391e5e5bf6b}" ma:taxonomyMulti="true" ma:sspId="9cc9f4e4-efc4-4954-9a3a-92fa8d4fa5d0" ma:termSetId="5045ebf6-bf91-4ba5-9f35-a166421a65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4bd10f74d714a839685405af33c451c" ma:index="63" nillable="true" ma:taxonomy="true" ma:internalName="f4bd10f74d714a839685405af33c451c" ma:taxonomyFieldName="EYKEndorsedBy" ma:displayName="Endorsed By" ma:default="" ma:fieldId="{f4bd10f7-4d71-4a83-9685-405af33c451c}" ma:taxonomyMulti="true" ma:sspId="9cc9f4e4-efc4-4954-9a3a-92fa8d4fa5d0" ma:termSetId="a17caa84-b9d1-4098-a3de-cadb1307e72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17f02f1284541ecaf0310cd291db4a5" ma:index="64" nillable="true" ma:taxonomy="true" ma:internalName="a17f02f1284541ecaf0310cd291db4a5" ma:taxonomyFieldName="EYKKnowledgeDomainOwner" ma:displayName="Knowledge Domain Owner" ma:fieldId="{a17f02f1-2845-41ec-af03-10cd291db4a5}" ma:sspId="9cc9f4e4-efc4-4954-9a3a-92fa8d4fa5d0" ma:termSetId="f135dbd5-70a4-496e-bfae-75b7cb04595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94e7723a71c45f09f50228010d0fe70" ma:index="65" nillable="true" ma:taxonomy="true" ma:internalName="c94e7723a71c45f09f50228010d0fe70" ma:taxonomyFieldName="EYKRelatedKnowledgeDomain" ma:displayName="Related Knowledge Domain" ma:fieldId="{c94e7723-a71c-45f0-9f50-228010d0fe70}" ma:taxonomyMulti="true" ma:sspId="9cc9f4e4-efc4-4954-9a3a-92fa8d4fa5d0" ma:termSetId="f135dbd5-70a4-496e-bfae-75b7cb04595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YKRequestId" ma:index="66" nillable="true" ma:displayName="Request ID" ma:description="Request ID" ma:hidden="true" ma:internalName="EYKRequestId">
      <xsd:simpleType>
        <xsd:restriction base="dms:Text">
          <xsd:maxLength value="255"/>
        </xsd:restriction>
      </xsd:simpleType>
    </xsd:element>
    <xsd:element name="a8483d08fb074d6289c5ef76ab4c8396" ma:index="67" nillable="true" ma:taxonomy="true" ma:internalName="a8483d08fb074d6289c5ef76ab4c8396" ma:taxonomyFieldName="EYKStubRecordType" ma:displayName="Stub Record Type" ma:indexed="true" ma:default="" ma:fieldId="{a8483d08-fb07-4d62-89c5-ef76ab4c8396}" ma:sspId="9cc9f4e4-efc4-4954-9a3a-92fa8d4fa5d0" ma:termSetId="54f64295-64ed-4036-b208-c76be4d842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YKIsValidContact" ma:index="68" nillable="true" ma:displayName="Is Invalid Contact" ma:default="0" ma:description="Is Invalid Contact" ma:internalName="EYKIsValidContact" ma:readOnly="false">
      <xsd:simpleType>
        <xsd:restriction base="dms:Boolean"/>
      </xsd:simpleType>
    </xsd:element>
    <xsd:element name="EYKIsValidAuthors" ma:index="69" nillable="true" ma:displayName="Is Invalid Authors" ma:default="0" ma:description="Is Invalid Authors" ma:internalName="EYKIsValidAuthors" ma:readOnly="false">
      <xsd:simpleType>
        <xsd:restriction base="dms:Boolean"/>
      </xsd:simpleType>
    </xsd:element>
    <xsd:element name="EYKDateArchived" ma:index="70" nillable="true" ma:displayName="Date Archived" ma:description="EYKDateArchived" ma:format="DateOnly" ma:internalName="EYKDateArchived">
      <xsd:simpleType>
        <xsd:restriction base="dms:DateTime"/>
      </xsd:simpleType>
    </xsd:element>
    <xsd:element name="EngagementNumber" ma:index="75" nillable="true" ma:displayName="Engagement Number" ma:internalName="EngagementNumber">
      <xsd:simpleType>
        <xsd:restriction base="dms:Note"/>
      </xsd:simpleType>
    </xsd:element>
    <xsd:element name="EYKOpportunityID" ma:index="78" nillable="true" ma:displayName="Opportunity ID" ma:internalName="EYKOpportunity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9490a-6539-4b3d-a00d-85d1ae6c4bae" elementFormDefault="qualified">
    <xsd:import namespace="http://schemas.microsoft.com/office/2006/documentManagement/types"/>
    <xsd:import namespace="http://schemas.microsoft.com/office/infopath/2007/PartnerControls"/>
    <xsd:element name="EYMajorPubDate" ma:index="3" nillable="true" ma:displayName="Major Publication Date" ma:format="DateOnly" ma:internalName="EYMajorPub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dbeff-1f70-49b0-bb78-230e8a3e1da5" elementFormDefault="qualified">
    <xsd:import namespace="http://schemas.microsoft.com/office/2006/documentManagement/types"/>
    <xsd:import namespace="http://schemas.microsoft.com/office/infopath/2007/PartnerControls"/>
    <xsd:element name="EYKArchiveHistoryLog" ma:index="32" nillable="true" ma:displayName="Archive History Log" ma:internalName="EYKArchiveHistoryLog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def0c-6de0-4486-a60b-13ee81c67f2d" elementFormDefault="qualified">
    <xsd:import namespace="http://schemas.microsoft.com/office/2006/documentManagement/types"/>
    <xsd:import namespace="http://schemas.microsoft.com/office/infopath/2007/PartnerControls"/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7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7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YKDSBID" ma:index="73" nillable="true" ma:displayName="DSB ID" ma:internalName="EYKDSBID">
      <xsd:simpleType>
        <xsd:restriction base="dms:Text">
          <xsd:maxLength value="255"/>
        </xsd:restriction>
      </xsd:simpleType>
    </xsd:element>
    <xsd:element name="EYKHarvestCycleID" ma:index="74" nillable="true" ma:displayName="Harvest Cycle ID" ma:internalName="EYKHarvestCycleID">
      <xsd:simpleType>
        <xsd:restriction base="dms:Text">
          <xsd:maxLength value="255"/>
        </xsd:restriction>
      </xsd:simpleType>
    </xsd:element>
    <xsd:element name="ma3fe9d163a54e01b9fa3fb657a8eeac" ma:index="76" nillable="true" ma:taxonomy="true" ma:internalName="ma3fe9d163a54e01b9fa3fb657a8eeac" ma:taxonomyFieldName="EYKBusinessTriggers" ma:displayName="Buyer" ma:fieldId="{6a3fe9d1-63a5-4e01-b9fa-3fb657a8eeac}" ma:taxonomyMulti="true" ma:sspId="9cc9f4e4-efc4-4954-9a3a-92fa8d4fa5d0" ma:termSetId="6a3fe9d1-36a5-4e01-b9fa-3fb657a8eea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YKOriginalSourceData" ma:index="79" nillable="true" ma:displayName="Original Source Data" ma:internalName="EYKOriginalSourceData">
      <xsd:simpleType>
        <xsd:restriction base="dms:Note">
          <xsd:maxLength value="255"/>
        </xsd:restriction>
      </xsd:simpleType>
    </xsd:element>
    <xsd:element name="EYKAssociatedEngagements" ma:index="80" nillable="true" ma:displayName="Associated Engagements" ma:internalName="EYKAssociatedEngage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3" ma:displayName="Content Type"/>
        <xsd:element ref="dc:title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BA719-ABA6-4D06-BDED-4FAF28732E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6F8D0-C7F0-4A6D-992C-68366E379C0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AEFA439-35DA-4E34-9E9A-595680B2CECF}">
  <ds:schemaRefs>
    <ds:schemaRef ds:uri="19adbeff-1f70-49b0-bb78-230e8a3e1da5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5818088-e62d-4edf-bbb6-409430aef268"/>
    <ds:schemaRef ds:uri="973def0c-6de0-4486-a60b-13ee81c67f2d"/>
    <ds:schemaRef ds:uri="f7b9490a-6539-4b3d-a00d-85d1ae6c4bae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7C0503E-684C-40D2-9778-DBE2D3BB469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B5EB0C25-8872-48FB-8681-2834B27F5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818088-e62d-4edf-bbb6-409430aef268"/>
    <ds:schemaRef ds:uri="f7b9490a-6539-4b3d-a00d-85d1ae6c4bae"/>
    <ds:schemaRef ds:uri="19adbeff-1f70-49b0-bb78-230e8a3e1da5"/>
    <ds:schemaRef ds:uri="973def0c-6de0-4486-a60b-13ee81c67f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1321</Words>
  <Application>Microsoft Office PowerPoint</Application>
  <PresentationFormat>Custom</PresentationFormat>
  <Paragraphs>170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Calibri</vt:lpstr>
      <vt:lpstr>EYInterstate</vt:lpstr>
      <vt:lpstr>EYInterstate  </vt:lpstr>
      <vt:lpstr>EYInterstate Light</vt:lpstr>
      <vt:lpstr>EYInterstate Light (Body)</vt:lpstr>
      <vt:lpstr>EYInterstate Light (Headings)</vt:lpstr>
      <vt:lpstr>EYInterstate-Light</vt:lpstr>
      <vt:lpstr>Georgia</vt:lpstr>
      <vt:lpstr>Wingdings</vt:lpstr>
      <vt:lpstr>EY dark background</vt:lpstr>
      <vt:lpstr>EY light background</vt:lpstr>
      <vt:lpstr>1_EY light background</vt:lpstr>
      <vt:lpstr>1_EY dark background</vt:lpstr>
      <vt:lpstr>think-cell Slide</vt:lpstr>
      <vt:lpstr>Мировые тенденции в поддержке отрасли драгоценных металлов. Налоговые льготы и преференции   июнь 2022</vt:lpstr>
      <vt:lpstr>Топ 10 бизнес-рисков и возможностей для горнодобывающей и металлургической промышленности в 2022 году </vt:lpstr>
      <vt:lpstr>Глобальные тенденции</vt:lpstr>
      <vt:lpstr>Увеличение налоговых ставок не всегда ведет к увеличению налоговых поступлений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Mining &amp; Metals Tax Leaders Call - January 22</dc:title>
  <dc:creator/>
  <cp:keywords>MM_Tax</cp:keywords>
  <cp:lastModifiedBy/>
  <cp:revision>1</cp:revision>
  <dcterms:created xsi:type="dcterms:W3CDTF">2016-03-16T05:57:48Z</dcterms:created>
  <dcterms:modified xsi:type="dcterms:W3CDTF">2022-06-15T08:55:27Z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0x010100826318CDA76982469C2C3CD2CD5847410200FE50EC723BBB4EE093E11CAD7ADFFF7A002DC60925BC95EF448EAA638BFAA65DA2</vt:lpwstr>
  </property>
  <property fmtid="{D5CDD505-2E9C-101B-9397-08002B2CF9AE}" pid="3" name="WppReportDate">
    <vt:lpwstr/>
  </property>
  <property fmtid="{D5CDD505-2E9C-101B-9397-08002B2CF9AE}" pid="4" name="WppReportVersion">
    <vt:lpwstr>Version 1.0</vt:lpwstr>
  </property>
  <property fmtid="{D5CDD505-2E9C-101B-9397-08002B2CF9AE}" pid="5" name="WppReportDraft">
    <vt:lpwstr>(Draft)</vt:lpwstr>
  </property>
  <property fmtid="{D5CDD505-2E9C-101B-9397-08002B2CF9AE}" pid="6" name="WppReportCurrencySymbol">
    <vt:lpwstr>£</vt:lpwstr>
  </property>
  <property fmtid="{D5CDD505-2E9C-101B-9397-08002B2CF9AE}" pid="7" name="WppReportDashboardTitleText">
    <vt:lpwstr>Dashboard</vt:lpwstr>
  </property>
  <property fmtid="{D5CDD505-2E9C-101B-9397-08002B2CF9AE}" pid="8" name="WppReportShortPageNumberFormat">
    <vt:lpwstr>Page &lt;#&gt;</vt:lpwstr>
  </property>
  <property fmtid="{D5CDD505-2E9C-101B-9397-08002B2CF9AE}" pid="9" name="WppReportLongPageNumberFormat">
    <vt:lpwstr>Page &lt;#&gt; of &lt;PageCount&gt;</vt:lpwstr>
  </property>
  <property fmtid="{D5CDD505-2E9C-101B-9397-08002B2CF9AE}" pid="10" name="WppReportTocTitleText">
    <vt:lpwstr>Table of contents</vt:lpwstr>
  </property>
  <property fmtid="{D5CDD505-2E9C-101B-9397-08002B2CF9AE}" pid="11" name="WppReportIsTocUpdateRecommended">
    <vt:bool>true</vt:bool>
  </property>
  <property fmtid="{D5CDD505-2E9C-101B-9397-08002B2CF9AE}" pid="12" name="WppReportPropertiesLastWrittenToDocument">
    <vt:filetime>2022-01-18T17:00:36Z</vt:filetime>
  </property>
  <property fmtid="{D5CDD505-2E9C-101B-9397-08002B2CF9AE}" pid="13" name="ContentLanguage">
    <vt:lpwstr>4;#English|556a818d-2fa5-4ece-a7c0-2ca1d2dc5c77</vt:lpwstr>
  </property>
  <property fmtid="{D5CDD505-2E9C-101B-9397-08002B2CF9AE}" pid="14" name="ServiceLineFunction">
    <vt:lpwstr>314;#Tax|7f0d0b8a-641e-4816-af3b-4da07ed6eaf3</vt:lpwstr>
  </property>
  <property fmtid="{D5CDD505-2E9C-101B-9397-08002B2CF9AE}" pid="15" name="EYContentType">
    <vt:lpwstr>30;#Sector Trends/Analyses|02a61348-fbb7-438b-8f86-b38d7d6f1f9f</vt:lpwstr>
  </property>
  <property fmtid="{D5CDD505-2E9C-101B-9397-08002B2CF9AE}" pid="16" name="GeographicApplicability">
    <vt:lpwstr>25;#Global|500f1427-2ec5-408e-9c7e-c7ecab3f14e9</vt:lpwstr>
  </property>
  <property fmtid="{D5CDD505-2E9C-101B-9397-08002B2CF9AE}" pid="17" name="Sector">
    <vt:lpwstr>206;#Mining and Metals|682c8d7d-1789-401a-9338-41dc31eed193</vt:lpwstr>
  </property>
  <property fmtid="{D5CDD505-2E9C-101B-9397-08002B2CF9AE}" pid="18" name="_dlc_policyId">
    <vt:lpwstr>/Lists/ContentRequests/Submission</vt:lpwstr>
  </property>
  <property fmtid="{D5CDD505-2E9C-101B-9397-08002B2CF9AE}" pid="19" name="ItemRetentionFormula">
    <vt:lpwstr>&lt;formula id="Microsoft.Office.RecordsManagement.PolicyFeatures.Expiration.Formula.BuiltIn"&gt;&lt;number&gt;30&lt;/number&gt;&lt;property&gt;Created&lt;/property&gt;&lt;propertyId&gt;8c06beca-0777-48f7-91c7-6da68bc07b69&lt;/propertyId&gt;&lt;period&gt;days&lt;/period&gt;&lt;/formula&gt;</vt:lpwstr>
  </property>
  <property fmtid="{D5CDD505-2E9C-101B-9397-08002B2CF9AE}" pid="20" name="TaxKeyword">
    <vt:lpwstr>3348;#MM_Tax|2601faa6-4b97-4d93-b44b-2b0aecc914a2</vt:lpwstr>
  </property>
  <property fmtid="{D5CDD505-2E9C-101B-9397-08002B2CF9AE}" pid="21" name="EYKEndorsedBy">
    <vt:lpwstr/>
  </property>
  <property fmtid="{D5CDD505-2E9C-101B-9397-08002B2CF9AE}" pid="22" name="EYKStubRecordType">
    <vt:lpwstr/>
  </property>
  <property fmtid="{D5CDD505-2E9C-101B-9397-08002B2CF9AE}" pid="23" name="EYKKnowledgeDomainOwner">
    <vt:lpwstr>208;#Mining and Metals|7a210ba5-5fe1-4077-89ac-beed087a3ddc</vt:lpwstr>
  </property>
  <property fmtid="{D5CDD505-2E9C-101B-9397-08002B2CF9AE}" pid="24" name="EYTargetAudience">
    <vt:lpwstr/>
  </property>
  <property fmtid="{D5CDD505-2E9C-101B-9397-08002B2CF9AE}" pid="25" name="MethodWorkProduct">
    <vt:lpwstr/>
  </property>
  <property fmtid="{D5CDD505-2E9C-101B-9397-08002B2CF9AE}" pid="26" name="EYKRelatedKnowledgeDomain">
    <vt:lpwstr/>
  </property>
  <property fmtid="{D5CDD505-2E9C-101B-9397-08002B2CF9AE}" pid="27" name="EYCommunitySpecificTerms">
    <vt:lpwstr/>
  </property>
  <property fmtid="{D5CDD505-2E9C-101B-9397-08002B2CF9AE}" pid="28" name="EYMarketSegment">
    <vt:lpwstr/>
  </property>
  <property fmtid="{D5CDD505-2E9C-101B-9397-08002B2CF9AE}" pid="29" name="EYIssues">
    <vt:lpwstr/>
  </property>
  <property fmtid="{D5CDD505-2E9C-101B-9397-08002B2CF9AE}" pid="30" name="MethodName">
    <vt:lpwstr/>
  </property>
  <property fmtid="{D5CDD505-2E9C-101B-9397-08002B2CF9AE}" pid="31" name="EYKBusinessTriggers">
    <vt:lpwstr/>
  </property>
  <property fmtid="{D5CDD505-2E9C-101B-9397-08002B2CF9AE}" pid="32" name="_docset_NoMedatataSyncRequired">
    <vt:lpwstr>False</vt:lpwstr>
  </property>
  <property fmtid="{D5CDD505-2E9C-101B-9397-08002B2CF9AE}" pid="33" name="CMS_G360Acct">
    <vt:lpwstr/>
  </property>
  <property fmtid="{D5CDD505-2E9C-101B-9397-08002B2CF9AE}" pid="34" name="_dlc_DocIdItemGuid">
    <vt:lpwstr>0e67c3d8-a830-496d-b4bd-d23c6cc2cc11</vt:lpwstr>
  </property>
  <property fmtid="{D5CDD505-2E9C-101B-9397-08002B2CF9AE}" pid="35" name="CMS_BusinessApprover">
    <vt:lpwstr/>
  </property>
  <property fmtid="{D5CDD505-2E9C-101B-9397-08002B2CF9AE}" pid="36" name="Order">
    <vt:r8>65013600</vt:r8>
  </property>
  <property fmtid="{D5CDD505-2E9C-101B-9397-08002B2CF9AE}" pid="37" name="xd_ProgID">
    <vt:lpwstr/>
  </property>
  <property fmtid="{D5CDD505-2E9C-101B-9397-08002B2CF9AE}" pid="38" name="_SourceUrl">
    <vt:lpwstr/>
  </property>
  <property fmtid="{D5CDD505-2E9C-101B-9397-08002B2CF9AE}" pid="39" name="_SharedFileIndex">
    <vt:lpwstr/>
  </property>
  <property fmtid="{D5CDD505-2E9C-101B-9397-08002B2CF9AE}" pid="40" name="EYPolicyScope">
    <vt:lpwstr/>
  </property>
  <property fmtid="{D5CDD505-2E9C-101B-9397-08002B2CF9AE}" pid="41" name="EYPolicyEnablerType">
    <vt:lpwstr/>
  </property>
  <property fmtid="{D5CDD505-2E9C-101B-9397-08002B2CF9AE}" pid="42" name="TemplateUrl">
    <vt:lpwstr/>
  </property>
  <property fmtid="{D5CDD505-2E9C-101B-9397-08002B2CF9AE}" pid="43" name="EYRelatedToThisPolicy">
    <vt:lpwstr/>
  </property>
  <property fmtid="{D5CDD505-2E9C-101B-9397-08002B2CF9AE}" pid="44" name="kd174ad1ba2c40be8bc55586c5552a31">
    <vt:lpwstr/>
  </property>
  <property fmtid="{D5CDD505-2E9C-101B-9397-08002B2CF9AE}" pid="45" name="e3dc88ec9e8b45adafc193f1d32b9f3c">
    <vt:lpwstr/>
  </property>
  <property fmtid="{D5CDD505-2E9C-101B-9397-08002B2CF9AE}" pid="46" name="EYPolicyRevisionComments">
    <vt:lpwstr/>
  </property>
  <property fmtid="{D5CDD505-2E9C-101B-9397-08002B2CF9AE}" pid="47" name="EYRelatedToOtherPolicies">
    <vt:lpwstr/>
  </property>
</Properties>
</file>