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6" r:id="rId2"/>
    <p:sldId id="593" r:id="rId3"/>
    <p:sldId id="594" r:id="rId4"/>
    <p:sldId id="600" r:id="rId5"/>
    <p:sldId id="602" r:id="rId6"/>
    <p:sldId id="542" r:id="rId7"/>
    <p:sldId id="597" r:id="rId8"/>
    <p:sldId id="604" r:id="rId9"/>
    <p:sldId id="599" r:id="rId10"/>
    <p:sldId id="605" r:id="rId11"/>
    <p:sldId id="591" r:id="rId12"/>
  </p:sldIdLst>
  <p:sldSz cx="9144000" cy="5143500" type="screen16x9"/>
  <p:notesSz cx="6797675" cy="9874250"/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824" userDrawn="1">
          <p15:clr>
            <a:srgbClr val="A4A3A4"/>
          </p15:clr>
        </p15:guide>
        <p15:guide id="4" orient="horz" pos="554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rlan" initials="N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5555"/>
    <a:srgbClr val="E053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110" d="100"/>
          <a:sy n="110" d="100"/>
        </p:scale>
        <p:origin x="-1566" y="-750"/>
      </p:cViewPr>
      <p:guideLst>
        <p:guide orient="horz" pos="1620"/>
        <p:guide orient="horz" pos="1824"/>
        <p:guide orient="horz" pos="55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3942" y="-78"/>
      </p:cViewPr>
      <p:guideLst>
        <p:guide orient="horz" pos="3110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gabekov\AppData\Local\Temp\&#1050;&#1086;&#1087;&#1080;&#1103;%20&#1079;&#1072;%202016-2018%20&#1075;&#1086;&#1076;&#1099;+%20&#1076;&#1080;&#1072;&#1075;&#1088;&#1072;&#1084;&#1084;&#1072;-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4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Поступления </a:t>
            </a:r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</a:t>
            </a:r>
            <a:r>
              <a:rPr lang="ru-RU" sz="14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местные бюджеты </a:t>
            </a:r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от платы за эмиссии в окружающую среду и </a:t>
            </a:r>
            <a:r>
              <a:rPr lang="ru-RU" sz="14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расход</a:t>
            </a:r>
            <a:r>
              <a:rPr lang="kk-KZ" sz="14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ы</a:t>
            </a:r>
            <a:r>
              <a:rPr lang="ru-RU" sz="1400" baseline="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бюджетов</a:t>
            </a:r>
            <a:r>
              <a:rPr lang="ru-RU" sz="14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на мероприятия по охране окружающей среды за 2016-2018 </a:t>
            </a:r>
            <a:r>
              <a:rPr lang="ru-RU" sz="14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годы (в млн. тенге)</a:t>
            </a:r>
            <a:endParaRPr lang="ru-RU" sz="1400" dirty="0">
              <a:solidFill>
                <a:srgbClr val="00206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2015299905760216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7.0650217708537133E-2"/>
          <c:y val="0.16744513407038764"/>
          <c:w val="0.88243620788195221"/>
          <c:h val="0.6332688835935791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диаграмма!$A$2</c:f>
              <c:strCache>
                <c:ptCount val="1"/>
                <c:pt idx="0">
                  <c:v>поступления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6.52190100575930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726407730084797E-3"/>
                  <c:y val="6.521901005759308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3.2609505028796571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87</a:t>
                    </a:r>
                    <a:r>
                      <a:rPr lang="en-US" dirty="0" smtClean="0"/>
                      <a:t> 12</a:t>
                    </a:r>
                    <a:r>
                      <a:rPr lang="ru-RU" dirty="0" smtClean="0"/>
                      <a:t>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Arial Narrow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диаграмма!$B$1:$D$1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диаграмма!$B$2:$D$2</c:f>
              <c:numCache>
                <c:formatCode>General</c:formatCode>
                <c:ptCount val="3"/>
                <c:pt idx="0">
                  <c:v>67217.600000000006</c:v>
                </c:pt>
                <c:pt idx="1">
                  <c:v>73669.5</c:v>
                </c:pt>
                <c:pt idx="2">
                  <c:v>85123.199999999983</c:v>
                </c:pt>
              </c:numCache>
            </c:numRef>
          </c:val>
        </c:ser>
        <c:ser>
          <c:idx val="1"/>
          <c:order val="1"/>
          <c:tx>
            <c:strRef>
              <c:f>диаграмма!$A$3</c:f>
              <c:strCache>
                <c:ptCount val="1"/>
                <c:pt idx="0">
                  <c:v>расходы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5988034052637082E-2"/>
                  <c:y val="3.2609505028796571E-3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dirty="0">
                        <a:latin typeface="Arial Narrow" pitchFamily="34" charset="0"/>
                      </a:rPr>
                      <a:t>23905,5</a:t>
                    </a:r>
                    <a:r>
                      <a:rPr lang="ru-RU" sz="1000" b="1" dirty="0">
                        <a:latin typeface="Arial Narrow" pitchFamily="34" charset="0"/>
                      </a:rPr>
                      <a:t> </a:t>
                    </a:r>
                    <a:r>
                      <a:rPr lang="ru-RU" sz="1000" b="1" i="1" dirty="0" smtClean="0">
                        <a:solidFill>
                          <a:srgbClr val="C00000"/>
                        </a:solidFill>
                        <a:latin typeface="Arial Narrow" pitchFamily="34" charset="0"/>
                      </a:rPr>
                      <a:t>(36%)</a:t>
                    </a:r>
                    <a:endParaRPr lang="en-US" i="1" dirty="0">
                      <a:solidFill>
                        <a:srgbClr val="C00000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5971268793128877E-2"/>
                  <c:y val="3.2609505028796571E-3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dirty="0">
                        <a:latin typeface="Arial Narrow" pitchFamily="34" charset="0"/>
                      </a:rPr>
                      <a:t>38995,2</a:t>
                    </a:r>
                    <a:r>
                      <a:rPr lang="ru-RU" sz="1000" b="1" dirty="0">
                        <a:latin typeface="Arial Narrow" pitchFamily="34" charset="0"/>
                      </a:rPr>
                      <a:t> </a:t>
                    </a:r>
                    <a:r>
                      <a:rPr lang="ru-RU" sz="1000" b="1" i="1" dirty="0" smtClean="0">
                        <a:solidFill>
                          <a:srgbClr val="C00000"/>
                        </a:solidFill>
                        <a:latin typeface="Arial Narrow" pitchFamily="34" charset="0"/>
                      </a:rPr>
                      <a:t>(</a:t>
                    </a:r>
                    <a:r>
                      <a:rPr lang="ru-RU" sz="1050" b="1" i="1" dirty="0" smtClean="0">
                        <a:solidFill>
                          <a:srgbClr val="C00000"/>
                        </a:solidFill>
                        <a:latin typeface="Arial Narrow" pitchFamily="34" charset="0"/>
                      </a:rPr>
                      <a:t>53%)</a:t>
                    </a:r>
                    <a:endParaRPr lang="en-US" sz="1050" i="1" dirty="0">
                      <a:solidFill>
                        <a:srgbClr val="C00000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152292195891444E-2"/>
                  <c:y val="3.1310260182767337E-3"/>
                </c:manualLayout>
              </c:layout>
              <c:tx>
                <c:rich>
                  <a:bodyPr/>
                  <a:lstStyle/>
                  <a:p>
                    <a:r>
                      <a:rPr lang="en-US" sz="1000" b="1" dirty="0" smtClean="0">
                        <a:latin typeface="Arial Narrow" pitchFamily="34" charset="0"/>
                      </a:rPr>
                      <a:t>3</a:t>
                    </a:r>
                    <a:r>
                      <a:rPr lang="ru-RU" sz="1000" b="1" dirty="0" smtClean="0">
                        <a:latin typeface="Arial Narrow" pitchFamily="34" charset="0"/>
                      </a:rPr>
                      <a:t>9081</a:t>
                    </a:r>
                    <a:r>
                      <a:rPr lang="ru-RU" sz="1000" b="1" dirty="0" smtClean="0">
                        <a:solidFill>
                          <a:srgbClr val="C00000"/>
                        </a:solidFill>
                        <a:latin typeface="Arial Narrow" pitchFamily="34" charset="0"/>
                      </a:rPr>
                      <a:t> </a:t>
                    </a:r>
                    <a:r>
                      <a:rPr lang="ru-RU" sz="1000" b="1" i="1" dirty="0">
                        <a:solidFill>
                          <a:srgbClr val="C00000"/>
                        </a:solidFill>
                        <a:latin typeface="Arial Narrow" pitchFamily="34" charset="0"/>
                      </a:rPr>
                      <a:t>(</a:t>
                    </a:r>
                    <a:r>
                      <a:rPr lang="ru-RU" sz="1000" b="1" i="1" dirty="0" smtClean="0">
                        <a:solidFill>
                          <a:srgbClr val="C00000"/>
                        </a:solidFill>
                        <a:latin typeface="Arial Narrow" pitchFamily="34" charset="0"/>
                      </a:rPr>
                      <a:t>45%)</a:t>
                    </a:r>
                    <a:endParaRPr lang="en-US" i="1" dirty="0">
                      <a:solidFill>
                        <a:srgbClr val="C00000"/>
                      </a:solidFill>
                    </a:endParaRP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Arial Narrow" pitchFamily="34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диаграмма!$B$1:$D$1</c:f>
              <c:strCache>
                <c:ptCount val="3"/>
                <c:pt idx="0">
                  <c:v>2016 год</c:v>
                </c:pt>
                <c:pt idx="1">
                  <c:v>2017 год</c:v>
                </c:pt>
                <c:pt idx="2">
                  <c:v>2018 год</c:v>
                </c:pt>
              </c:strCache>
            </c:strRef>
          </c:cat>
          <c:val>
            <c:numRef>
              <c:f>диаграмма!$B$3:$D$3</c:f>
              <c:numCache>
                <c:formatCode>General</c:formatCode>
                <c:ptCount val="3"/>
                <c:pt idx="0">
                  <c:v>23905.5</c:v>
                </c:pt>
                <c:pt idx="1">
                  <c:v>38995.200000000004</c:v>
                </c:pt>
                <c:pt idx="2">
                  <c:v>38305.199999999997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axId val="41480576"/>
        <c:axId val="41482112"/>
      </c:barChart>
      <c:catAx>
        <c:axId val="4148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Arial Narrow" panose="020B0606020202030204" pitchFamily="34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1482112"/>
        <c:crosses val="autoZero"/>
        <c:auto val="1"/>
        <c:lblAlgn val="ctr"/>
        <c:lblOffset val="100"/>
        <c:noMultiLvlLbl val="0"/>
      </c:catAx>
      <c:valAx>
        <c:axId val="41482112"/>
        <c:scaling>
          <c:orientation val="minMax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crossAx val="41480576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2548916226374585"/>
          <c:y val="0.85099377439011814"/>
          <c:w val="0.29093165402457749"/>
          <c:h val="5.97747633243207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ysClr val="windowText" lastClr="000000"/>
              </a:solidFill>
              <a:latin typeface="Arial Narrow" pitchFamily="34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4267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9" y="1"/>
            <a:ext cx="2946400" cy="494267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441A710F-C99D-4435-BFC5-5E715419A846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78407"/>
            <a:ext cx="2946400" cy="494265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9" y="9378407"/>
            <a:ext cx="2946400" cy="494265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7260F0E4-0DA7-4087-AA85-C618CE6A8C9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1371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9" cy="493713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3"/>
            <a:ext cx="2945659" cy="493713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F350F215-4C7D-4AE4-A2CA-26B3E39CA4E8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41363"/>
            <a:ext cx="6584950" cy="37036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73"/>
            <a:ext cx="5438140" cy="4443413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378826"/>
            <a:ext cx="2945659" cy="493713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378826"/>
            <a:ext cx="2945659" cy="493713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301FAEFE-38E7-46F1-8539-AC64D0325056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256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6363" y="741363"/>
            <a:ext cx="6584950" cy="37036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1FAEFE-38E7-46F1-8539-AC64D0325056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67581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6363" y="741363"/>
            <a:ext cx="6584950" cy="37036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1FAEFE-38E7-46F1-8539-AC64D0325056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10036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6363" y="741363"/>
            <a:ext cx="6584950" cy="37036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1FAEFE-38E7-46F1-8539-AC64D0325056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9353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6363" y="741363"/>
            <a:ext cx="6584950" cy="37036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1FAEFE-38E7-46F1-8539-AC64D0325056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1567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6363" y="741363"/>
            <a:ext cx="6584950" cy="37036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1FAEFE-38E7-46F1-8539-AC64D0325056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6326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6363" y="741363"/>
            <a:ext cx="6584950" cy="37036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1FAEFE-38E7-46F1-8539-AC64D0325056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6449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501900" y="549275"/>
            <a:ext cx="4887913" cy="27495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kumimoji="0" lang="ru-RU" altLang="ru-RU" smtClean="0"/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76DF6E-4B71-454B-BE03-5D65ECBC8E49}" type="slidenum">
              <a:rPr kumimoji="0" lang="ru-RU" altLang="ru-RU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itchFamily="34" charset="0"/>
                <a:ea typeface="+mn-ea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468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2616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999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5146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303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1375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4910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8406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496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270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2980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9454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E7FCA3-3C80-45C2-89AC-AA43C1F104BA}" type="datetimeFigureOut">
              <a:rPr lang="ru-RU" smtClean="0"/>
              <a:pPr/>
              <a:t>18.02.2021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A49AD-AD4A-432A-8B75-399CFAE3135E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6058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8.jpe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>
            <a:off x="1056905" y="2636322"/>
            <a:ext cx="6066706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AF0D21F5-A265-4935-992D-23940E888FF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20" y="194523"/>
            <a:ext cx="607758" cy="515051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FDE9247E-8371-451D-B114-9C6528829E33}"/>
              </a:ext>
            </a:extLst>
          </p:cNvPr>
          <p:cNvSpPr/>
          <p:nvPr/>
        </p:nvSpPr>
        <p:spPr>
          <a:xfrm>
            <a:off x="1268395" y="233771"/>
            <a:ext cx="76595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МИНИСТЕРСТВО ЭКОЛОГИИ, ГЕОЛОГИИ И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ПРИРОДНЫХ 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РЕСУРСОВ РЕСПУБЛИКИ КАЗАХСТАН</a:t>
            </a:r>
            <a:endParaRPr lang="x-none" sz="18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90813" y="1821004"/>
            <a:ext cx="8795980" cy="110251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ЭКОЛОГИЧЕСКИЙ КОДЕКС</a:t>
            </a:r>
            <a:br>
              <a:rPr lang="ru-RU" sz="3200" b="1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</a:br>
            <a:endParaRPr lang="ru-RU" sz="28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48020" y="2398143"/>
            <a:ext cx="8200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8794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032" y="-115617"/>
            <a:ext cx="7886700" cy="459580"/>
          </a:xfrm>
        </p:spPr>
        <p:txBody>
          <a:bodyPr>
            <a:noAutofit/>
          </a:bodyPr>
          <a:lstStyle/>
          <a:p>
            <a:pPr algn="ctr"/>
            <a:r>
              <a:rPr lang="kk-KZ" sz="20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Экологические проблемы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86030" y="4691058"/>
            <a:ext cx="2057400" cy="273843"/>
          </a:xfrm>
        </p:spPr>
        <p:txBody>
          <a:bodyPr/>
          <a:lstStyle/>
          <a:p>
            <a:fld id="{0186D918-BAB7-40CD-BB6D-512C888E2FFE}" type="slidenum">
              <a:rPr lang="ru-RU" sz="1400" smtClean="0">
                <a:solidFill>
                  <a:schemeClr val="tx1"/>
                </a:solidFill>
                <a:latin typeface="Arial Narrow" pitchFamily="34" charset="0"/>
              </a:rPr>
              <a:pPr/>
              <a:t>10</a:t>
            </a:fld>
            <a:endParaRPr lang="ru-RU" sz="1400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7472995" y="3538171"/>
            <a:ext cx="1670435" cy="8059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sz="1800" dirty="0">
              <a:latin typeface="Arial Narrow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634731" y="196825"/>
            <a:ext cx="802957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632592" y="1854439"/>
            <a:ext cx="0" cy="286316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/>
          <p:cNvSpPr/>
          <p:nvPr/>
        </p:nvSpPr>
        <p:spPr>
          <a:xfrm>
            <a:off x="6709" y="1896187"/>
            <a:ext cx="60253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0" indent="-180975">
              <a:buClr>
                <a:srgbClr val="0070C0"/>
              </a:buClr>
              <a:buFont typeface="Arial" pitchFamily="34" charset="0"/>
              <a:buChar char="•"/>
            </a:pPr>
            <a:r>
              <a:rPr lang="ru-RU" sz="1400" dirty="0" smtClean="0">
                <a:latin typeface="Arial Narrow" panose="020B0606020202030204" pitchFamily="34" charset="0"/>
              </a:rPr>
              <a:t>Рекультивация полей испарения Тухлая балка и Квадрат </a:t>
            </a:r>
            <a:r>
              <a:rPr lang="ru-RU" sz="1100" dirty="0">
                <a:solidFill>
                  <a:srgbClr val="0070C0"/>
                </a:solidFill>
                <a:latin typeface="Arial Narrow" pitchFamily="34" charset="0"/>
              </a:rPr>
              <a:t>(</a:t>
            </a:r>
            <a:r>
              <a:rPr lang="ru-RU" sz="1100" dirty="0" smtClean="0">
                <a:solidFill>
                  <a:srgbClr val="0070C0"/>
                </a:solidFill>
                <a:latin typeface="Arial Narrow" pitchFamily="34" charset="0"/>
              </a:rPr>
              <a:t>2023)</a:t>
            </a:r>
            <a:endParaRPr lang="x-none" sz="1100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709" y="2188302"/>
            <a:ext cx="60253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buClr>
                <a:srgbClr val="0070C0"/>
              </a:buClr>
              <a:buFont typeface="Arial" pitchFamily="34" charset="0"/>
              <a:buChar char="•"/>
            </a:pPr>
            <a:r>
              <a:rPr lang="kk-KZ" sz="1400" dirty="0" smtClean="0">
                <a:latin typeface="Arial Narrow" panose="020B0606020202030204" pitchFamily="34" charset="0"/>
              </a:rPr>
              <a:t>Использование коммунальными транспортами </a:t>
            </a:r>
            <a:r>
              <a:rPr lang="kk-KZ" sz="1400" dirty="0">
                <a:latin typeface="Arial Narrow" panose="020B0606020202030204" pitchFamily="34" charset="0"/>
              </a:rPr>
              <a:t>компримированного </a:t>
            </a:r>
            <a:r>
              <a:rPr lang="kk-KZ" sz="1400" dirty="0" smtClean="0">
                <a:latin typeface="Arial Narrow" panose="020B0606020202030204" pitchFamily="34" charset="0"/>
              </a:rPr>
              <a:t>газа </a:t>
            </a:r>
            <a:r>
              <a:rPr lang="ru-RU" sz="11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(2022)</a:t>
            </a:r>
            <a:endParaRPr lang="kk-KZ" sz="1100" dirty="0" smtClean="0">
              <a:solidFill>
                <a:schemeClr val="accent1"/>
              </a:solidFill>
              <a:latin typeface="Arial Narrow" panose="020B060602020203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5657850" y="1854439"/>
            <a:ext cx="3179194" cy="397201"/>
          </a:xfrm>
          <a:prstGeom prst="rect">
            <a:avLst/>
          </a:prstGeom>
        </p:spPr>
        <p:txBody>
          <a:bodyPr wrap="square" lIns="0" tIns="90000" rIns="0" bIns="90000">
            <a:spAutoFit/>
          </a:bodyPr>
          <a:lstStyle/>
          <a:p>
            <a:pPr marL="182563" lvl="3" indent="-182563" algn="just">
              <a:buFont typeface="Wingdings" pitchFamily="2" charset="2"/>
              <a:buChar char="ü"/>
            </a:pPr>
            <a:r>
              <a:rPr lang="kk-KZ" sz="1400" b="1" dirty="0">
                <a:solidFill>
                  <a:srgbClr val="00B050"/>
                </a:solidFill>
                <a:latin typeface="Arial Narrow" pitchFamily="34" charset="0"/>
              </a:rPr>
              <a:t>Исключение</a:t>
            </a:r>
            <a:r>
              <a:rPr lang="kk-KZ" sz="1400" dirty="0">
                <a:latin typeface="Arial Narrow" pitchFamily="34" charset="0"/>
              </a:rPr>
              <a:t> </a:t>
            </a:r>
            <a:r>
              <a:rPr lang="kk-KZ" sz="1400" dirty="0" smtClean="0">
                <a:latin typeface="Arial Narrow" pitchFamily="34" charset="0"/>
              </a:rPr>
              <a:t>выбросов </a:t>
            </a:r>
            <a:r>
              <a:rPr lang="ru-RU" sz="1400" dirty="0" smtClean="0">
                <a:latin typeface="Arial Narrow" pitchFamily="34" charset="0"/>
              </a:rPr>
              <a:t>сероводорода</a:t>
            </a:r>
            <a:endParaRPr lang="kk-KZ" sz="1400" dirty="0">
              <a:latin typeface="Arial Narrow" pitchFamily="34" charset="0"/>
            </a:endParaRPr>
          </a:p>
        </p:txBody>
      </p:sp>
      <p:sp>
        <p:nvSpPr>
          <p:cNvPr id="53" name="Прямоугольник 52"/>
          <p:cNvSpPr/>
          <p:nvPr/>
        </p:nvSpPr>
        <p:spPr>
          <a:xfrm>
            <a:off x="5657633" y="2217040"/>
            <a:ext cx="3486149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180975" lvl="3" indent="-180975" algn="just">
              <a:buFont typeface="Wingdings" pitchFamily="2" charset="2"/>
              <a:buChar char="ü"/>
            </a:pPr>
            <a:r>
              <a:rPr lang="kk-KZ" sz="1400" dirty="0">
                <a:latin typeface="Arial Narrow" pitchFamily="34" charset="0"/>
              </a:rPr>
              <a:t>Снижение выбросов от </a:t>
            </a:r>
            <a:r>
              <a:rPr lang="kk-KZ" sz="1400" dirty="0" smtClean="0">
                <a:latin typeface="Arial Narrow" pitchFamily="34" charset="0"/>
              </a:rPr>
              <a:t>автотранспорта </a:t>
            </a:r>
            <a:r>
              <a:rPr lang="kk-KZ" sz="1400" dirty="0">
                <a:latin typeface="Arial Narrow" pitchFamily="34" charset="0"/>
              </a:rPr>
              <a:t>на</a:t>
            </a:r>
            <a:r>
              <a:rPr lang="kk-KZ" sz="1600" dirty="0">
                <a:latin typeface="Arial Narrow" pitchFamily="34" charset="0"/>
              </a:rPr>
              <a:t> </a:t>
            </a:r>
            <a:r>
              <a:rPr lang="kk-KZ" sz="1600" b="1" dirty="0" smtClean="0">
                <a:solidFill>
                  <a:srgbClr val="00B050"/>
                </a:solidFill>
                <a:latin typeface="Arial Narrow" pitchFamily="34" charset="0"/>
              </a:rPr>
              <a:t>50</a:t>
            </a:r>
            <a:r>
              <a:rPr lang="ru-RU" sz="1600" b="1" dirty="0" smtClean="0">
                <a:solidFill>
                  <a:srgbClr val="00B050"/>
                </a:solidFill>
                <a:latin typeface="Arial Narrow" pitchFamily="34" charset="0"/>
              </a:rPr>
              <a:t>%</a:t>
            </a:r>
            <a:endParaRPr lang="kk-KZ" sz="1600" b="1" dirty="0">
              <a:solidFill>
                <a:srgbClr val="00B050"/>
              </a:solidFill>
              <a:latin typeface="Arial Narrow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6710" y="2770988"/>
            <a:ext cx="56354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 algn="just">
              <a:buClr>
                <a:srgbClr val="0070C0"/>
              </a:buClr>
              <a:buFont typeface="Arial" pitchFamily="34" charset="0"/>
              <a:buChar char="•"/>
            </a:pPr>
            <a:r>
              <a:rPr lang="kk-KZ" sz="1400" dirty="0" smtClean="0">
                <a:latin typeface="Arial Narrow" panose="020B0606020202030204" pitchFamily="34" charset="0"/>
              </a:rPr>
              <a:t>Очистка русла и оздоровление бассейна реки Жайык (ежегодно)</a:t>
            </a:r>
            <a:endParaRPr lang="ru-RU" sz="1400" dirty="0">
              <a:latin typeface="Arial Narrow" panose="020B0606020202030204" pitchFamily="34" charset="0"/>
            </a:endParaRPr>
          </a:p>
        </p:txBody>
      </p:sp>
      <p:sp>
        <p:nvSpPr>
          <p:cNvPr id="59" name="Правая фигурная скобка 58"/>
          <p:cNvSpPr/>
          <p:nvPr/>
        </p:nvSpPr>
        <p:spPr>
          <a:xfrm>
            <a:off x="5648020" y="3108604"/>
            <a:ext cx="194805" cy="617939"/>
          </a:xfrm>
          <a:prstGeom prst="rightBrace">
            <a:avLst>
              <a:gd name="adj1" fmla="val 16624"/>
              <a:gd name="adj2" fmla="val 4934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709" y="3094275"/>
            <a:ext cx="5651141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 algn="just">
              <a:buClr>
                <a:srgbClr val="0070C0"/>
              </a:buClr>
              <a:buFont typeface="Arial" pitchFamily="34" charset="0"/>
              <a:buChar char="•"/>
            </a:pPr>
            <a:r>
              <a:rPr lang="kk-KZ" sz="1400" dirty="0">
                <a:latin typeface="Arial Narrow" panose="020B0606020202030204" pitchFamily="34" charset="0"/>
              </a:rPr>
              <a:t>Инвентаризация и ликвидация источников загрязнения побережья </a:t>
            </a:r>
            <a:r>
              <a:rPr lang="kk-KZ" sz="1400" dirty="0" smtClean="0">
                <a:latin typeface="Arial Narrow" panose="020B0606020202030204" pitchFamily="34" charset="0"/>
              </a:rPr>
              <a:t>р.Жайык </a:t>
            </a:r>
            <a:r>
              <a:rPr lang="kk-KZ" sz="11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(2022)</a:t>
            </a:r>
          </a:p>
          <a:p>
            <a:pPr marL="180975" indent="-180975" algn="just">
              <a:buClr>
                <a:srgbClr val="0070C0"/>
              </a:buClr>
              <a:buFont typeface="Arial" pitchFamily="34" charset="0"/>
              <a:buChar char="•"/>
            </a:pPr>
            <a:r>
              <a:rPr lang="ru-RU" sz="1400" dirty="0">
                <a:latin typeface="Arial Narrow" panose="020B0606020202030204" pitchFamily="34" charset="0"/>
              </a:rPr>
              <a:t>Строительство нового и реконструкция  старого КОС</a:t>
            </a:r>
            <a:r>
              <a:rPr lang="ru-RU" sz="1100" dirty="0">
                <a:latin typeface="Arial Narrow" panose="020B0606020202030204" pitchFamily="34" charset="0"/>
              </a:rPr>
              <a:t> </a:t>
            </a:r>
            <a:r>
              <a:rPr lang="ru-RU" sz="1000" dirty="0">
                <a:solidFill>
                  <a:schemeClr val="accent1"/>
                </a:solidFill>
                <a:latin typeface="Arial Narrow" panose="020B0606020202030204" pitchFamily="34" charset="0"/>
              </a:rPr>
              <a:t>(2021-2022</a:t>
            </a:r>
            <a:r>
              <a:rPr lang="ru-RU" sz="10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)</a:t>
            </a:r>
            <a:endParaRPr lang="kk-KZ" sz="1000" dirty="0">
              <a:solidFill>
                <a:schemeClr val="accent1"/>
              </a:solidFill>
              <a:latin typeface="Arial Narrow" panose="020B0606020202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651643" y="2770988"/>
            <a:ext cx="3168288" cy="307777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182563" lvl="3" indent="-182563" algn="just">
              <a:buFont typeface="Wingdings" pitchFamily="2" charset="2"/>
              <a:buChar char="ü"/>
            </a:pPr>
            <a:r>
              <a:rPr lang="ru-RU" sz="1400" dirty="0">
                <a:latin typeface="Arial Narrow" pitchFamily="34" charset="0"/>
              </a:rPr>
              <a:t>Сохранение водных ресурсов</a:t>
            </a:r>
            <a:endParaRPr lang="kk-KZ" sz="1400" dirty="0">
              <a:latin typeface="Arial Narrow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79279" y="3144566"/>
            <a:ext cx="2869203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3" indent="-182563" algn="just">
              <a:buFont typeface="Wingdings" pitchFamily="2" charset="2"/>
              <a:buChar char="ü"/>
            </a:pPr>
            <a:r>
              <a:rPr lang="kk-KZ" sz="1400" dirty="0">
                <a:latin typeface="Arial Narrow" pitchFamily="34" charset="0"/>
              </a:rPr>
              <a:t>Увеличение </a:t>
            </a:r>
            <a:r>
              <a:rPr lang="kk-KZ" sz="1400" dirty="0" smtClean="0">
                <a:latin typeface="Arial Narrow" pitchFamily="34" charset="0"/>
              </a:rPr>
              <a:t>объема </a:t>
            </a:r>
            <a:r>
              <a:rPr lang="kk-KZ" sz="1400" dirty="0">
                <a:latin typeface="Arial Narrow" pitchFamily="34" charset="0"/>
              </a:rPr>
              <a:t>очистки сточных </a:t>
            </a:r>
            <a:r>
              <a:rPr lang="kk-KZ" sz="1400" dirty="0" smtClean="0">
                <a:latin typeface="Arial Narrow" pitchFamily="34" charset="0"/>
              </a:rPr>
              <a:t>вод с </a:t>
            </a:r>
            <a:r>
              <a:rPr lang="kk-KZ" sz="1400" b="1" dirty="0" smtClean="0">
                <a:solidFill>
                  <a:srgbClr val="C00000"/>
                </a:solidFill>
                <a:latin typeface="Arial Narrow" pitchFamily="34" charset="0"/>
              </a:rPr>
              <a:t>25</a:t>
            </a:r>
            <a:r>
              <a:rPr lang="kk-KZ" sz="1400" dirty="0" smtClean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kk-KZ" sz="1400" dirty="0" smtClean="0">
                <a:latin typeface="Arial Narrow" pitchFamily="34" charset="0"/>
              </a:rPr>
              <a:t>до </a:t>
            </a:r>
            <a:r>
              <a:rPr lang="kk-KZ" b="1" dirty="0" smtClean="0">
                <a:solidFill>
                  <a:srgbClr val="00B050"/>
                </a:solidFill>
                <a:latin typeface="Arial Narrow" pitchFamily="34" charset="0"/>
              </a:rPr>
              <a:t>95</a:t>
            </a:r>
            <a:r>
              <a:rPr lang="kk-KZ" sz="1600" dirty="0" smtClean="0">
                <a:latin typeface="Arial Narrow" pitchFamily="34" charset="0"/>
              </a:rPr>
              <a:t> </a:t>
            </a:r>
            <a:r>
              <a:rPr lang="kk-KZ" sz="1400" dirty="0" smtClean="0">
                <a:latin typeface="Arial Narrow" pitchFamily="34" charset="0"/>
              </a:rPr>
              <a:t>тыс.м3/сут</a:t>
            </a:r>
            <a:endParaRPr lang="kk-KZ" sz="1400" dirty="0">
              <a:latin typeface="Arial Narrow" pitchFamily="34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6709" y="2473384"/>
            <a:ext cx="619000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indent="-180975">
              <a:buClr>
                <a:srgbClr val="0070C0"/>
              </a:buClr>
              <a:buFont typeface="Arial" pitchFamily="34" charset="0"/>
              <a:buChar char="•"/>
            </a:pPr>
            <a:r>
              <a:rPr lang="ru-RU" sz="1400" dirty="0">
                <a:latin typeface="Arial Narrow" pitchFamily="34" charset="0"/>
              </a:rPr>
              <a:t>Посадка зеленых </a:t>
            </a:r>
            <a:r>
              <a:rPr lang="ru-RU" sz="1400" dirty="0" smtClean="0">
                <a:latin typeface="Arial Narrow" pitchFamily="34" charset="0"/>
              </a:rPr>
              <a:t>насаждений </a:t>
            </a:r>
            <a:r>
              <a:rPr lang="kk-KZ" sz="1100" dirty="0" smtClean="0">
                <a:solidFill>
                  <a:schemeClr val="accent1"/>
                </a:solidFill>
                <a:latin typeface="Arial Narrow" pitchFamily="34" charset="0"/>
              </a:rPr>
              <a:t>(2022-2024)  </a:t>
            </a:r>
            <a:endParaRPr lang="kk-KZ" sz="1100" dirty="0">
              <a:solidFill>
                <a:schemeClr val="accent1"/>
              </a:solidFill>
              <a:latin typeface="Arial Narrow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5642119" y="2444645"/>
            <a:ext cx="3425462" cy="344852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182563" lvl="3" indent="-182563" algn="just">
              <a:buFont typeface="Wingdings" pitchFamily="2" charset="2"/>
              <a:buChar char="ü"/>
            </a:pPr>
            <a:r>
              <a:rPr lang="kk-KZ" sz="1600" b="1" dirty="0" smtClean="0">
                <a:solidFill>
                  <a:srgbClr val="00B050"/>
                </a:solidFill>
                <a:latin typeface="Arial Narrow" pitchFamily="34" charset="0"/>
              </a:rPr>
              <a:t>5</a:t>
            </a:r>
            <a:r>
              <a:rPr lang="kk-KZ" sz="1400" dirty="0" smtClean="0">
                <a:latin typeface="Arial Narrow" pitchFamily="34" charset="0"/>
              </a:rPr>
              <a:t> </a:t>
            </a:r>
            <a:r>
              <a:rPr lang="kk-KZ" sz="1400" dirty="0">
                <a:latin typeface="Arial Narrow" pitchFamily="34" charset="0"/>
              </a:rPr>
              <a:t>млн. деревьев на </a:t>
            </a:r>
            <a:r>
              <a:rPr lang="kk-KZ" b="1" dirty="0">
                <a:solidFill>
                  <a:srgbClr val="00B050"/>
                </a:solidFill>
                <a:latin typeface="Arial Narrow" pitchFamily="34" charset="0"/>
              </a:rPr>
              <a:t>6 </a:t>
            </a:r>
            <a:r>
              <a:rPr lang="kk-KZ" sz="1400" dirty="0" smtClean="0">
                <a:latin typeface="Arial Narrow" pitchFamily="34" charset="0"/>
              </a:rPr>
              <a:t>тыс.га</a:t>
            </a:r>
            <a:endParaRPr lang="kk-KZ" sz="1400" dirty="0">
              <a:latin typeface="Arial Narrow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6019" y="215478"/>
            <a:ext cx="1272209" cy="33855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 Narrow" pitchFamily="34" charset="0"/>
              </a:rPr>
              <a:t>ПРОБЛЕМЫ:</a:t>
            </a:r>
            <a:r>
              <a:rPr lang="ru-RU" sz="1600" dirty="0" smtClean="0">
                <a:latin typeface="Arial Narrow" pitchFamily="34" charset="0"/>
              </a:rPr>
              <a:t> </a:t>
            </a:r>
            <a:endParaRPr lang="ru-RU" sz="1600" dirty="0">
              <a:latin typeface="Arial Narrow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6019" y="1608851"/>
            <a:ext cx="1934819" cy="33855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 Narrow" pitchFamily="34" charset="0"/>
              </a:rPr>
              <a:t>ПУТИ РЕШЕНИЯ:</a:t>
            </a:r>
            <a:endParaRPr lang="ru-RU" sz="1600" dirty="0">
              <a:latin typeface="Arial Narrow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17464" y="1601296"/>
            <a:ext cx="1934819" cy="338554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 Narrow" pitchFamily="34" charset="0"/>
              </a:rPr>
              <a:t>ЭФФЕКТ:</a:t>
            </a:r>
            <a:endParaRPr lang="ru-RU" sz="1600" dirty="0">
              <a:latin typeface="Arial Narrow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0" y="449942"/>
            <a:ext cx="612648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buClr>
                <a:srgbClr val="0070C0"/>
              </a:buClr>
              <a:buFont typeface="Wingdings" pitchFamily="2" charset="2"/>
              <a:buChar char="§"/>
            </a:pPr>
            <a:r>
              <a:rPr lang="ru-RU" altLang="ru-RU" sz="1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Загрязнение атмосферного воздуха</a:t>
            </a:r>
            <a:r>
              <a:rPr lang="ru-RU" altLang="ru-RU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: </a:t>
            </a:r>
          </a:p>
          <a:p>
            <a:pPr marL="552450" indent="-285750">
              <a:buFont typeface="Arial" panose="020B0604020202020204" pitchFamily="34" charset="0"/>
              <a:buChar char="•"/>
            </a:pPr>
            <a:r>
              <a:rPr lang="kk-KZ" sz="1400" dirty="0">
                <a:latin typeface="Arial Narrow" pitchFamily="34" charset="0"/>
              </a:rPr>
              <a:t>Индекс загрязнения </a:t>
            </a:r>
            <a:r>
              <a:rPr lang="kk-KZ" sz="1400" dirty="0" smtClean="0">
                <a:latin typeface="Arial Narrow" pitchFamily="34" charset="0"/>
              </a:rPr>
              <a:t>атмосферы является </a:t>
            </a:r>
            <a:r>
              <a:rPr lang="kk-KZ" sz="1400" b="1" dirty="0">
                <a:solidFill>
                  <a:srgbClr val="C00000"/>
                </a:solidFill>
                <a:latin typeface="Arial Narrow" pitchFamily="34" charset="0"/>
              </a:rPr>
              <a:t>высоким</a:t>
            </a:r>
            <a:r>
              <a:rPr lang="kk-KZ" sz="1400" dirty="0">
                <a:latin typeface="Arial Narrow" pitchFamily="34" charset="0"/>
              </a:rPr>
              <a:t> = </a:t>
            </a:r>
            <a:r>
              <a:rPr lang="kk-KZ" sz="1400" b="1" dirty="0" smtClean="0">
                <a:solidFill>
                  <a:srgbClr val="C00000"/>
                </a:solidFill>
                <a:latin typeface="Arial Narrow" pitchFamily="34" charset="0"/>
              </a:rPr>
              <a:t>7 </a:t>
            </a:r>
            <a:r>
              <a:rPr lang="kk-KZ" sz="1200" dirty="0">
                <a:latin typeface="Arial Narrow" pitchFamily="34" charset="0"/>
              </a:rPr>
              <a:t>(уровень от </a:t>
            </a:r>
            <a:r>
              <a:rPr lang="kk-KZ" sz="1200" dirty="0" smtClean="0">
                <a:latin typeface="Arial Narrow" pitchFamily="34" charset="0"/>
              </a:rPr>
              <a:t>0 </a:t>
            </a:r>
            <a:r>
              <a:rPr lang="kk-KZ" sz="1200" dirty="0">
                <a:latin typeface="Arial Narrow" pitchFamily="34" charset="0"/>
              </a:rPr>
              <a:t>до </a:t>
            </a:r>
            <a:r>
              <a:rPr lang="kk-KZ" sz="1200" dirty="0" smtClean="0">
                <a:latin typeface="Arial Narrow" pitchFamily="34" charset="0"/>
              </a:rPr>
              <a:t>10)</a:t>
            </a:r>
          </a:p>
          <a:p>
            <a:pPr marL="552450" indent="-285750">
              <a:buFont typeface="Arial" panose="020B0604020202020204" pitchFamily="34" charset="0"/>
              <a:buChar char="•"/>
            </a:pPr>
            <a:r>
              <a:rPr lang="ru-RU" altLang="ru-RU" sz="1400" dirty="0">
                <a:latin typeface="Arial Narrow" pitchFamily="34" charset="0"/>
                <a:ea typeface="Times New Roman" pitchFamily="18" charset="0"/>
                <a:cs typeface="Arial" charset="0"/>
              </a:rPr>
              <a:t>Общий объем выбросов</a:t>
            </a:r>
            <a:r>
              <a:rPr lang="ru-RU" altLang="ru-RU" sz="1400" dirty="0">
                <a:solidFill>
                  <a:srgbClr val="002060"/>
                </a:solidFill>
                <a:latin typeface="Arial Narrow" pitchFamily="34" charset="0"/>
                <a:ea typeface="Times New Roman" pitchFamily="18" charset="0"/>
                <a:cs typeface="Arial" charset="0"/>
              </a:rPr>
              <a:t>: </a:t>
            </a:r>
            <a:r>
              <a:rPr lang="ru-RU" altLang="ru-RU" sz="1400" b="1" dirty="0" smtClean="0">
                <a:solidFill>
                  <a:srgbClr val="C00000"/>
                </a:solidFill>
                <a:latin typeface="Arial Narrow" pitchFamily="34" charset="0"/>
                <a:ea typeface="Times New Roman" pitchFamily="18" charset="0"/>
                <a:cs typeface="Arial" charset="0"/>
              </a:rPr>
              <a:t>150 </a:t>
            </a:r>
            <a:r>
              <a:rPr lang="ru-RU" altLang="ru-RU" sz="1400" b="1" dirty="0">
                <a:solidFill>
                  <a:srgbClr val="C00000"/>
                </a:solidFill>
                <a:latin typeface="Arial Narrow" pitchFamily="34" charset="0"/>
                <a:ea typeface="Times New Roman" pitchFamily="18" charset="0"/>
                <a:cs typeface="Arial" charset="0"/>
              </a:rPr>
              <a:t>тыс. тонн </a:t>
            </a:r>
            <a:r>
              <a:rPr lang="ru-RU" altLang="ru-RU" sz="1200" dirty="0">
                <a:latin typeface="Arial Narrow" pitchFamily="34" charset="0"/>
                <a:ea typeface="Times New Roman" pitchFamily="18" charset="0"/>
                <a:cs typeface="Arial" charset="0"/>
              </a:rPr>
              <a:t>(</a:t>
            </a:r>
            <a:r>
              <a:rPr lang="ru-RU" altLang="ru-RU" sz="1200" dirty="0" smtClean="0">
                <a:latin typeface="Arial Narrow" pitchFamily="34" charset="0"/>
                <a:ea typeface="Times New Roman" pitchFamily="18" charset="0"/>
                <a:cs typeface="Arial" charset="0"/>
              </a:rPr>
              <a:t>2020 </a:t>
            </a:r>
            <a:r>
              <a:rPr lang="ru-RU" altLang="ru-RU" sz="1200" dirty="0" smtClean="0">
                <a:latin typeface="Arial Narrow" pitchFamily="34" charset="0"/>
                <a:ea typeface="Times New Roman" pitchFamily="18" charset="0"/>
                <a:cs typeface="Arial" charset="0"/>
              </a:rPr>
              <a:t>год)</a:t>
            </a:r>
          </a:p>
          <a:p>
            <a:pPr marL="180975" indent="-180975"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180975" algn="l"/>
              </a:tabLst>
            </a:pPr>
            <a:r>
              <a:rPr lang="ru-RU" altLang="ru-RU" sz="16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Загрязнение</a:t>
            </a:r>
            <a:r>
              <a:rPr lang="ru-RU" alt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 </a:t>
            </a:r>
            <a:r>
              <a:rPr lang="ru-RU" altLang="ru-RU" sz="16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водных </a:t>
            </a:r>
            <a:r>
              <a:rPr lang="ru-RU" altLang="ru-RU" sz="1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ресурсов</a:t>
            </a:r>
          </a:p>
          <a:p>
            <a:pPr marL="180975" indent="-180975"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180975" algn="l"/>
              </a:tabLst>
            </a:pPr>
            <a:r>
              <a:rPr lang="ru-RU" altLang="ru-RU" sz="16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cs typeface="Arial" panose="020B0604020202020204" pitchFamily="34" charset="0"/>
              </a:rPr>
              <a:t>Загрязнение земельных ресурсов</a:t>
            </a:r>
          </a:p>
        </p:txBody>
      </p:sp>
      <p:sp>
        <p:nvSpPr>
          <p:cNvPr id="39" name="Прямоугольник 38"/>
          <p:cNvSpPr/>
          <p:nvPr/>
        </p:nvSpPr>
        <p:spPr>
          <a:xfrm>
            <a:off x="6710" y="3726160"/>
            <a:ext cx="5644933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just">
              <a:lnSpc>
                <a:spcPct val="150000"/>
              </a:lnSpc>
              <a:buClr>
                <a:srgbClr val="0070C0"/>
              </a:buClr>
              <a:buFont typeface="Arial" pitchFamily="34" charset="0"/>
              <a:buChar char="•"/>
            </a:pPr>
            <a:r>
              <a:rPr lang="kk-KZ" sz="1400" dirty="0" smtClean="0">
                <a:latin typeface="Arial Narrow" pitchFamily="34" charset="0"/>
              </a:rPr>
              <a:t>Рекультивация существующего полигона ТБО г.Атырау </a:t>
            </a:r>
            <a:r>
              <a:rPr lang="ru-RU" sz="11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(2023)</a:t>
            </a:r>
            <a:endParaRPr lang="kk-KZ" sz="500" dirty="0" smtClean="0">
              <a:solidFill>
                <a:srgbClr val="0070C0"/>
              </a:solidFill>
              <a:latin typeface="Arial Narrow" pitchFamily="34" charset="0"/>
            </a:endParaRPr>
          </a:p>
          <a:p>
            <a:pPr marL="182563" indent="-182563" algn="just">
              <a:lnSpc>
                <a:spcPct val="150000"/>
              </a:lnSpc>
              <a:buClr>
                <a:srgbClr val="0070C0"/>
              </a:buClr>
              <a:buFont typeface="Arial" pitchFamily="34" charset="0"/>
              <a:buChar char="•"/>
            </a:pPr>
            <a:r>
              <a:rPr lang="kk-KZ" sz="1400" dirty="0" smtClean="0">
                <a:latin typeface="Arial Narrow" pitchFamily="34" charset="0"/>
              </a:rPr>
              <a:t>Введение в 7 райцентрах мусоросортировочных линий</a:t>
            </a:r>
            <a:r>
              <a:rPr lang="kk-KZ" sz="1200" dirty="0" smtClean="0">
                <a:latin typeface="Arial Narrow" pitchFamily="34" charset="0"/>
              </a:rPr>
              <a:t> </a:t>
            </a:r>
            <a:r>
              <a:rPr lang="kk-KZ" sz="1100" dirty="0" smtClean="0">
                <a:solidFill>
                  <a:srgbClr val="0070C0"/>
                </a:solidFill>
                <a:latin typeface="Arial Narrow" pitchFamily="34" charset="0"/>
              </a:rPr>
              <a:t>(2022)</a:t>
            </a:r>
            <a:endParaRPr lang="kk-KZ" sz="1100" dirty="0">
              <a:solidFill>
                <a:srgbClr val="0070C0"/>
              </a:solidFill>
              <a:latin typeface="Arial Narrow" pitchFamily="34" charset="0"/>
            </a:endParaRPr>
          </a:p>
          <a:p>
            <a:pPr marL="182563" indent="-182563" algn="just">
              <a:lnSpc>
                <a:spcPct val="150000"/>
              </a:lnSpc>
              <a:spcAft>
                <a:spcPts val="1200"/>
              </a:spcAft>
              <a:buClr>
                <a:srgbClr val="0070C0"/>
              </a:buClr>
              <a:buFont typeface="Arial" pitchFamily="34" charset="0"/>
              <a:buChar char="•"/>
            </a:pPr>
            <a:r>
              <a:rPr lang="kk-KZ" sz="1400" dirty="0" smtClean="0">
                <a:latin typeface="Arial Narrow" pitchFamily="34" charset="0"/>
              </a:rPr>
              <a:t>Строительство нового полигона ТБО в г.Атырау</a:t>
            </a:r>
            <a:r>
              <a:rPr lang="kk-KZ" sz="1200" dirty="0" smtClean="0">
                <a:latin typeface="Arial Narrow" pitchFamily="34" charset="0"/>
              </a:rPr>
              <a:t> </a:t>
            </a:r>
            <a:r>
              <a:rPr lang="kk-KZ" sz="1100" dirty="0" smtClean="0">
                <a:solidFill>
                  <a:srgbClr val="0070C0"/>
                </a:solidFill>
                <a:latin typeface="Arial Narrow" pitchFamily="34" charset="0"/>
              </a:rPr>
              <a:t>(2022)</a:t>
            </a:r>
            <a:endParaRPr lang="kk-KZ" sz="1100" dirty="0">
              <a:solidFill>
                <a:srgbClr val="0070C0"/>
              </a:solidFill>
              <a:latin typeface="Arial Narrow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5649806" y="3683053"/>
            <a:ext cx="3482892" cy="1154162"/>
          </a:xfrm>
          <a:prstGeom prst="rect">
            <a:avLst/>
          </a:prstGeom>
        </p:spPr>
        <p:txBody>
          <a:bodyPr wrap="square" lIns="0" rIns="72000">
            <a:spAutoFit/>
          </a:bodyPr>
          <a:lstStyle/>
          <a:p>
            <a:pPr marL="183600" lvl="3" indent="-1836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kk-KZ" sz="1400" dirty="0" smtClean="0">
                <a:latin typeface="Arial Narrow" pitchFamily="34" charset="0"/>
              </a:rPr>
              <a:t>Сокращение выбросов  на </a:t>
            </a:r>
            <a:r>
              <a:rPr lang="kk-KZ" sz="1600" b="1" dirty="0" smtClean="0">
                <a:solidFill>
                  <a:srgbClr val="00B050"/>
                </a:solidFill>
                <a:latin typeface="Arial Narrow" pitchFamily="34" charset="0"/>
              </a:rPr>
              <a:t>2 865 </a:t>
            </a:r>
            <a:r>
              <a:rPr lang="kk-KZ" sz="1400" b="1" dirty="0" smtClean="0">
                <a:solidFill>
                  <a:srgbClr val="00B050"/>
                </a:solidFill>
                <a:latin typeface="Arial Narrow" pitchFamily="34" charset="0"/>
              </a:rPr>
              <a:t>тонн</a:t>
            </a:r>
          </a:p>
          <a:p>
            <a:pPr marL="183600" lvl="3" indent="-1836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kk-KZ" sz="1400" dirty="0">
                <a:latin typeface="Arial Narrow" pitchFamily="34" charset="0"/>
              </a:rPr>
              <a:t>Минимизация ТБО с </a:t>
            </a:r>
            <a:r>
              <a:rPr lang="kk-KZ" sz="1400" b="1" dirty="0">
                <a:solidFill>
                  <a:srgbClr val="C00000"/>
                </a:solidFill>
                <a:latin typeface="Arial Narrow" pitchFamily="34" charset="0"/>
              </a:rPr>
              <a:t>543</a:t>
            </a:r>
            <a:r>
              <a:rPr lang="kk-KZ" sz="1400" dirty="0">
                <a:solidFill>
                  <a:srgbClr val="C00000"/>
                </a:solidFill>
                <a:latin typeface="Arial Narrow" pitchFamily="34" charset="0"/>
              </a:rPr>
              <a:t> </a:t>
            </a:r>
            <a:r>
              <a:rPr lang="kk-KZ" sz="1400" dirty="0">
                <a:latin typeface="Arial Narrow" pitchFamily="34" charset="0"/>
              </a:rPr>
              <a:t>до </a:t>
            </a:r>
            <a:r>
              <a:rPr lang="kk-KZ" sz="1600" b="1" dirty="0">
                <a:solidFill>
                  <a:srgbClr val="00B050"/>
                </a:solidFill>
                <a:latin typeface="Arial Narrow" pitchFamily="34" charset="0"/>
              </a:rPr>
              <a:t>435</a:t>
            </a:r>
            <a:r>
              <a:rPr lang="kk-KZ" sz="1200" dirty="0">
                <a:latin typeface="Arial Narrow" pitchFamily="34" charset="0"/>
              </a:rPr>
              <a:t> </a:t>
            </a:r>
            <a:r>
              <a:rPr lang="kk-KZ" sz="1400" dirty="0">
                <a:latin typeface="Arial Narrow" pitchFamily="34" charset="0"/>
              </a:rPr>
              <a:t>тыс.тонн </a:t>
            </a:r>
            <a:r>
              <a:rPr lang="kk-KZ" sz="1200" dirty="0">
                <a:latin typeface="Arial Narrow" pitchFamily="34" charset="0"/>
              </a:rPr>
              <a:t>(</a:t>
            </a:r>
            <a:r>
              <a:rPr lang="kk-KZ" sz="1250" b="1" dirty="0">
                <a:solidFill>
                  <a:srgbClr val="00B050"/>
                </a:solidFill>
                <a:latin typeface="Arial Narrow" pitchFamily="34" charset="0"/>
              </a:rPr>
              <a:t>20%</a:t>
            </a:r>
            <a:r>
              <a:rPr lang="kk-KZ" sz="1200" dirty="0">
                <a:latin typeface="Arial Narrow" pitchFamily="34" charset="0"/>
              </a:rPr>
              <a:t>)</a:t>
            </a:r>
          </a:p>
          <a:p>
            <a:pPr marL="183600" lvl="3" indent="-18360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kk-KZ" sz="1400" dirty="0">
                <a:latin typeface="Arial Narrow" pitchFamily="34" charset="0"/>
              </a:rPr>
              <a:t>Снижение количества стихийных </a:t>
            </a:r>
            <a:r>
              <a:rPr lang="kk-KZ" sz="1400" dirty="0" smtClean="0">
                <a:latin typeface="Arial Narrow" pitchFamily="34" charset="0"/>
              </a:rPr>
              <a:t>свалок</a:t>
            </a:r>
            <a:endParaRPr lang="kk-KZ" sz="1400" dirty="0">
              <a:latin typeface="Arial Narrow" pitchFamily="34" charset="0"/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588134" y="4627829"/>
            <a:ext cx="228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k-KZ" dirty="0">
                <a:solidFill>
                  <a:prstClr val="black"/>
                </a:solidFill>
                <a:latin typeface="Arial Narrow" pitchFamily="34" charset="0"/>
              </a:rPr>
              <a:t>с</a:t>
            </a:r>
            <a:r>
              <a:rPr lang="kk-KZ" sz="2000" dirty="0">
                <a:solidFill>
                  <a:prstClr val="black"/>
                </a:solidFill>
                <a:latin typeface="Arial Narrow" pitchFamily="34" charset="0"/>
              </a:rPr>
              <a:t> </a:t>
            </a:r>
            <a:r>
              <a:rPr lang="kk-KZ" sz="2000" dirty="0" smtClean="0">
                <a:solidFill>
                  <a:prstClr val="black"/>
                </a:solidFill>
                <a:latin typeface="Arial Narrow" pitchFamily="34" charset="0"/>
              </a:rPr>
              <a:t>  </a:t>
            </a:r>
            <a:r>
              <a:rPr lang="kk-KZ" sz="2400" b="1" dirty="0">
                <a:solidFill>
                  <a:srgbClr val="C00000"/>
                </a:solidFill>
                <a:latin typeface="Arial Narrow" pitchFamily="34" charset="0"/>
              </a:rPr>
              <a:t>7</a:t>
            </a:r>
            <a:r>
              <a:rPr lang="kk-KZ" sz="2400" b="1" dirty="0" smtClean="0">
                <a:solidFill>
                  <a:srgbClr val="C00000"/>
                </a:solidFill>
                <a:latin typeface="Arial Narrow" pitchFamily="34" charset="0"/>
              </a:rPr>
              <a:t>  </a:t>
            </a:r>
            <a:r>
              <a:rPr lang="kk-KZ" sz="2000" b="1" dirty="0" smtClean="0">
                <a:solidFill>
                  <a:srgbClr val="C00000"/>
                </a:solidFill>
                <a:latin typeface="Arial Narrow" pitchFamily="34" charset="0"/>
              </a:rPr>
              <a:t>   </a:t>
            </a:r>
            <a:r>
              <a:rPr lang="kk-KZ" dirty="0" smtClean="0">
                <a:latin typeface="Arial Narrow" pitchFamily="34" charset="0"/>
              </a:rPr>
              <a:t>д</a:t>
            </a:r>
            <a:r>
              <a:rPr lang="kk-KZ" dirty="0" smtClean="0">
                <a:solidFill>
                  <a:prstClr val="black"/>
                </a:solidFill>
                <a:latin typeface="Arial Narrow" pitchFamily="34" charset="0"/>
              </a:rPr>
              <a:t>о     </a:t>
            </a:r>
            <a:r>
              <a:rPr lang="kk-KZ" sz="2800" b="1" dirty="0">
                <a:solidFill>
                  <a:srgbClr val="00B050"/>
                </a:solidFill>
                <a:latin typeface="Arial Narrow" pitchFamily="34" charset="0"/>
              </a:rPr>
              <a:t>5</a:t>
            </a:r>
            <a:r>
              <a:rPr lang="kk-KZ" sz="2800" dirty="0" smtClean="0">
                <a:solidFill>
                  <a:prstClr val="black"/>
                </a:solidFill>
                <a:latin typeface="Arial Narrow" pitchFamily="34" charset="0"/>
              </a:rPr>
              <a:t> </a:t>
            </a:r>
            <a:endParaRPr lang="ru-RU" sz="20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2739971" y="4740384"/>
            <a:ext cx="56460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000" dirty="0">
                <a:solidFill>
                  <a:prstClr val="black"/>
                </a:solidFill>
                <a:latin typeface="Arial Narrow" pitchFamily="34" charset="0"/>
              </a:rPr>
              <a:t>снижение показателя индекса загрязнения атмосферы </a:t>
            </a:r>
            <a:endParaRPr lang="ru-RU" sz="2000" dirty="0">
              <a:solidFill>
                <a:prstClr val="black"/>
              </a:solidFill>
              <a:latin typeface="Arial Narrow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548102" y="4951787"/>
            <a:ext cx="74251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1100" dirty="0">
                <a:solidFill>
                  <a:prstClr val="black"/>
                </a:solidFill>
                <a:latin typeface="Arial Narrow" pitchFamily="34" charset="0"/>
              </a:rPr>
              <a:t>(высокий) </a:t>
            </a:r>
            <a:endParaRPr lang="ru-RU" sz="1100" dirty="0"/>
          </a:p>
        </p:txBody>
      </p:sp>
      <p:sp>
        <p:nvSpPr>
          <p:cNvPr id="48" name="Прямоугольник 47"/>
          <p:cNvSpPr/>
          <p:nvPr/>
        </p:nvSpPr>
        <p:spPr>
          <a:xfrm>
            <a:off x="1547094" y="4929560"/>
            <a:ext cx="75533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k-KZ" sz="1200" dirty="0" smtClean="0">
                <a:solidFill>
                  <a:prstClr val="black"/>
                </a:solidFill>
                <a:latin typeface="Arial Narrow" pitchFamily="34" charset="0"/>
              </a:rPr>
              <a:t>(средний)</a:t>
            </a:r>
            <a:endParaRPr lang="ru-RU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517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rgbClr val="002060"/>
              </a:solidFill>
              <a:latin typeface="Arial Narrow" pitchFamily="34" charset="0"/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Спасибо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 за внимание!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76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 noChangeArrowheads="1"/>
          </p:cNvSpPr>
          <p:nvPr>
            <p:ph type="title"/>
          </p:nvPr>
        </p:nvSpPr>
        <p:spPr>
          <a:xfrm>
            <a:off x="156948" y="109187"/>
            <a:ext cx="8229600" cy="320279"/>
          </a:xfrm>
        </p:spPr>
        <p:txBody>
          <a:bodyPr>
            <a:normAutofit fontScale="90000"/>
          </a:bodyPr>
          <a:lstStyle/>
          <a:p>
            <a:pPr algn="l">
              <a:tabLst>
                <a:tab pos="88900" algn="l"/>
                <a:tab pos="266700" algn="l"/>
                <a:tab pos="450850" algn="l"/>
                <a:tab pos="715963" algn="l"/>
              </a:tabLst>
            </a:pPr>
            <a:r>
              <a:rPr lang="ru-RU" sz="2800" b="1" dirty="0"/>
              <a:t>  	</a:t>
            </a:r>
            <a:r>
              <a:rPr lang="ru-RU" sz="22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ОСНОВНЫЕ НОВШЕСТВА ПРОЕКТА ЭКОЛОГИЧЕСКОГО КОДЕКСА </a:t>
            </a:r>
            <a:endParaRPr lang="ru-RU" sz="12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27796" y="693305"/>
            <a:ext cx="461315" cy="43956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1.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21474" y="743808"/>
            <a:ext cx="664645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Реализация экологического принципа «загрязнитель </a:t>
            </a:r>
            <a:r>
              <a:rPr lang="ru-RU" sz="16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платит и исправляет»</a:t>
            </a:r>
            <a:endParaRPr lang="ru-RU" sz="16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627796" y="1296245"/>
            <a:ext cx="461315" cy="43956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2.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27796" y="1980747"/>
            <a:ext cx="461315" cy="43956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Arial Narrow" pitchFamily="34" charset="0"/>
              </a:rPr>
              <a:t>3</a:t>
            </a:r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.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03354" y="1441925"/>
            <a:ext cx="738459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6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Внедрение наилучших доступных технологий и экономические меры стимулирования</a:t>
            </a:r>
            <a:endParaRPr lang="ru-RU" sz="16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633260" y="2602734"/>
            <a:ext cx="461315" cy="43956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4.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63744" y="3829099"/>
            <a:ext cx="641521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Автоматизированная система мониторинга выбросов</a:t>
            </a:r>
            <a:endParaRPr lang="ru-RU" sz="1600" dirty="0">
              <a:latin typeface="Arial Narrow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27793" y="3251752"/>
            <a:ext cx="461315" cy="43956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5.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8790973" y="4712292"/>
            <a:ext cx="32573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556EE53C-863F-4EA1-854F-EA0C9B8DA537}" type="slidenum">
              <a:rPr lang="ru-RU" sz="1200">
                <a:latin typeface="Arial Narrow" panose="020B0606020202030204" pitchFamily="34" charset="0"/>
                <a:cs typeface="Arial" panose="020B0604020202020204" pitchFamily="34" charset="0"/>
              </a:rPr>
              <a:pPr/>
              <a:t>2</a:t>
            </a:fld>
            <a:endParaRPr lang="ru-RU" sz="1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03354" y="2031250"/>
            <a:ext cx="612437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Плата за эмиссии в ОС и целевое расходование средств бюджета </a:t>
            </a:r>
            <a:endParaRPr lang="ru-RU" sz="1600" dirty="0"/>
          </a:p>
        </p:txBody>
      </p:sp>
      <p:sp>
        <p:nvSpPr>
          <p:cNvPr id="15" name="Овал 14"/>
          <p:cNvSpPr/>
          <p:nvPr/>
        </p:nvSpPr>
        <p:spPr>
          <a:xfrm>
            <a:off x="633260" y="3806137"/>
            <a:ext cx="461315" cy="43956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6.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629201" y="4411232"/>
            <a:ext cx="461315" cy="439560"/>
          </a:xfrm>
          <a:prstGeom prst="ellipse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Narrow" pitchFamily="34" charset="0"/>
              </a:rPr>
              <a:t>7.</a:t>
            </a:r>
            <a:endParaRPr lang="ru-RU" b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303357" y="4461735"/>
            <a:ext cx="75745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600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Совершенствование </a:t>
            </a:r>
            <a:r>
              <a:rPr lang="ru-RU" sz="16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управления отходами производства и потребления</a:t>
            </a:r>
            <a:endParaRPr lang="ru-RU" sz="1600" dirty="0">
              <a:solidFill>
                <a:srgbClr val="002060"/>
              </a:solidFill>
              <a:latin typeface="Arial Narrow" pitchFamily="34" charset="0"/>
              <a:cs typeface="Arial" pitchFamily="34" charset="0"/>
            </a:endParaRP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-27297" y="528101"/>
            <a:ext cx="91440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363743" y="2653237"/>
            <a:ext cx="845311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Новые подходы оценки воздействия на окружающую среду (ОВОС)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1363743" y="3292246"/>
            <a:ext cx="764351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1600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Ужесточение ответственности за нарушения </a:t>
            </a:r>
            <a:r>
              <a:rPr lang="ru-RU" sz="1600" dirty="0" smtClean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экологического </a:t>
            </a:r>
            <a:r>
              <a:rPr lang="ru-RU" sz="1600" dirty="0">
                <a:solidFill>
                  <a:srgbClr val="002060"/>
                </a:solidFill>
                <a:latin typeface="Arial Narrow" pitchFamily="34" charset="0"/>
                <a:cs typeface="Arial" pitchFamily="34" charset="0"/>
              </a:rPr>
              <a:t>законодательства </a:t>
            </a:r>
          </a:p>
        </p:txBody>
      </p:sp>
    </p:spTree>
    <p:extLst>
      <p:ext uri="{BB962C8B-B14F-4D97-AF65-F5344CB8AC3E}">
        <p14:creationId xmlns:p14="http://schemas.microsoft.com/office/powerpoint/2010/main" val="237247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97099" y="2354943"/>
            <a:ext cx="3085189" cy="59138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загрязнитель должен быть заинтересован в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снижении загрязнения, поскольку экологические штрафы очень </a:t>
            </a:r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высоки</a:t>
            </a:r>
            <a:endParaRPr lang="ru-RU" dirty="0">
              <a:solidFill>
                <a:srgbClr val="002060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81887" y="94485"/>
            <a:ext cx="9140540" cy="4983695"/>
            <a:chOff x="97392" y="-102359"/>
            <a:chExt cx="9140540" cy="4983695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97392" y="-102359"/>
              <a:ext cx="8985193" cy="3479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I</a:t>
              </a:r>
              <a:r>
                <a:rPr lang="ru-RU" sz="2000" b="1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. </a:t>
              </a:r>
              <a:r>
                <a:rPr lang="ru-RU" sz="1800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РЕАЛИЗАЦИЯ ПРИНЦИПА  </a:t>
              </a:r>
              <a:r>
                <a:rPr lang="ru-RU" sz="1800" dirty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«ЗАГРЯЗНИТЕЛЬ ПЛАТИТ И ИСПРАВЛЯЕТ»</a:t>
              </a: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="" xmlns:a16="http://schemas.microsoft.com/office/drawing/2014/main" id="{36ABC3D1-E42F-4972-B7A4-5153519150B5}"/>
                </a:ext>
              </a:extLst>
            </p:cNvPr>
            <p:cNvSpPr/>
            <p:nvPr/>
          </p:nvSpPr>
          <p:spPr>
            <a:xfrm>
              <a:off x="8707162" y="4604337"/>
              <a:ext cx="53077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fld id="{556EE53C-863F-4EA1-854F-EA0C9B8DA537}" type="slidenum">
                <a:rPr lang="ru-RU" sz="1200" smtClean="0">
                  <a:latin typeface="Arial Narrow" panose="020B0606020202030204" pitchFamily="34" charset="0"/>
                  <a:cs typeface="Arial" panose="020B0604020202020204" pitchFamily="34" charset="0"/>
                </a:rPr>
                <a:pPr algn="ctr"/>
                <a:t>3</a:t>
              </a:fld>
              <a:endParaRPr lang="ru-RU" sz="1200" dirty="0"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" name="Прямоугольник 5"/>
          <p:cNvSpPr/>
          <p:nvPr/>
        </p:nvSpPr>
        <p:spPr>
          <a:xfrm>
            <a:off x="3340716" y="1469618"/>
            <a:ext cx="23823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«Загрязнитель платит»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269977" y="1858096"/>
            <a:ext cx="3218929" cy="279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  <a:cs typeface="Arial" pitchFamily="34" charset="0"/>
              </a:rPr>
              <a:t>ВОССТАНОВИТЕЛЬНАЯ ФУНКЦИЯ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698649" y="3168893"/>
            <a:ext cx="6218944" cy="305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Механизмы реализации принципа «загрязнитель платит»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32602" y="1931983"/>
            <a:ext cx="2763422" cy="279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 Narrow" panose="020B0606020202030204" pitchFamily="34" charset="0"/>
                <a:cs typeface="Arial" pitchFamily="34" charset="0"/>
              </a:rPr>
              <a:t>ПРЕВЕНТИВНАЯ ФУНКЦИЯ </a:t>
            </a:r>
            <a:endParaRPr lang="ru-RU" sz="1600" b="1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388410" y="2354944"/>
            <a:ext cx="3101642" cy="41333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just"/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загрязнитель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должен нести затраты на очистку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от уже нанесенного ущерба.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69688" y="3662408"/>
            <a:ext cx="426222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Arial Narrow" pitchFamily="34" charset="0"/>
              </a:rPr>
              <a:t>Внедрение наилучших доступных технологий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Arial Narrow" pitchFamily="34" charset="0"/>
              </a:rPr>
              <a:t>Получение комплексного экологического разрешения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Arial Narrow" pitchFamily="34" charset="0"/>
              </a:rPr>
              <a:t>Экономическое стимулирование операторов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4694822" y="3655580"/>
            <a:ext cx="4262220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 err="1" smtClean="0">
                <a:solidFill>
                  <a:srgbClr val="002060"/>
                </a:solidFill>
                <a:latin typeface="Arial Narrow" pitchFamily="34" charset="0"/>
              </a:rPr>
              <a:t>Ремедиация</a:t>
            </a:r>
            <a:r>
              <a:rPr lang="ru-RU" dirty="0" smtClean="0">
                <a:solidFill>
                  <a:srgbClr val="002060"/>
                </a:solidFill>
                <a:latin typeface="Arial Narrow" pitchFamily="34" charset="0"/>
              </a:rPr>
              <a:t> </a:t>
            </a:r>
            <a:r>
              <a:rPr lang="ru-RU" sz="1200" dirty="0" smtClean="0">
                <a:solidFill>
                  <a:srgbClr val="002060"/>
                </a:solidFill>
                <a:latin typeface="Arial Narrow" pitchFamily="34" charset="0"/>
              </a:rPr>
              <a:t>(восстановление до первичного состояния)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Arial Narrow" pitchFamily="34" charset="0"/>
              </a:rPr>
              <a:t>Увеличение размера административного штрафа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ru-RU" dirty="0" smtClean="0">
                <a:solidFill>
                  <a:srgbClr val="002060"/>
                </a:solidFill>
                <a:latin typeface="Arial Narrow" pitchFamily="34" charset="0"/>
              </a:rPr>
              <a:t>Создание ликвидационных фондов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2483" y="503018"/>
            <a:ext cx="91440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69688" y="639182"/>
            <a:ext cx="7455887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п</a:t>
            </a: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ринцип </a:t>
            </a:r>
            <a:r>
              <a:rPr lang="ru-RU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itchFamily="34" charset="0"/>
              </a:rPr>
              <a:t>«загрязнитель платит»</a:t>
            </a: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впервые</a:t>
            </a: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 сформулирован  экспертами ОЭСР в 1972 году</a:t>
            </a:r>
          </a:p>
          <a:p>
            <a:pPr marL="285750" indent="-285750">
              <a:lnSpc>
                <a:spcPct val="150000"/>
              </a:lnSpc>
              <a:buFont typeface="Arial" pitchFamily="34" charset="0"/>
              <a:buChar char="•"/>
            </a:pP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подразумевает принятие </a:t>
            </a:r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всех мер </a:t>
            </a: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по недопущению негативного воздействия на окружающую среду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040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1"/>
          <p:cNvSpPr txBox="1">
            <a:spLocks/>
          </p:cNvSpPr>
          <p:nvPr/>
        </p:nvSpPr>
        <p:spPr>
          <a:xfrm>
            <a:off x="110551" y="0"/>
            <a:ext cx="8229600" cy="3821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b="1" dirty="0" smtClean="0">
                <a:solidFill>
                  <a:srgbClr val="002060"/>
                </a:solidFill>
                <a:latin typeface="Arial Narrow" pitchFamily="34" charset="0"/>
                <a:cs typeface="Arial" panose="020B0604020202020204" pitchFamily="34" charset="0"/>
              </a:rPr>
              <a:t>II</a:t>
            </a:r>
            <a:r>
              <a:rPr lang="en-US" sz="2000" b="1" dirty="0">
                <a:solidFill>
                  <a:srgbClr val="002060"/>
                </a:solidFill>
                <a:latin typeface="Arial Narrow" pitchFamily="34" charset="0"/>
                <a:cs typeface="Arial" panose="020B0604020202020204" pitchFamily="34" charset="0"/>
              </a:rPr>
              <a:t>. </a:t>
            </a:r>
            <a:r>
              <a:rPr lang="kk-KZ" sz="2000" dirty="0">
                <a:solidFill>
                  <a:srgbClr val="002060"/>
                </a:solidFill>
                <a:latin typeface="Arial Narrow" pitchFamily="34" charset="0"/>
                <a:cs typeface="Arial" panose="020B0604020202020204" pitchFamily="34" charset="0"/>
              </a:rPr>
              <a:t>ВНЕДРЕНИЕ </a:t>
            </a:r>
            <a:r>
              <a:rPr lang="ru-RU" sz="2000" dirty="0">
                <a:solidFill>
                  <a:srgbClr val="002060"/>
                </a:solidFill>
                <a:latin typeface="Arial Narrow" pitchFamily="34" charset="0"/>
                <a:cs typeface="Arial" panose="020B0604020202020204" pitchFamily="34" charset="0"/>
              </a:rPr>
              <a:t>НАИЛУЧШИХ ДОСТУПНЫХ </a:t>
            </a:r>
            <a:r>
              <a:rPr lang="ru-RU" sz="2000" dirty="0" smtClean="0">
                <a:solidFill>
                  <a:srgbClr val="002060"/>
                </a:solidFill>
                <a:latin typeface="Arial Narrow" pitchFamily="34" charset="0"/>
                <a:cs typeface="Arial" panose="020B0604020202020204" pitchFamily="34" charset="0"/>
              </a:rPr>
              <a:t>ТЕХНОЛОГИЙ</a:t>
            </a:r>
            <a:endParaRPr lang="ru-RU" sz="2000" dirty="0">
              <a:solidFill>
                <a:srgbClr val="002060"/>
              </a:solidFill>
              <a:latin typeface="Arial Narrow" pitchFamily="34" charset="0"/>
              <a:cs typeface="Arial" panose="020B0604020202020204" pitchFamily="34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846322" y="4751629"/>
            <a:ext cx="2551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fld id="{556EE53C-863F-4EA1-854F-EA0C9B8DA537}" type="slidenum">
              <a:rPr lang="ru-RU" sz="1200">
                <a:latin typeface="Arial Narrow" panose="020B0606020202030204" pitchFamily="34" charset="0"/>
                <a:cs typeface="Arial" panose="020B0604020202020204" pitchFamily="34" charset="0"/>
              </a:rPr>
              <a:pPr algn="ctr"/>
              <a:t>4</a:t>
            </a:fld>
            <a:endParaRPr lang="ru-RU" sz="12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0" y="391623"/>
            <a:ext cx="91440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14A641FD-7CD5-4BC8-A100-2F3FA6E5F167}"/>
              </a:ext>
            </a:extLst>
          </p:cNvPr>
          <p:cNvSpPr txBox="1"/>
          <p:nvPr/>
        </p:nvSpPr>
        <p:spPr>
          <a:xfrm>
            <a:off x="155273" y="487831"/>
            <a:ext cx="8818648" cy="31547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>
              <a:spcAft>
                <a:spcPts val="900"/>
              </a:spcAft>
            </a:pPr>
            <a:r>
              <a:rPr lang="ru-RU" sz="16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С 2025 года вводится механизм наилучших доступных технологий </a:t>
            </a:r>
            <a:endParaRPr lang="ru-RU" sz="1600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110550" y="1139983"/>
            <a:ext cx="8990969" cy="0"/>
          </a:xfrm>
          <a:prstGeom prst="line">
            <a:avLst/>
          </a:prstGeom>
          <a:ln w="31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20766" y="823021"/>
            <a:ext cx="9156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Пример 1 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331" y="1274089"/>
            <a:ext cx="2855343" cy="926041"/>
          </a:xfrm>
          <a:prstGeom prst="round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Arial Narrow" pitchFamily="34" charset="0"/>
              </a:rPr>
              <a:t>Предприятие* </a:t>
            </a:r>
            <a:r>
              <a:rPr lang="ru-RU" sz="1600" b="1" u="sng" dirty="0" smtClean="0">
                <a:solidFill>
                  <a:srgbClr val="002060"/>
                </a:solidFill>
                <a:latin typeface="Arial Narrow" pitchFamily="34" charset="0"/>
              </a:rPr>
              <a:t>внедряет</a:t>
            </a:r>
            <a:r>
              <a:rPr lang="ru-RU" sz="1600" b="1" dirty="0" smtClean="0">
                <a:solidFill>
                  <a:srgbClr val="002060"/>
                </a:solidFill>
                <a:latin typeface="Arial Narrow" pitchFamily="34" charset="0"/>
              </a:rPr>
              <a:t> </a:t>
            </a:r>
            <a:r>
              <a:rPr lang="ru-RU" sz="1600" dirty="0" smtClean="0">
                <a:solidFill>
                  <a:srgbClr val="002060"/>
                </a:solidFill>
                <a:latin typeface="Arial Narrow" pitchFamily="34" charset="0"/>
              </a:rPr>
              <a:t>НДТ, направленные на снижение выбросов</a:t>
            </a:r>
            <a:endParaRPr lang="ru-RU" sz="1600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77772" y="1245588"/>
            <a:ext cx="2999116" cy="926041"/>
          </a:xfrm>
          <a:prstGeom prst="roundRect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Arial Narrow" pitchFamily="34" charset="0"/>
              </a:rPr>
              <a:t>Компания </a:t>
            </a:r>
            <a:r>
              <a:rPr lang="ru-RU" sz="1600" b="1" u="sng" dirty="0" smtClean="0">
                <a:solidFill>
                  <a:srgbClr val="002060"/>
                </a:solidFill>
                <a:latin typeface="Arial Narrow" pitchFamily="34" charset="0"/>
              </a:rPr>
              <a:t>освобождается</a:t>
            </a:r>
          </a:p>
          <a:p>
            <a:pPr algn="ctr"/>
            <a:r>
              <a:rPr lang="ru-RU" sz="1600" dirty="0" smtClean="0">
                <a:solidFill>
                  <a:srgbClr val="002060"/>
                </a:solidFill>
                <a:latin typeface="Arial Narrow" pitchFamily="34" charset="0"/>
              </a:rPr>
              <a:t> от платы за эмиссии</a:t>
            </a:r>
            <a:endParaRPr lang="ru-RU" sz="1600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10551" y="2325122"/>
            <a:ext cx="915635" cy="3385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Пример 2 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793772" y="1929874"/>
            <a:ext cx="15071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  <a:latin typeface="Arial Narrow" pitchFamily="34" charset="0"/>
              </a:rPr>
              <a:t>в</a:t>
            </a:r>
            <a:r>
              <a:rPr lang="ru-RU" b="1" i="1" dirty="0" smtClean="0">
                <a:solidFill>
                  <a:srgbClr val="002060"/>
                </a:solidFill>
                <a:latin typeface="Arial Narrow" pitchFamily="34" charset="0"/>
              </a:rPr>
              <a:t> течение 10 лет</a:t>
            </a:r>
            <a:endParaRPr lang="ru-RU" b="1" i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500331" y="2738930"/>
            <a:ext cx="2855343" cy="757700"/>
          </a:xfrm>
          <a:prstGeom prst="round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002060"/>
                </a:solidFill>
                <a:latin typeface="Arial Narrow" pitchFamily="34" charset="0"/>
              </a:rPr>
              <a:t>Предприятие </a:t>
            </a:r>
            <a:r>
              <a:rPr lang="ru-RU" sz="1600" b="1" u="sng" dirty="0" smtClean="0">
                <a:solidFill>
                  <a:srgbClr val="C00000"/>
                </a:solidFill>
                <a:latin typeface="Arial Narrow" pitchFamily="34" charset="0"/>
              </a:rPr>
              <a:t>не внедряет </a:t>
            </a:r>
            <a:r>
              <a:rPr lang="ru-RU" sz="1600" dirty="0" smtClean="0">
                <a:solidFill>
                  <a:srgbClr val="002060"/>
                </a:solidFill>
                <a:latin typeface="Arial Narrow" pitchFamily="34" charset="0"/>
              </a:rPr>
              <a:t>НДТ</a:t>
            </a:r>
            <a:endParaRPr lang="ru-RU" dirty="0">
              <a:solidFill>
                <a:srgbClr val="002060"/>
              </a:solidFill>
              <a:latin typeface="Arial Narrow" pitchFamily="34" charset="0"/>
            </a:endParaRPr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5477773" y="2757624"/>
            <a:ext cx="2999116" cy="739006"/>
          </a:xfrm>
          <a:prstGeom prst="round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  <a:latin typeface="Arial Narrow" pitchFamily="34" charset="0"/>
              </a:rPr>
              <a:t>Ставки платы за эмиссии </a:t>
            </a:r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увеличиваются</a:t>
            </a:r>
            <a:r>
              <a:rPr lang="ru-RU" b="1" dirty="0" smtClean="0">
                <a:solidFill>
                  <a:srgbClr val="FF0000"/>
                </a:solidFill>
                <a:latin typeface="Arial Narrow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 Narrow" pitchFamily="34" charset="0"/>
              </a:rPr>
              <a:t>в </a:t>
            </a:r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2, 4, 8 раз </a:t>
            </a:r>
            <a:endParaRPr lang="ru-RU" b="1" dirty="0">
              <a:solidFill>
                <a:srgbClr val="C00000"/>
              </a:solidFill>
              <a:latin typeface="Arial Narrow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20767" y="3670969"/>
            <a:ext cx="885315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* На </a:t>
            </a:r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первом этапе </a:t>
            </a: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на </a:t>
            </a:r>
            <a:r>
              <a:rPr lang="ru-RU" smtClean="0">
                <a:solidFill>
                  <a:srgbClr val="002060"/>
                </a:solidFill>
                <a:latin typeface="Arial Narrow" panose="020B0606020202030204" pitchFamily="34" charset="0"/>
              </a:rPr>
              <a:t>принципы НДТ </a:t>
            </a: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перейдут </a:t>
            </a:r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ТОП-50 предприятий</a:t>
            </a: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, осуществляющие 80% выбросов, из них теплоэнергетика – 17, ГМК – 23, нефтегазовые – 9, химическая промышленность – 1.</a:t>
            </a:r>
          </a:p>
          <a:p>
            <a:pPr marL="285750" indent="-285750" algn="just">
              <a:buFont typeface="Arial" charset="0"/>
              <a:buChar char="•"/>
            </a:pPr>
            <a:endParaRPr lang="ru-RU" sz="600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В ЕС в результате внедрения </a:t>
            </a: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НДТ в части технологии очистки выбросов в атмосферу было сокращено </a:t>
            </a:r>
            <a:r>
              <a:rPr lang="en-US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NO</a:t>
            </a:r>
            <a:r>
              <a:rPr lang="en-US" b="1" baseline="-250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</a:t>
            </a:r>
            <a:r>
              <a:rPr lang="en-US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 69%, </a:t>
            </a: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SO</a:t>
            </a:r>
            <a:r>
              <a:rPr lang="en-US" b="1" baseline="-250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</a:t>
            </a: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 94%, 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 также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пыль/твердые частицы на 94</a:t>
            </a:r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%</a:t>
            </a: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just">
              <a:buFont typeface="Arial" charset="0"/>
              <a:buChar char="•"/>
            </a:pPr>
            <a:endParaRPr lang="ru-RU" sz="500" dirty="0" smtClean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*Снижение загрязнения воздуха является долгосрочной системной мерой (опыт ЕС-15 лет)</a:t>
            </a:r>
            <a:endParaRPr lang="ru-RU" dirty="0"/>
          </a:p>
        </p:txBody>
      </p:sp>
      <p:sp>
        <p:nvSpPr>
          <p:cNvPr id="13" name="Стрелка вправо 12"/>
          <p:cNvSpPr/>
          <p:nvPr/>
        </p:nvSpPr>
        <p:spPr>
          <a:xfrm>
            <a:off x="4206863" y="1377606"/>
            <a:ext cx="523238" cy="484632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4216107" y="2778521"/>
            <a:ext cx="504750" cy="484632"/>
          </a:xfrm>
          <a:prstGeom prst="rightArrow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120767" y="2577719"/>
            <a:ext cx="8990969" cy="0"/>
          </a:xfrm>
          <a:prstGeom prst="line">
            <a:avLst/>
          </a:prstGeom>
          <a:ln w="3175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908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 22"/>
          <p:cNvGrpSpPr/>
          <p:nvPr/>
        </p:nvGrpSpPr>
        <p:grpSpPr>
          <a:xfrm>
            <a:off x="0" y="20955"/>
            <a:ext cx="9144000" cy="5053533"/>
            <a:chOff x="0" y="0"/>
            <a:chExt cx="9144000" cy="5053533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73324" y="0"/>
              <a:ext cx="9070676" cy="3479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III. </a:t>
              </a:r>
              <a:r>
                <a:rPr lang="ru-RU" sz="1600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ПЛАТА ЗА ЭМИССИИ И ЦЕЛЕВОЕ РАСХОДОВАНИЕ СРЕДСТВ НА ПРИРОДООХРАННЫЕ МЕРОПРИЯТИЯ</a:t>
              </a:r>
              <a:endParaRPr lang="ru-RU" sz="16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0" y="0"/>
              <a:ext cx="146649" cy="3479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="" xmlns:a16="http://schemas.microsoft.com/office/drawing/2014/main" id="{36ABC3D1-E42F-4972-B7A4-5153519150B5}"/>
                </a:ext>
              </a:extLst>
            </p:cNvPr>
            <p:cNvSpPr/>
            <p:nvPr/>
          </p:nvSpPr>
          <p:spPr>
            <a:xfrm>
              <a:off x="8768706" y="4776534"/>
              <a:ext cx="37529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fld id="{556EE53C-863F-4EA1-854F-EA0C9B8DA537}" type="slidenum">
                <a:rPr lang="ru-RU" sz="1200" smtClean="0">
                  <a:latin typeface="Arial Narrow" panose="020B0606020202030204" pitchFamily="34" charset="0"/>
                  <a:cs typeface="Arial" panose="020B0604020202020204" pitchFamily="34" charset="0"/>
                </a:rPr>
                <a:pPr algn="ctr"/>
                <a:t>5</a:t>
              </a:fld>
              <a:endParaRPr lang="ru-RU" sz="1200" dirty="0"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14A641FD-7CD5-4BC8-A100-2F3FA6E5F167}"/>
              </a:ext>
            </a:extLst>
          </p:cNvPr>
          <p:cNvSpPr txBox="1"/>
          <p:nvPr/>
        </p:nvSpPr>
        <p:spPr>
          <a:xfrm>
            <a:off x="155273" y="487831"/>
            <a:ext cx="5822832" cy="28469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</a:rPr>
              <a:t>Действующая </a:t>
            </a:r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практика</a:t>
            </a:r>
            <a:endParaRPr lang="ru-RU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14A641FD-7CD5-4BC8-A100-2F3FA6E5F167}"/>
              </a:ext>
            </a:extLst>
          </p:cNvPr>
          <p:cNvSpPr txBox="1"/>
          <p:nvPr/>
        </p:nvSpPr>
        <p:spPr>
          <a:xfrm>
            <a:off x="6256385" y="487831"/>
            <a:ext cx="2613804" cy="28469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algn="ctr">
              <a:spcAft>
                <a:spcPts val="900"/>
              </a:spcAft>
            </a:pPr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Реформа</a:t>
            </a:r>
            <a:endParaRPr lang="ru-RU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6256385" y="1061048"/>
            <a:ext cx="2613804" cy="361483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>
              <a:lnSpc>
                <a:spcPct val="120000"/>
              </a:lnSpc>
              <a:tabLst>
                <a:tab pos="85725" algn="l"/>
              </a:tabLst>
              <a:defRPr sz="1400" b="0" i="0" u="none" strike="noStrike" kern="1200" spc="0" baseline="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предусмотрено </a:t>
            </a:r>
            <a:r>
              <a:rPr lang="ru-RU" sz="16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расходование</a:t>
            </a:r>
            <a:r>
              <a:rPr lang="ru-RU" sz="1600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поступающей платы за эмиссии в окружающую среду на природоохранные </a:t>
            </a:r>
            <a:r>
              <a:rPr lang="ru-RU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мероприятия в </a:t>
            </a:r>
            <a:r>
              <a:rPr lang="ru-RU" sz="1600" b="1" dirty="0">
                <a:solidFill>
                  <a:srgbClr val="00B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размере 100% от поступлений </a:t>
            </a:r>
            <a:r>
              <a:rPr lang="ru-RU" sz="1600" b="1" dirty="0" smtClean="0">
                <a:solidFill>
                  <a:srgbClr val="00B05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платы, </a:t>
            </a:r>
            <a:endParaRPr lang="en-US" sz="1600" b="1" dirty="0">
              <a:solidFill>
                <a:srgbClr val="00B05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tabLst>
                <a:tab pos="85725" algn="l"/>
              </a:tabLst>
              <a:defRPr sz="1400" b="0" i="0" u="none" strike="noStrike" kern="1200" spc="0" baseline="0">
                <a:solidFill>
                  <a:srgbClr val="002060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в том числе на озеленение, реконструкцию и строительство канализационных очистных сооружений, очистку русел рек и т.п.</a:t>
            </a:r>
            <a:endParaRPr lang="en-US" sz="1600" b="1" dirty="0" smtClean="0">
              <a:solidFill>
                <a:srgbClr val="C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3" name="Диаграмма 5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1873636"/>
              </p:ext>
            </p:extLst>
          </p:nvPr>
        </p:nvGraphicFramePr>
        <p:xfrm>
          <a:off x="132686" y="950977"/>
          <a:ext cx="5845421" cy="3894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0" name="Прямая соединительная линия 9"/>
          <p:cNvCxnSpPr/>
          <p:nvPr/>
        </p:nvCxnSpPr>
        <p:spPr>
          <a:xfrm>
            <a:off x="0" y="357504"/>
            <a:ext cx="91440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8113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Овал 62"/>
          <p:cNvSpPr/>
          <p:nvPr/>
        </p:nvSpPr>
        <p:spPr>
          <a:xfrm>
            <a:off x="242087" y="1091010"/>
            <a:ext cx="1071634" cy="1071634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4349225" y="1202957"/>
            <a:ext cx="477475" cy="347974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4339087" y="750693"/>
            <a:ext cx="487615" cy="365990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430974" y="1231207"/>
            <a:ext cx="25763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ОВОС охвачены объекты 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IV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категории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~</a:t>
            </a: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19</a:t>
            </a:r>
            <a:r>
              <a:rPr lang="kk-KZ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kk-KZ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тыс.</a:t>
            </a:r>
            <a:r>
              <a:rPr lang="en-US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kk-KZ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предприятий</a:t>
            </a:r>
            <a:endParaRPr lang="ru-RU" b="1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43806" y="2230893"/>
            <a:ext cx="3771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10,7 тыс. предприятий </a:t>
            </a:r>
            <a:r>
              <a:rPr lang="ru-RU" sz="12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(объекты общественного питания и т.д.) </a:t>
            </a: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о</a:t>
            </a:r>
            <a:r>
              <a:rPr 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свобождается </a:t>
            </a: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от ОВОС</a:t>
            </a:r>
            <a:endParaRPr lang="kk-KZ" sz="12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ятиугольник 24"/>
          <p:cNvSpPr/>
          <p:nvPr/>
        </p:nvSpPr>
        <p:spPr>
          <a:xfrm>
            <a:off x="1215250" y="3607434"/>
            <a:ext cx="431448" cy="245660"/>
          </a:xfrm>
          <a:prstGeom prst="homePlate">
            <a:avLst/>
          </a:pr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rgbClr val="002060"/>
                </a:solidFill>
                <a:latin typeface="Arial Narrow" panose="020B0606020202030204" pitchFamily="34" charset="0"/>
              </a:rPr>
              <a:t>1</a:t>
            </a:r>
            <a:endParaRPr lang="ru-RU" sz="105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" name="Группа 13"/>
          <p:cNvGrpSpPr/>
          <p:nvPr/>
        </p:nvGrpSpPr>
        <p:grpSpPr>
          <a:xfrm>
            <a:off x="5382024" y="3432368"/>
            <a:ext cx="1604262" cy="292813"/>
            <a:chOff x="6656989" y="3847111"/>
            <a:chExt cx="2852021" cy="390417"/>
          </a:xfrm>
          <a:solidFill>
            <a:schemeClr val="bg1"/>
          </a:solidFill>
        </p:grpSpPr>
        <p:sp>
          <p:nvSpPr>
            <p:cNvPr id="26" name="Пятиугольник 25"/>
            <p:cNvSpPr/>
            <p:nvPr/>
          </p:nvSpPr>
          <p:spPr>
            <a:xfrm>
              <a:off x="8668050" y="3909982"/>
              <a:ext cx="829671" cy="327546"/>
            </a:xfrm>
            <a:prstGeom prst="homePlat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4</a:t>
              </a:r>
              <a:endParaRPr lang="ru-RU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</p:txBody>
        </p:sp>
        <p:sp>
          <p:nvSpPr>
            <p:cNvPr id="27" name="Пятиугольник 26"/>
            <p:cNvSpPr/>
            <p:nvPr/>
          </p:nvSpPr>
          <p:spPr>
            <a:xfrm>
              <a:off x="8000950" y="3909982"/>
              <a:ext cx="829671" cy="327546"/>
            </a:xfrm>
            <a:prstGeom prst="homePlat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3</a:t>
              </a:r>
              <a:endParaRPr lang="ru-RU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</p:txBody>
        </p:sp>
        <p:sp>
          <p:nvSpPr>
            <p:cNvPr id="28" name="Пятиугольник 27"/>
            <p:cNvSpPr/>
            <p:nvPr/>
          </p:nvSpPr>
          <p:spPr>
            <a:xfrm>
              <a:off x="7337293" y="3909982"/>
              <a:ext cx="829671" cy="327546"/>
            </a:xfrm>
            <a:prstGeom prst="homePlat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2</a:t>
              </a:r>
              <a:endParaRPr lang="ru-RU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</p:txBody>
        </p:sp>
        <p:sp>
          <p:nvSpPr>
            <p:cNvPr id="29" name="Пятиугольник 28"/>
            <p:cNvSpPr/>
            <p:nvPr/>
          </p:nvSpPr>
          <p:spPr>
            <a:xfrm>
              <a:off x="6656989" y="3909980"/>
              <a:ext cx="829671" cy="327546"/>
            </a:xfrm>
            <a:prstGeom prst="homePlat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b="1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rPr>
                <a:t>1</a:t>
              </a:r>
              <a:endParaRPr lang="ru-RU" sz="105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endParaRPr>
            </a:p>
          </p:txBody>
        </p:sp>
        <p:cxnSp>
          <p:nvCxnSpPr>
            <p:cNvPr id="39" name="Прямая со стрелкой 38"/>
            <p:cNvCxnSpPr/>
            <p:nvPr/>
          </p:nvCxnSpPr>
          <p:spPr>
            <a:xfrm>
              <a:off x="6656989" y="3847111"/>
              <a:ext cx="2852021" cy="0"/>
            </a:xfrm>
            <a:prstGeom prst="straightConnector1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TextBox 46"/>
          <p:cNvSpPr txBox="1"/>
          <p:nvPr/>
        </p:nvSpPr>
        <p:spPr>
          <a:xfrm>
            <a:off x="5006757" y="3057035"/>
            <a:ext cx="36453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Участие общественности </a:t>
            </a:r>
            <a:r>
              <a:rPr lang="kk-KZ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каждой из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 стадий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37727" y="3074542"/>
            <a:ext cx="3025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Участиях общественности осуществляется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единожды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37727" y="4137746"/>
            <a:ext cx="30252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Заключение выдается уполномоченным органом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5006757" y="3825691"/>
            <a:ext cx="377122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Институт коллегиального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рассмотрения ОВОС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162408" y="4451726"/>
            <a:ext cx="2137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Стадия </a:t>
            </a:r>
            <a:r>
              <a:rPr 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послепроектного анализа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4252823" y="635154"/>
            <a:ext cx="1" cy="4202623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73324" y="2922041"/>
            <a:ext cx="9062250" cy="0"/>
          </a:xfrm>
          <a:prstGeom prst="line">
            <a:avLst/>
          </a:prstGeom>
          <a:ln w="19050">
            <a:solidFill>
              <a:srgbClr val="00206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Группа 41"/>
          <p:cNvGrpSpPr/>
          <p:nvPr/>
        </p:nvGrpSpPr>
        <p:grpSpPr>
          <a:xfrm>
            <a:off x="0" y="1"/>
            <a:ext cx="9144000" cy="5113444"/>
            <a:chOff x="0" y="0"/>
            <a:chExt cx="9144000" cy="5113444"/>
          </a:xfrm>
        </p:grpSpPr>
        <p:sp>
          <p:nvSpPr>
            <p:cNvPr id="44" name="Прямоугольник 43"/>
            <p:cNvSpPr/>
            <p:nvPr/>
          </p:nvSpPr>
          <p:spPr>
            <a:xfrm>
              <a:off x="0" y="0"/>
              <a:ext cx="9144000" cy="3479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800" b="1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IIV. </a:t>
              </a:r>
              <a:r>
                <a:rPr lang="ru-RU" sz="1800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НОВЫЕ </a:t>
              </a:r>
              <a:r>
                <a:rPr lang="ru-RU" sz="1800" dirty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ПОДХОДЫ ОЦЕНКИ ВОЗДЕЙСТВИЯ НА ОКРУЖАЮЩУЮ СРЕДУ (ОВОС)</a:t>
              </a:r>
            </a:p>
          </p:txBody>
        </p:sp>
        <p:sp>
          <p:nvSpPr>
            <p:cNvPr id="50" name="Прямоугольник 49"/>
            <p:cNvSpPr/>
            <p:nvPr/>
          </p:nvSpPr>
          <p:spPr>
            <a:xfrm>
              <a:off x="0" y="0"/>
              <a:ext cx="146649" cy="3479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Прямоугольник 55">
              <a:extLst>
                <a:ext uri="{FF2B5EF4-FFF2-40B4-BE49-F238E27FC236}">
                  <a16:creationId xmlns="" xmlns:a16="http://schemas.microsoft.com/office/drawing/2014/main" id="{36ABC3D1-E42F-4972-B7A4-5153519150B5}"/>
                </a:ext>
              </a:extLst>
            </p:cNvPr>
            <p:cNvSpPr/>
            <p:nvPr/>
          </p:nvSpPr>
          <p:spPr>
            <a:xfrm>
              <a:off x="8715028" y="4836445"/>
              <a:ext cx="42054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fld id="{556EE53C-863F-4EA1-854F-EA0C9B8DA537}" type="slidenum">
                <a:rPr lang="ru-RU" sz="1200" smtClean="0">
                  <a:latin typeface="Arial Narrow" panose="020B0606020202030204" pitchFamily="34" charset="0"/>
                  <a:cs typeface="Arial" panose="020B0604020202020204" pitchFamily="34" charset="0"/>
                </a:rPr>
                <a:pPr algn="ctr"/>
                <a:t>6</a:t>
              </a:fld>
              <a:endParaRPr lang="ru-RU" sz="1200" dirty="0"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4519696" y="733632"/>
            <a:ext cx="1473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 Narrow" panose="020B0606020202030204" pitchFamily="34" charset="0"/>
              </a:rPr>
              <a:t>I</a:t>
            </a: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4339087" y="2261834"/>
            <a:ext cx="487613" cy="365990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826701" y="783233"/>
            <a:ext cx="44863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ОВОС охвачены объекты </a:t>
            </a:r>
            <a:r>
              <a:rPr lang="en-US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 </a:t>
            </a: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категории </a:t>
            </a:r>
            <a:r>
              <a:rPr lang="en-US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~ </a:t>
            </a:r>
            <a:r>
              <a:rPr lang="en-US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2,6 </a:t>
            </a:r>
            <a:r>
              <a:rPr lang="kk-KZ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тыс предприятий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4890806" y="1168765"/>
            <a:ext cx="39486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2,2 тыс. предприятий </a:t>
            </a:r>
            <a:r>
              <a:rPr lang="ru-RU" sz="12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(объекты производства металлургии, строит. мат. и др. малой мощности) </a:t>
            </a: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– </a:t>
            </a:r>
            <a:r>
              <a:rPr 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СКРИНИНГ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006757" y="1621465"/>
            <a:ext cx="37712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3,5 тыс. предприятий </a:t>
            </a:r>
            <a:r>
              <a:rPr lang="ru-RU" sz="12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(объекты производства бытовой химии, полиуретана и т.д.) </a:t>
            </a: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-  </a:t>
            </a:r>
            <a:r>
              <a:rPr 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Уведомительный порядок</a:t>
            </a:r>
          </a:p>
        </p:txBody>
      </p:sp>
      <p:pic>
        <p:nvPicPr>
          <p:cNvPr id="19" name="Picture 2" descr="C:\Users\shadiev_na\Desktop\199533-200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225" y="3009031"/>
            <a:ext cx="477476" cy="47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Овал 63"/>
          <p:cNvSpPr/>
          <p:nvPr/>
        </p:nvSpPr>
        <p:spPr>
          <a:xfrm>
            <a:off x="4319587" y="3003406"/>
            <a:ext cx="517716" cy="517716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4308985" y="3742856"/>
            <a:ext cx="517716" cy="517716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4308985" y="4402108"/>
            <a:ext cx="517716" cy="517716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C:\Users\shadiev_na\Desktop\5422873-arrow-increase-profit-chart-graph-analytics-svg-png-icon-free-graph-png-980_722_preview.pn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5693" y="4538113"/>
            <a:ext cx="344300" cy="253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C:\Users\shadiev_na\Desktop\icon-manufacturing.pn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57" y="1214937"/>
            <a:ext cx="786494" cy="786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shadiev_na\Desktop\public-match.png"/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056" y="3202663"/>
            <a:ext cx="432847" cy="318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Овал 67"/>
          <p:cNvSpPr/>
          <p:nvPr/>
        </p:nvSpPr>
        <p:spPr>
          <a:xfrm>
            <a:off x="242087" y="3033987"/>
            <a:ext cx="712621" cy="689081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9" name="Группа 8"/>
          <p:cNvGrpSpPr/>
          <p:nvPr/>
        </p:nvGrpSpPr>
        <p:grpSpPr>
          <a:xfrm>
            <a:off x="242087" y="4023636"/>
            <a:ext cx="732121" cy="689081"/>
            <a:chOff x="459562" y="3894927"/>
            <a:chExt cx="602448" cy="517716"/>
          </a:xfrm>
        </p:grpSpPr>
        <p:pic>
          <p:nvPicPr>
            <p:cNvPr id="43" name="Рисунок 42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6546" y="3972731"/>
              <a:ext cx="404286" cy="423359"/>
            </a:xfrm>
            <a:prstGeom prst="rect">
              <a:avLst/>
            </a:prstGeom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</p:pic>
        <p:sp>
          <p:nvSpPr>
            <p:cNvPr id="69" name="Овал 68"/>
            <p:cNvSpPr/>
            <p:nvPr/>
          </p:nvSpPr>
          <p:spPr>
            <a:xfrm>
              <a:off x="459562" y="3894927"/>
              <a:ext cx="602448" cy="517716"/>
            </a:xfrm>
            <a:prstGeom prst="ellipse">
              <a:avLst/>
            </a:prstGeom>
            <a:noFill/>
            <a:ln>
              <a:solidFill>
                <a:schemeClr val="accent5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7172" name="Picture 4" descr="C:\Users\shadiev_na\Desktop\university-clipart-black-and-white-5.png"/>
          <p:cNvPicPr>
            <a:picLocks noChangeAspect="1" noChangeArrowheads="1"/>
          </p:cNvPicPr>
          <p:nvPr/>
        </p:nvPicPr>
        <p:blipFill>
          <a:blip r:embed="rId8" cstate="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594" y="3818643"/>
            <a:ext cx="343703" cy="343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44480" y="496824"/>
            <a:ext cx="3269420" cy="2539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ДЕЙСТВУЮЩАЯ РЕДАКЦИЯ ЭК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959330" y="471573"/>
            <a:ext cx="3275493" cy="25391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НОВАЯ РЕДАКЦИЯ ЭК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432888" y="1199543"/>
            <a:ext cx="3158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 Narrow" panose="020B0606020202030204" pitchFamily="34" charset="0"/>
              </a:rPr>
              <a:t>II</a:t>
            </a: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4319587" y="2227714"/>
            <a:ext cx="50711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Arial Narrow" panose="020B0606020202030204" pitchFamily="34" charset="0"/>
              </a:rPr>
              <a:t>IV</a:t>
            </a:r>
            <a:endParaRPr lang="ru-RU" sz="2000" dirty="0">
              <a:latin typeface="Arial Narrow" panose="020B0606020202030204" pitchFamily="34" charset="0"/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4349226" y="1679566"/>
            <a:ext cx="488078" cy="386087"/>
          </a:xfrm>
          <a:prstGeom prst="ellipse">
            <a:avLst/>
          </a:prstGeom>
          <a:solidFill>
            <a:schemeClr val="bg1"/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0" dirty="0" smtClean="0">
              <a:solidFill>
                <a:schemeClr val="tx1"/>
              </a:solidFill>
              <a:latin typeface="Arial Narrow" pitchFamily="34" charset="0"/>
            </a:endParaRPr>
          </a:p>
          <a:p>
            <a:pPr algn="ctr"/>
            <a:r>
              <a:rPr lang="en-US" sz="1800" dirty="0" smtClean="0">
                <a:solidFill>
                  <a:schemeClr val="tx1"/>
                </a:solidFill>
                <a:latin typeface="Arial Narrow" pitchFamily="34" charset="0"/>
              </a:rPr>
              <a:t>III</a:t>
            </a:r>
            <a:endParaRPr lang="en-US" sz="1800" dirty="0"/>
          </a:p>
        </p:txBody>
      </p:sp>
      <p:cxnSp>
        <p:nvCxnSpPr>
          <p:cNvPr id="48" name="Прямая соединительная линия 47"/>
          <p:cNvCxnSpPr/>
          <p:nvPr/>
        </p:nvCxnSpPr>
        <p:spPr>
          <a:xfrm>
            <a:off x="-8426" y="357137"/>
            <a:ext cx="91440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001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0" y="68239"/>
            <a:ext cx="9144000" cy="4986550"/>
            <a:chOff x="0" y="34119"/>
            <a:chExt cx="9144000" cy="4986550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0" y="34119"/>
              <a:ext cx="9144000" cy="3479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000" b="1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V. </a:t>
              </a:r>
              <a:r>
                <a:rPr lang="ru-RU" sz="1800" dirty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СОВЕРШЕНСТВОВАНИЕ МЕХАНИЗМОВ ГОСУДАРСТВЕННОГО КОНТРОЛЯ</a:t>
              </a:r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="" xmlns:a16="http://schemas.microsoft.com/office/drawing/2014/main" id="{36ABC3D1-E42F-4972-B7A4-5153519150B5}"/>
                </a:ext>
              </a:extLst>
            </p:cNvPr>
            <p:cNvSpPr/>
            <p:nvPr/>
          </p:nvSpPr>
          <p:spPr>
            <a:xfrm>
              <a:off x="8753336" y="4743670"/>
              <a:ext cx="381282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fld id="{556EE53C-863F-4EA1-854F-EA0C9B8DA537}" type="slidenum">
                <a:rPr lang="ru-RU" sz="1200" smtClean="0">
                  <a:latin typeface="Arial Narrow" panose="020B0606020202030204" pitchFamily="34" charset="0"/>
                  <a:cs typeface="Arial" panose="020B0604020202020204" pitchFamily="34" charset="0"/>
                </a:rPr>
                <a:pPr algn="ctr"/>
                <a:t>7</a:t>
              </a:fld>
              <a:endParaRPr lang="ru-RU" sz="1200" dirty="0"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113096" y="503519"/>
            <a:ext cx="8830880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1. Увеличение </a:t>
            </a:r>
            <a:r>
              <a:rPr lang="ru-RU" sz="1600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размеров административных штрафов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5265" y="864518"/>
            <a:ext cx="87662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</a:rPr>
              <a:t>За сверхнормативные и самовольные эмиссии в окружающую среду размер административных санкций </a:t>
            </a:r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увеличится в 10 раз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</a:rPr>
              <a:t>, а по остальным правонарушениям </a:t>
            </a:r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в 2 раза</a:t>
            </a:r>
            <a:r>
              <a:rPr lang="ru-RU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.</a:t>
            </a:r>
          </a:p>
          <a:p>
            <a:pPr marL="552450" indent="-285750" algn="just">
              <a:buFont typeface="Wingdings" pitchFamily="2" charset="2"/>
              <a:buChar char="v"/>
            </a:pPr>
            <a:r>
              <a:rPr lang="ru-RU" i="1" dirty="0">
                <a:solidFill>
                  <a:srgbClr val="002060"/>
                </a:solidFill>
                <a:latin typeface="Arial Narrow" panose="020B0606020202030204" pitchFamily="34" charset="0"/>
              </a:rPr>
              <a:t>у</a:t>
            </a:r>
            <a:r>
              <a:rPr lang="ru-RU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силение ответственности </a:t>
            </a:r>
            <a:r>
              <a:rPr lang="ru-RU" i="1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природопользователей</a:t>
            </a:r>
            <a:r>
              <a:rPr lang="ru-RU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. </a:t>
            </a:r>
          </a:p>
          <a:p>
            <a:pPr marL="552450" indent="-285750" algn="just">
              <a:buFont typeface="Wingdings" pitchFamily="2" charset="2"/>
              <a:buChar char="v"/>
            </a:pPr>
            <a:r>
              <a:rPr lang="ru-RU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исключение </a:t>
            </a:r>
            <a:r>
              <a:rPr lang="ru-RU" i="1" dirty="0">
                <a:solidFill>
                  <a:srgbClr val="002060"/>
                </a:solidFill>
                <a:latin typeface="Arial Narrow" panose="020B0606020202030204" pitchFamily="34" charset="0"/>
              </a:rPr>
              <a:t>косвенного метода оценки ущерба  за  </a:t>
            </a:r>
            <a:r>
              <a:rPr lang="ru-RU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загрязнения </a:t>
            </a:r>
            <a:r>
              <a:rPr lang="ru-RU" i="1" dirty="0">
                <a:solidFill>
                  <a:srgbClr val="002060"/>
                </a:solidFill>
                <a:latin typeface="Arial Narrow" panose="020B0606020202030204" pitchFamily="34" charset="0"/>
              </a:rPr>
              <a:t>окружающей </a:t>
            </a:r>
            <a:r>
              <a:rPr lang="ru-RU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среды.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38634" y="1818625"/>
            <a:ext cx="892772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</a:rPr>
              <a:t>Привлечение к административной ответственности за совершение за правонарушения в области охраны окружающей среды </a:t>
            </a:r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в </a:t>
            </a:r>
            <a:r>
              <a:rPr lang="ru-RU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течение </a:t>
            </a:r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трех лет со дня его </a:t>
            </a:r>
            <a:r>
              <a:rPr lang="ru-RU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совершения.</a:t>
            </a:r>
          </a:p>
          <a:p>
            <a:pPr marL="285750" indent="-19050" algn="just">
              <a:buFont typeface="Wingdings" pitchFamily="2" charset="2"/>
              <a:buChar char="v"/>
            </a:pP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ru-RU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в настоящее время срок давности привлечения к административной ответственности  1 год, по истечении которого  привлекать к адм. ответственности запрещается.</a:t>
            </a:r>
            <a:endParaRPr lang="ru-RU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13096" y="2823195"/>
            <a:ext cx="8766275" cy="3385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tabLst>
                <a:tab pos="177800" algn="l"/>
                <a:tab pos="266700" algn="l"/>
              </a:tabLst>
            </a:pPr>
            <a:r>
              <a:rPr lang="ru-RU" sz="16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2. Продление </a:t>
            </a:r>
            <a:r>
              <a:rPr lang="ru-RU" sz="1600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сроков проверок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101080" y="3168608"/>
            <a:ext cx="88428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q"/>
            </a:pP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</a:rPr>
              <a:t>Предусмотрена возможность </a:t>
            </a:r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продления сроков проверки до </a:t>
            </a:r>
            <a:r>
              <a:rPr lang="ru-RU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10 </a:t>
            </a:r>
            <a:r>
              <a:rPr lang="ru-RU" b="1" dirty="0">
                <a:solidFill>
                  <a:srgbClr val="C00000"/>
                </a:solidFill>
                <a:latin typeface="Arial Narrow" panose="020B0606020202030204" pitchFamily="34" charset="0"/>
              </a:rPr>
              <a:t>дней</a:t>
            </a:r>
            <a:r>
              <a:rPr lang="ru-RU" dirty="0">
                <a:latin typeface="Arial Narrow" panose="020B0606020202030204" pitchFamily="34" charset="0"/>
              </a:rPr>
              <a:t>, </a:t>
            </a:r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</a:rPr>
              <a:t>в случае необходимости получения </a:t>
            </a:r>
          </a:p>
          <a:p>
            <a:pPr algn="just"/>
            <a:r>
              <a:rPr lang="ru-RU" dirty="0">
                <a:solidFill>
                  <a:srgbClr val="002060"/>
                </a:solidFill>
                <a:latin typeface="Arial Narrow" panose="020B0606020202030204" pitchFamily="34" charset="0"/>
              </a:rPr>
              <a:t>результатов лабораторных исследований.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382" y="412008"/>
            <a:ext cx="91440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DB027CD2-BC39-4200-AA42-C6A4DE310CE9}"/>
              </a:ext>
            </a:extLst>
          </p:cNvPr>
          <p:cNvSpPr txBox="1"/>
          <p:nvPr/>
        </p:nvSpPr>
        <p:spPr>
          <a:xfrm>
            <a:off x="138633" y="3705190"/>
            <a:ext cx="8728722" cy="31547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txBody>
          <a:bodyPr wrap="square" lIns="68580" tIns="34290" rIns="68580" bIns="34290" rtlCol="0">
            <a:spAutoFit/>
          </a:bodyPr>
          <a:lstStyle/>
          <a:p>
            <a:r>
              <a:rPr lang="kk-KZ" altLang="ru-RU" sz="16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3</a:t>
            </a:r>
            <a:r>
              <a:rPr lang="kk-KZ" altLang="ru-RU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. </a:t>
            </a:r>
            <a:r>
              <a:rPr lang="kk-KZ" altLang="ru-RU" sz="16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</a:t>
            </a:r>
            <a:r>
              <a:rPr lang="ru-RU" altLang="ru-RU" sz="1600" b="1" dirty="0" err="1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езамедлительное</a:t>
            </a:r>
            <a:r>
              <a:rPr lang="ru-RU" altLang="ru-RU" sz="16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 реагирование в случае резонансного нарушения</a:t>
            </a:r>
            <a:endParaRPr lang="ru-RU" altLang="ru-RU" sz="1600" b="1" dirty="0">
              <a:solidFill>
                <a:srgbClr val="002060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="" xmlns:a16="http://schemas.microsoft.com/office/drawing/2014/main" id="{841BB38A-0533-4139-9225-DE5B8C96449F}"/>
              </a:ext>
            </a:extLst>
          </p:cNvPr>
          <p:cNvSpPr/>
          <p:nvPr/>
        </p:nvSpPr>
        <p:spPr>
          <a:xfrm>
            <a:off x="276937" y="4593124"/>
            <a:ext cx="82432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факту </a:t>
            </a:r>
            <a:r>
              <a:rPr 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загрязнения</a:t>
            </a: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оз. </a:t>
            </a:r>
            <a:r>
              <a:rPr lang="ru-RU" sz="1200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Алаколь</a:t>
            </a: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проверка назначена по истечении </a:t>
            </a:r>
            <a:r>
              <a:rPr 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 дней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факту </a:t>
            </a:r>
            <a:r>
              <a:rPr 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гибели рыб в р. </a:t>
            </a:r>
            <a:r>
              <a:rPr lang="ru-RU" sz="1200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Жайык</a:t>
            </a:r>
            <a:r>
              <a:rPr 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 отношении «</a:t>
            </a:r>
            <a:r>
              <a:rPr lang="ru-RU" sz="1200" dirty="0" err="1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АтырауСуАрнасы</a:t>
            </a:r>
            <a:r>
              <a:rPr lang="ru-RU" sz="1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» проверка назначена по истечении </a:t>
            </a:r>
            <a:r>
              <a:rPr lang="ru-RU" sz="1200" b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11 дней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0382549C-B543-4BC4-85A0-D2597E2F3AF8}"/>
              </a:ext>
            </a:extLst>
          </p:cNvPr>
          <p:cNvSpPr/>
          <p:nvPr/>
        </p:nvSpPr>
        <p:spPr>
          <a:xfrm>
            <a:off x="217928" y="4323422"/>
            <a:ext cx="85953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Примеры:</a:t>
            </a:r>
            <a:r>
              <a:rPr lang="ru-RU" sz="12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endParaRPr lang="ru-RU" sz="12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8633" y="4031841"/>
            <a:ext cx="766154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002060"/>
              </a:buClr>
              <a:buFont typeface="Wingdings" pitchFamily="2" charset="2"/>
              <a:buChar char="q"/>
            </a:pPr>
            <a:r>
              <a:rPr lang="ru-RU" b="1" dirty="0" smtClean="0">
                <a:solidFill>
                  <a:srgbClr val="C00000"/>
                </a:solidFill>
                <a:latin typeface="Arial Narrow" pitchFamily="34" charset="0"/>
              </a:rPr>
              <a:t>Сокращение срока регистрации </a:t>
            </a:r>
            <a:r>
              <a:rPr lang="ru-RU" dirty="0" smtClean="0">
                <a:solidFill>
                  <a:srgbClr val="002060"/>
                </a:solidFill>
                <a:latin typeface="Arial Narrow" pitchFamily="34" charset="0"/>
              </a:rPr>
              <a:t>акта о назначении проверки  в Генеральной прокуратуре РК  </a:t>
            </a:r>
            <a:endParaRPr lang="ru-RU" dirty="0">
              <a:solidFill>
                <a:srgbClr val="00206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75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56BA4ADA-BADE-47B0-B201-C07997995EAE}"/>
              </a:ext>
            </a:extLst>
          </p:cNvPr>
          <p:cNvSpPr/>
          <p:nvPr/>
        </p:nvSpPr>
        <p:spPr>
          <a:xfrm>
            <a:off x="431423" y="4156256"/>
            <a:ext cx="8308450" cy="5695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0DFEEE77-7977-4318-924A-40393745BD44}"/>
              </a:ext>
            </a:extLst>
          </p:cNvPr>
          <p:cNvSpPr/>
          <p:nvPr/>
        </p:nvSpPr>
        <p:spPr>
          <a:xfrm>
            <a:off x="443898" y="3413203"/>
            <a:ext cx="7837460" cy="144655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14313" indent="-21431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k-KZ" sz="16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Обеспечение достоверной и своевременной информации о выбросах и сбросах</a:t>
            </a:r>
          </a:p>
          <a:p>
            <a:pPr marL="214313" indent="-21431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k-KZ" sz="16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Своевременное реагирование на </a:t>
            </a:r>
            <a:r>
              <a:rPr lang="kk-KZ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нарушения</a:t>
            </a:r>
            <a:endParaRPr lang="kk-KZ" sz="16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14313" indent="-214313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kk-KZ" sz="16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Информирование населения о качестве атмосферного воздуха в онлайн </a:t>
            </a:r>
            <a:r>
              <a:rPr lang="kk-KZ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режиме</a:t>
            </a:r>
            <a:endParaRPr lang="kk-KZ" sz="16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14313" indent="-214313">
              <a:buFont typeface="Wingdings" panose="05000000000000000000" pitchFamily="2" charset="2"/>
              <a:buChar char="§"/>
            </a:pPr>
            <a:endParaRPr lang="kk-KZ" sz="16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A0A58FBD-D0FA-4B17-8532-F96C81654A06}"/>
              </a:ext>
            </a:extLst>
          </p:cNvPr>
          <p:cNvGrpSpPr/>
          <p:nvPr/>
        </p:nvGrpSpPr>
        <p:grpSpPr>
          <a:xfrm>
            <a:off x="176235" y="703922"/>
            <a:ext cx="8477909" cy="2247757"/>
            <a:chOff x="-860658" y="1238873"/>
            <a:chExt cx="8173647" cy="3001283"/>
          </a:xfrm>
        </p:grpSpPr>
        <p:sp>
          <p:nvSpPr>
            <p:cNvPr id="19" name="Скругленный прямоугольник 39">
              <a:extLst>
                <a:ext uri="{FF2B5EF4-FFF2-40B4-BE49-F238E27FC236}">
                  <a16:creationId xmlns:a16="http://schemas.microsoft.com/office/drawing/2014/main" xmlns="" id="{4225F291-2476-43E3-890F-B9329019696A}"/>
                </a:ext>
              </a:extLst>
            </p:cNvPr>
            <p:cNvSpPr/>
            <p:nvPr/>
          </p:nvSpPr>
          <p:spPr>
            <a:xfrm>
              <a:off x="5512978" y="1365070"/>
              <a:ext cx="1670225" cy="1733419"/>
            </a:xfrm>
            <a:prstGeom prst="roundRect">
              <a:avLst>
                <a:gd name="adj" fmla="val 8846"/>
              </a:avLst>
            </a:prstGeom>
            <a:solidFill>
              <a:schemeClr val="bg1"/>
            </a:solidFill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colorTemperature colorTemp="59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83554" y="1611692"/>
              <a:ext cx="1102713" cy="1240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" name="Picture 6"/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860658" y="1238873"/>
              <a:ext cx="2375037" cy="20732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xmlns="" id="{22F1E747-7532-4F3B-8723-792E35EFAE92}"/>
                </a:ext>
              </a:extLst>
            </p:cNvPr>
            <p:cNvSpPr/>
            <p:nvPr/>
          </p:nvSpPr>
          <p:spPr>
            <a:xfrm>
              <a:off x="-672945" y="3459344"/>
              <a:ext cx="2187324" cy="7808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Природопользователи</a:t>
              </a:r>
            </a:p>
            <a:p>
              <a:pPr algn="ctr"/>
              <a:r>
                <a:rPr lang="ru-RU" sz="1800" b="1" dirty="0">
                  <a:solidFill>
                    <a:srgbClr val="C0000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I категории</a:t>
              </a:r>
            </a:p>
          </p:txBody>
        </p:sp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xmlns="" id="{6B2B9E7D-317D-4D5D-8299-D87A1C1F42E5}"/>
                </a:ext>
              </a:extLst>
            </p:cNvPr>
            <p:cNvSpPr/>
            <p:nvPr/>
          </p:nvSpPr>
          <p:spPr>
            <a:xfrm>
              <a:off x="5512977" y="3098489"/>
              <a:ext cx="1800012" cy="98629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Министерство экологии геологии </a:t>
              </a:r>
              <a:r>
                <a:rPr lang="ru-RU" dirty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и природных ресурсов РК</a:t>
              </a:r>
            </a:p>
          </p:txBody>
        </p:sp>
      </p:grp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08D31B0B-1055-4669-96C0-3EFE29FEBF10}"/>
              </a:ext>
            </a:extLst>
          </p:cNvPr>
          <p:cNvSpPr/>
          <p:nvPr/>
        </p:nvSpPr>
        <p:spPr>
          <a:xfrm>
            <a:off x="469693" y="3136204"/>
            <a:ext cx="194476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450"/>
              </a:spcAft>
            </a:pPr>
            <a:r>
              <a:rPr lang="ru-RU" b="1" u="sng" dirty="0">
                <a:solidFill>
                  <a:srgbClr val="C0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ОЖИДАЕМЫЙ ЭФФЕКТ:</a:t>
            </a:r>
          </a:p>
        </p:txBody>
      </p:sp>
      <p:grpSp>
        <p:nvGrpSpPr>
          <p:cNvPr id="21" name="Группа 20"/>
          <p:cNvGrpSpPr/>
          <p:nvPr/>
        </p:nvGrpSpPr>
        <p:grpSpPr>
          <a:xfrm>
            <a:off x="13648" y="1"/>
            <a:ext cx="9144000" cy="5122545"/>
            <a:chOff x="0" y="0"/>
            <a:chExt cx="9144000" cy="5122545"/>
          </a:xfrm>
        </p:grpSpPr>
        <p:sp>
          <p:nvSpPr>
            <p:cNvPr id="22" name="Прямоугольник 21"/>
            <p:cNvSpPr/>
            <p:nvPr/>
          </p:nvSpPr>
          <p:spPr>
            <a:xfrm>
              <a:off x="0" y="0"/>
              <a:ext cx="9144000" cy="34793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600" b="1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VI. </a:t>
              </a:r>
              <a:r>
                <a:rPr lang="ru-RU" sz="1800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АВТОМАТИЗИРОВАННАЯ </a:t>
              </a:r>
              <a:r>
                <a:rPr lang="ru-RU" sz="1800" dirty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СИСТЕМА МОНИТОРИНГА ВЫБРОСОВ И </a:t>
              </a:r>
              <a:r>
                <a:rPr lang="ru-RU" sz="1800" dirty="0" smtClean="0">
                  <a:solidFill>
                    <a:srgbClr val="002060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СБРОСОВ (АСМ)</a:t>
              </a:r>
              <a:endParaRPr lang="ru-RU" sz="1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xmlns="" id="{36ABC3D1-E42F-4972-B7A4-5153519150B5}"/>
                </a:ext>
              </a:extLst>
            </p:cNvPr>
            <p:cNvSpPr/>
            <p:nvPr/>
          </p:nvSpPr>
          <p:spPr>
            <a:xfrm>
              <a:off x="8604804" y="4845546"/>
              <a:ext cx="53077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fld id="{556EE53C-863F-4EA1-854F-EA0C9B8DA537}" type="slidenum">
                <a:rPr lang="ru-RU" sz="1200" smtClean="0">
                  <a:latin typeface="Arial Narrow" panose="020B0606020202030204" pitchFamily="34" charset="0"/>
                  <a:cs typeface="Arial" panose="020B0604020202020204" pitchFamily="34" charset="0"/>
                </a:rPr>
                <a:pPr algn="ctr"/>
                <a:t>8</a:t>
              </a:fld>
              <a:endParaRPr lang="ru-RU" sz="1200" dirty="0"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9" name="Рисунок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6036" y="983138"/>
            <a:ext cx="1370024" cy="996151"/>
          </a:xfrm>
          <a:prstGeom prst="rect">
            <a:avLst/>
          </a:prstGeom>
        </p:spPr>
      </p:pic>
      <p:cxnSp>
        <p:nvCxnSpPr>
          <p:cNvPr id="33" name="Прямая соединительная линия 32"/>
          <p:cNvCxnSpPr/>
          <p:nvPr/>
        </p:nvCxnSpPr>
        <p:spPr>
          <a:xfrm>
            <a:off x="0" y="357504"/>
            <a:ext cx="91440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519212" y="2213015"/>
            <a:ext cx="264367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  <a:latin typeface="Arial Narrow" pitchFamily="34" charset="0"/>
              </a:rPr>
              <a:t>Передача данных в онлайн режиме</a:t>
            </a:r>
            <a:endParaRPr lang="ru-RU" i="1" dirty="0">
              <a:solidFill>
                <a:srgbClr val="002060"/>
              </a:solidFill>
              <a:latin typeface="Arial Narrow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6298" y="553451"/>
            <a:ext cx="758889" cy="758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Выгнутая вверх стрелка 12"/>
          <p:cNvSpPr/>
          <p:nvPr/>
        </p:nvSpPr>
        <p:spPr>
          <a:xfrm>
            <a:off x="3366029" y="530092"/>
            <a:ext cx="3181420" cy="608418"/>
          </a:xfrm>
          <a:prstGeom prst="curvedDownArrow">
            <a:avLst/>
          </a:prstGeom>
          <a:noFill/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61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0032A718-DDB8-4B04-91AC-704876CB625E}"/>
              </a:ext>
            </a:extLst>
          </p:cNvPr>
          <p:cNvSpPr/>
          <p:nvPr/>
        </p:nvSpPr>
        <p:spPr>
          <a:xfrm>
            <a:off x="85649" y="466308"/>
            <a:ext cx="880269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600" b="1" u="sng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itchFamily="34" charset="0"/>
              </a:rPr>
              <a:t>Проблемы:</a:t>
            </a: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1. Значительное количеством </a:t>
            </a:r>
            <a:r>
              <a:rPr lang="ru-RU" sz="16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несанкционированных мест </a:t>
            </a:r>
            <a:r>
              <a:rPr lang="ru-RU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размещения отходов</a:t>
            </a:r>
          </a:p>
          <a:p>
            <a:pPr marL="285750" indent="76200" algn="just">
              <a:spcAft>
                <a:spcPts val="600"/>
              </a:spcAft>
              <a:buFont typeface="Wingdings" pitchFamily="2" charset="2"/>
              <a:buChar char="§"/>
            </a:pPr>
            <a:r>
              <a:rPr lang="ru-RU" i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по итогам космического мониторинга  выявлено свалок: </a:t>
            </a:r>
            <a:r>
              <a:rPr lang="ru-RU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2019 год </a:t>
            </a:r>
            <a:r>
              <a:rPr lang="ru-RU" i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-</a:t>
            </a:r>
            <a:r>
              <a:rPr lang="ru-RU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 более 9,0 тыс. 2020 год – более 7,5 тыс. </a:t>
            </a:r>
          </a:p>
          <a:p>
            <a:pPr algn="just">
              <a:spcAft>
                <a:spcPts val="600"/>
              </a:spcAft>
            </a:pPr>
            <a:r>
              <a:rPr lang="ru-RU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2</a:t>
            </a:r>
            <a:r>
              <a:rPr lang="ru-RU" sz="1600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. Н</a:t>
            </a:r>
            <a:r>
              <a:rPr lang="ru-RU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езаконное складирование </a:t>
            </a:r>
            <a:r>
              <a:rPr lang="ru-RU" sz="1600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медицинских </a:t>
            </a:r>
            <a:r>
              <a:rPr lang="ru-RU" sz="16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отходов</a:t>
            </a:r>
          </a:p>
          <a:p>
            <a:pPr algn="just">
              <a:spcAft>
                <a:spcPts val="600"/>
              </a:spcAft>
            </a:pPr>
            <a:r>
              <a:rPr lang="ru-RU" sz="1600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2. </a:t>
            </a:r>
            <a:r>
              <a:rPr lang="ru-RU" sz="16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Отсутствие механизмов</a:t>
            </a:r>
            <a:r>
              <a:rPr lang="ru-RU" sz="16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 контроля и регулирования данной сферы.</a:t>
            </a:r>
            <a:endParaRPr lang="ru-RU" sz="100" b="1" dirty="0">
              <a:solidFill>
                <a:srgbClr val="C00000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="" xmlns:a16="http://schemas.microsoft.com/office/drawing/2014/main" id="{36ABC3D1-E42F-4972-B7A4-5153519150B5}"/>
              </a:ext>
            </a:extLst>
          </p:cNvPr>
          <p:cNvSpPr/>
          <p:nvPr/>
        </p:nvSpPr>
        <p:spPr>
          <a:xfrm>
            <a:off x="8686691" y="4845546"/>
            <a:ext cx="45730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556EE53C-863F-4EA1-854F-EA0C9B8DA537}" type="slidenum">
              <a:rPr lang="ru-RU" sz="1200" smtClean="0">
                <a:latin typeface="Arial Narrow" panose="020B0606020202030204" pitchFamily="34" charset="0"/>
                <a:cs typeface="Arial" panose="020B0604020202020204" pitchFamily="34" charset="0"/>
              </a:rPr>
              <a:pPr algn="ctr"/>
              <a:t>9</a:t>
            </a:fld>
            <a:endParaRPr lang="ru-RU" sz="1200" dirty="0"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2647" y="43518"/>
            <a:ext cx="8574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VII. </a:t>
            </a:r>
            <a:r>
              <a:rPr lang="kk-KZ" sz="1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Совершенствование</a:t>
            </a:r>
            <a:r>
              <a:rPr lang="ru-RU" sz="18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управления отходами  производства и </a:t>
            </a:r>
            <a:r>
              <a:rPr lang="ru-RU" sz="18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потребления</a:t>
            </a:r>
            <a:endParaRPr lang="ru-RU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6813" y="2315806"/>
            <a:ext cx="97654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600" b="1" u="sng" dirty="0" smtClean="0">
                <a:solidFill>
                  <a:srgbClr val="C00000"/>
                </a:solidFill>
                <a:latin typeface="Arial Narrow" panose="020B0606020202030204" pitchFamily="34" charset="0"/>
                <a:cs typeface="Arial" pitchFamily="34" charset="0"/>
              </a:rPr>
              <a:t>Решение:</a:t>
            </a:r>
            <a:endParaRPr lang="ru-RU" sz="200" b="1" u="sng" dirty="0">
              <a:solidFill>
                <a:srgbClr val="C00000"/>
              </a:solidFill>
              <a:latin typeface="Arial Narrow" panose="020B0606020202030204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65922" y="3583461"/>
            <a:ext cx="2510287" cy="1244831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altLang="ru-RU" b="1" dirty="0">
                <a:solidFill>
                  <a:srgbClr val="C00000"/>
                </a:solidFill>
                <a:latin typeface="Arial Narrow" pitchFamily="34" charset="0"/>
                <a:cs typeface="Times New Roman" panose="02020603050405020304" pitchFamily="18" charset="0"/>
              </a:rPr>
              <a:t>лицензирование  </a:t>
            </a:r>
            <a:endParaRPr lang="ru-RU" altLang="ru-RU" b="1" dirty="0" smtClean="0">
              <a:solidFill>
                <a:srgbClr val="C00000"/>
              </a:solidFill>
              <a:latin typeface="Arial Narrow" pitchFamily="34" charset="0"/>
              <a:cs typeface="Times New Roman" panose="02020603050405020304" pitchFamily="18" charset="0"/>
            </a:endParaRPr>
          </a:p>
          <a:p>
            <a:pPr lvl="0" algn="ctr"/>
            <a:r>
              <a:rPr lang="ru-RU" altLang="ru-RU" dirty="0" smtClean="0">
                <a:solidFill>
                  <a:srgbClr val="002060"/>
                </a:solidFill>
                <a:latin typeface="Arial Narrow" pitchFamily="34" charset="0"/>
                <a:cs typeface="Times New Roman" panose="02020603050405020304" pitchFamily="18" charset="0"/>
              </a:rPr>
              <a:t>на восстановление и удаление опасных отходов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5255688" y="3583460"/>
            <a:ext cx="2510287" cy="1244831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b="1" dirty="0">
                <a:solidFill>
                  <a:srgbClr val="C00000"/>
                </a:solidFill>
                <a:latin typeface="Arial Narrow" pitchFamily="34" charset="0"/>
                <a:cs typeface="Times New Roman" panose="02020603050405020304" pitchFamily="18" charset="0"/>
              </a:rPr>
              <a:t>уведомление</a:t>
            </a:r>
            <a:r>
              <a:rPr lang="ru-RU" altLang="ru-RU" dirty="0">
                <a:solidFill>
                  <a:srgbClr val="002060"/>
                </a:solidFill>
                <a:latin typeface="Arial Narrow" pitchFamily="34" charset="0"/>
                <a:cs typeface="Times New Roman" panose="02020603050405020304" pitchFamily="18" charset="0"/>
              </a:rPr>
              <a:t>  </a:t>
            </a:r>
            <a:endParaRPr lang="ru-RU" altLang="ru-RU" dirty="0" smtClean="0">
              <a:solidFill>
                <a:srgbClr val="002060"/>
              </a:solidFill>
              <a:latin typeface="Arial Narrow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dirty="0" smtClean="0">
                <a:solidFill>
                  <a:srgbClr val="002060"/>
                </a:solidFill>
                <a:latin typeface="Arial Narrow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rgbClr val="002060"/>
                </a:solidFill>
                <a:latin typeface="Arial Narrow" pitchFamily="34" charset="0"/>
                <a:cs typeface="Times New Roman" panose="02020603050405020304" pitchFamily="18" charset="0"/>
              </a:rPr>
              <a:t>на </a:t>
            </a:r>
            <a:r>
              <a:rPr lang="ru-RU" altLang="ru-RU" dirty="0" smtClean="0">
                <a:solidFill>
                  <a:srgbClr val="002060"/>
                </a:solidFill>
                <a:latin typeface="Arial Narrow" pitchFamily="34" charset="0"/>
                <a:cs typeface="Times New Roman" panose="02020603050405020304" pitchFamily="18" charset="0"/>
              </a:rPr>
              <a:t>сбор </a:t>
            </a:r>
            <a:r>
              <a:rPr lang="ru-RU" altLang="ru-RU" dirty="0">
                <a:solidFill>
                  <a:srgbClr val="002060"/>
                </a:solidFill>
                <a:latin typeface="Arial Narrow" pitchFamily="34" charset="0"/>
                <a:cs typeface="Times New Roman" panose="02020603050405020304" pitchFamily="18" charset="0"/>
              </a:rPr>
              <a:t>и вывоз отходов</a:t>
            </a:r>
          </a:p>
          <a:p>
            <a:pPr lvl="0" algn="ctr"/>
            <a:endParaRPr lang="ru-RU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0" y="357504"/>
            <a:ext cx="9144000" cy="0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Скругленный прямоугольник 1"/>
          <p:cNvSpPr/>
          <p:nvPr/>
        </p:nvSpPr>
        <p:spPr>
          <a:xfrm>
            <a:off x="1647645" y="2485084"/>
            <a:ext cx="5546785" cy="646306"/>
          </a:xfrm>
          <a:prstGeom prst="round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ГОСУДАРСТВЕННОЕ</a:t>
            </a:r>
            <a:r>
              <a:rPr lang="ru-RU" altLang="ru-RU" b="1" dirty="0">
                <a:solidFill>
                  <a:srgbClr val="C00000"/>
                </a:solidFill>
                <a:latin typeface="Arial Narrow" panose="020B0606020202030204" pitchFamily="34" charset="0"/>
                <a:cs typeface="Arial" pitchFamily="34" charset="0"/>
              </a:rPr>
              <a:t> </a:t>
            </a:r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РЕГУЛИРОВАНИЕ ДЕЯТЕЛЬНОСТИ </a:t>
            </a:r>
          </a:p>
          <a:p>
            <a:pPr algn="ctr"/>
            <a:r>
              <a:rPr lang="ru-RU" altLang="ru-RU" b="1" dirty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ПО ОБРАЩЕНИЮ С </a:t>
            </a:r>
            <a:r>
              <a:rPr lang="ru-RU" altLang="ru-RU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itchFamily="34" charset="0"/>
              </a:rPr>
              <a:t>ОТХОДАМИ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 rot="2918268">
            <a:off x="3035058" y="3203356"/>
            <a:ext cx="484632" cy="314940"/>
          </a:xfrm>
          <a:prstGeom prst="downArrow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трелка вниз 21"/>
          <p:cNvSpPr/>
          <p:nvPr/>
        </p:nvSpPr>
        <p:spPr>
          <a:xfrm rot="19620133">
            <a:off x="4935451" y="3234910"/>
            <a:ext cx="484632" cy="352684"/>
          </a:xfrm>
          <a:prstGeom prst="downArrow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19150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6107</TotalTime>
  <Words>1043</Words>
  <Application>Microsoft Office PowerPoint</Application>
  <PresentationFormat>Экран (16:9)</PresentationFormat>
  <Paragraphs>168</Paragraphs>
  <Slides>11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ЭКОЛОГИЧЕСКИЙ КОДЕКС </vt:lpstr>
      <vt:lpstr>   ОСНОВНЫЕ НОВШЕСТВА ПРОЕКТА ЭКОЛОГИЧЕСКОГО КОДЕКСА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Экологические проблемы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Жандос Каменов</dc:creator>
  <cp:lastModifiedBy>Сабина Бабажанова</cp:lastModifiedBy>
  <cp:revision>548</cp:revision>
  <cp:lastPrinted>2021-02-18T12:05:16Z</cp:lastPrinted>
  <dcterms:created xsi:type="dcterms:W3CDTF">2019-12-19T07:34:00Z</dcterms:created>
  <dcterms:modified xsi:type="dcterms:W3CDTF">2021-02-18T13:12:14Z</dcterms:modified>
</cp:coreProperties>
</file>