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charts/chart1.xml" ContentType="application/vnd.openxmlformats-officedocument.drawingml.chart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3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80" r:id="rId6"/>
    <p:sldMasterId id="2147483687" r:id="rId7"/>
  </p:sldMasterIdLst>
  <p:notesMasterIdLst>
    <p:notesMasterId r:id="rId27"/>
  </p:notesMasterIdLst>
  <p:handoutMasterIdLst>
    <p:handoutMasterId r:id="rId28"/>
  </p:handoutMasterIdLst>
  <p:sldIdLst>
    <p:sldId id="17255" r:id="rId8"/>
    <p:sldId id="17260" r:id="rId9"/>
    <p:sldId id="16911" r:id="rId10"/>
    <p:sldId id="17747" r:id="rId11"/>
    <p:sldId id="16912" r:id="rId12"/>
    <p:sldId id="17203" r:id="rId13"/>
    <p:sldId id="17194" r:id="rId14"/>
    <p:sldId id="17230" r:id="rId15"/>
    <p:sldId id="17754" r:id="rId16"/>
    <p:sldId id="17753" r:id="rId17"/>
    <p:sldId id="17750" r:id="rId18"/>
    <p:sldId id="17752" r:id="rId19"/>
    <p:sldId id="17755" r:id="rId20"/>
    <p:sldId id="17760" r:id="rId21"/>
    <p:sldId id="17743" r:id="rId22"/>
    <p:sldId id="17758" r:id="rId23"/>
    <p:sldId id="17761" r:id="rId24"/>
    <p:sldId id="17759" r:id="rId25"/>
    <p:sldId id="17084" r:id="rId26"/>
  </p:sldIdLst>
  <p:sldSz cx="12192000" cy="6858000"/>
  <p:notesSz cx="6858000" cy="9144000"/>
  <p:custDataLst>
    <p:tags r:id="rId2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E23186B-DCCD-4D4C-98D0-6A3124590219}">
          <p14:sldIdLst>
            <p14:sldId id="17255"/>
            <p14:sldId id="17260"/>
            <p14:sldId id="16911"/>
            <p14:sldId id="17747"/>
            <p14:sldId id="16912"/>
            <p14:sldId id="17203"/>
            <p14:sldId id="17194"/>
            <p14:sldId id="17230"/>
            <p14:sldId id="17754"/>
            <p14:sldId id="17753"/>
            <p14:sldId id="17750"/>
            <p14:sldId id="17752"/>
            <p14:sldId id="17755"/>
            <p14:sldId id="17760"/>
            <p14:sldId id="17743"/>
            <p14:sldId id="17758"/>
            <p14:sldId id="17761"/>
            <p14:sldId id="17759"/>
            <p14:sldId id="17084"/>
          </p14:sldIdLst>
        </p14:section>
      </p14:sectionLst>
    </p:ext>
    <p:ext uri="{EFAFB233-063F-42B5-8137-9DF3F51BA10A}">
      <p15:sldGuideLst xmlns:p15="http://schemas.microsoft.com/office/powerpoint/2012/main">
        <p15:guide id="5" orient="horz" pos="142" userDrawn="1">
          <p15:clr>
            <a:srgbClr val="A4A3A4"/>
          </p15:clr>
        </p15:guide>
        <p15:guide id="6" pos="372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slan Serikbay" initials="RS" lastIdx="1" clrIdx="0">
    <p:extLst>
      <p:ext uri="{19B8F6BF-5375-455C-9EA6-DF929625EA0E}">
        <p15:presenceInfo xmlns:p15="http://schemas.microsoft.com/office/powerpoint/2012/main" userId="S::ruslan.serikbay@altynalmas.kz::a8ccf8bf-8152-46cf-a6b2-0c781126da85" providerId="AD"/>
      </p:ext>
    </p:extLst>
  </p:cmAuthor>
  <p:cmAuthor id="2" name="Nurdan Kaiyrzhan" initials="NK" lastIdx="2" clrIdx="1">
    <p:extLst>
      <p:ext uri="{19B8F6BF-5375-455C-9EA6-DF929625EA0E}">
        <p15:presenceInfo xmlns:p15="http://schemas.microsoft.com/office/powerpoint/2012/main" userId="S::nurdan.kaiyrzhan@altynalmas.kz::17e73c5d-c1c7-4d07-af6f-96810cec2ee7" providerId="AD"/>
      </p:ext>
    </p:extLst>
  </p:cmAuthor>
  <p:cmAuthor id="3" name="Lunara Dossayeva" initials="LD" lastIdx="4" clrIdx="2">
    <p:extLst>
      <p:ext uri="{19B8F6BF-5375-455C-9EA6-DF929625EA0E}">
        <p15:presenceInfo xmlns:p15="http://schemas.microsoft.com/office/powerpoint/2012/main" userId="S-1-5-21-1779333399-3100539622-2612164661-218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4C81"/>
    <a:srgbClr val="EEF6EF"/>
    <a:srgbClr val="E3F1E5"/>
    <a:srgbClr val="F2F7FC"/>
    <a:srgbClr val="3F7A46"/>
    <a:srgbClr val="DCEDDE"/>
    <a:srgbClr val="E7F0F9"/>
    <a:srgbClr val="D0E3F4"/>
    <a:srgbClr val="DEEBF7"/>
    <a:srgbClr val="C29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24FE0D-F327-4281-87EB-B4281C2AB667}" v="698" dt="2022-06-13T05:33:18.8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45" autoAdjust="0"/>
    <p:restoredTop sz="96374" autoAdjust="0"/>
  </p:normalViewPr>
  <p:slideViewPr>
    <p:cSldViewPr snapToGrid="0" showGuides="1">
      <p:cViewPr>
        <p:scale>
          <a:sx n="150" d="100"/>
          <a:sy n="150" d="100"/>
        </p:scale>
        <p:origin x="108" y="-522"/>
      </p:cViewPr>
      <p:guideLst>
        <p:guide orient="horz" pos="142"/>
        <p:guide pos="37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0" d="100"/>
          <a:sy n="60" d="100"/>
        </p:scale>
        <p:origin x="3187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handoutMaster" Target="handoutMasters/handoutMaster1.xml"/><Relationship Id="rId36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ur Mursalimov" userId="17fec93e-6b0c-433d-89b7-1f2ed4792ccb" providerId="ADAL" clId="{E624FE0D-F327-4281-87EB-B4281C2AB667}"/>
    <pc:docChg chg="undo custSel modSld">
      <pc:chgData name="Timur Mursalimov" userId="17fec93e-6b0c-433d-89b7-1f2ed4792ccb" providerId="ADAL" clId="{E624FE0D-F327-4281-87EB-B4281C2AB667}" dt="2022-06-13T05:33:58.118" v="312" actId="1038"/>
      <pc:docMkLst>
        <pc:docMk/>
      </pc:docMkLst>
      <pc:sldChg chg="modSp mod">
        <pc:chgData name="Timur Mursalimov" userId="17fec93e-6b0c-433d-89b7-1f2ed4792ccb" providerId="ADAL" clId="{E624FE0D-F327-4281-87EB-B4281C2AB667}" dt="2022-06-13T05:24:57.840" v="126" actId="20577"/>
        <pc:sldMkLst>
          <pc:docMk/>
          <pc:sldMk cId="2003924676" sldId="17194"/>
        </pc:sldMkLst>
        <pc:spChg chg="mod">
          <ac:chgData name="Timur Mursalimov" userId="17fec93e-6b0c-433d-89b7-1f2ed4792ccb" providerId="ADAL" clId="{E624FE0D-F327-4281-87EB-B4281C2AB667}" dt="2022-06-13T05:24:57.840" v="126" actId="20577"/>
          <ac:spMkLst>
            <pc:docMk/>
            <pc:sldMk cId="2003924676" sldId="17194"/>
            <ac:spMk id="70" creationId="{A57FECF4-9CEE-44C8-8323-5DDFD49DF86B}"/>
          </ac:spMkLst>
        </pc:spChg>
      </pc:sldChg>
      <pc:sldChg chg="modSp mod">
        <pc:chgData name="Timur Mursalimov" userId="17fec93e-6b0c-433d-89b7-1f2ed4792ccb" providerId="ADAL" clId="{E624FE0D-F327-4281-87EB-B4281C2AB667}" dt="2022-06-13T05:24:22.422" v="119" actId="20577"/>
        <pc:sldMkLst>
          <pc:docMk/>
          <pc:sldMk cId="2548569030" sldId="17203"/>
        </pc:sldMkLst>
        <pc:spChg chg="mod">
          <ac:chgData name="Timur Mursalimov" userId="17fec93e-6b0c-433d-89b7-1f2ed4792ccb" providerId="ADAL" clId="{E624FE0D-F327-4281-87EB-B4281C2AB667}" dt="2022-06-13T05:24:22.422" v="119" actId="20577"/>
          <ac:spMkLst>
            <pc:docMk/>
            <pc:sldMk cId="2548569030" sldId="17203"/>
            <ac:spMk id="66" creationId="{6A4A5FAD-918B-47F0-8659-76F70604031F}"/>
          </ac:spMkLst>
        </pc:spChg>
        <pc:spChg chg="mod">
          <ac:chgData name="Timur Mursalimov" userId="17fec93e-6b0c-433d-89b7-1f2ed4792ccb" providerId="ADAL" clId="{E624FE0D-F327-4281-87EB-B4281C2AB667}" dt="2022-06-13T05:06:29.720" v="50" actId="20577"/>
          <ac:spMkLst>
            <pc:docMk/>
            <pc:sldMk cId="2548569030" sldId="17203"/>
            <ac:spMk id="217" creationId="{4561A9FD-0FCD-45EB-A53C-098583CC91CC}"/>
          </ac:spMkLst>
        </pc:spChg>
      </pc:sldChg>
      <pc:sldChg chg="addSp modSp mod">
        <pc:chgData name="Timur Mursalimov" userId="17fec93e-6b0c-433d-89b7-1f2ed4792ccb" providerId="ADAL" clId="{E624FE0D-F327-4281-87EB-B4281C2AB667}" dt="2022-06-13T05:33:58.118" v="312" actId="1038"/>
        <pc:sldMkLst>
          <pc:docMk/>
          <pc:sldMk cId="3335514967" sldId="17230"/>
        </pc:sldMkLst>
        <pc:spChg chg="add mod">
          <ac:chgData name="Timur Mursalimov" userId="17fec93e-6b0c-433d-89b7-1f2ed4792ccb" providerId="ADAL" clId="{E624FE0D-F327-4281-87EB-B4281C2AB667}" dt="2022-06-13T05:33:58.118" v="312" actId="1038"/>
          <ac:spMkLst>
            <pc:docMk/>
            <pc:sldMk cId="3335514967" sldId="17230"/>
            <ac:spMk id="87" creationId="{6F00BAE4-C579-4D3F-9367-32E38A2D3723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144" creationId="{A9DA2A13-3AF3-4104-9084-DC068E587C7B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145" creationId="{20616577-B9DF-4EE9-8E75-AC3F4E5EE4C8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146" creationId="{FAADF736-7523-4921-94BD-56113418324E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147" creationId="{6CA5AF58-42F1-4A9B-9C26-765C8F5F5F1C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149" creationId="{CD3C9ACC-B8F8-4BDF-B953-F0507D99F1BF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154" creationId="{5D98101F-3307-474F-8557-4D8A2F535650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165" creationId="{846E0BF5-7B50-4243-92AB-5A879E09F537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175" creationId="{A937E608-EF98-49C9-B19A-63E705FA28CD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178" creationId="{0642E0D1-BF62-4A4A-BFE2-B5C2FD4EC0B7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192" creationId="{579839DF-4292-4632-B807-A8501E3D909C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196" creationId="{57574231-97D1-451D-A846-AF912BCAF8D3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205" creationId="{1A9762CC-D863-4A68-839B-1ED5A0F4090B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219" creationId="{AC0267AC-9405-468F-AB56-5DF1B32C7379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269" creationId="{E0CA43F4-058C-45C3-9190-F879548ADE9E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280" creationId="{53A2634E-4084-40CC-A930-85EB99EFAF00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281" creationId="{F7D3A56F-61A8-4ACC-8C70-C7C067AA5633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282" creationId="{5C023746-8A6B-40FC-8379-9D282862FB31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283" creationId="{961F0CA5-F5E4-4EEE-B23F-637041D8289C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284" creationId="{FD3DE555-052C-45E8-B5DB-5AF3B8EF45E7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287" creationId="{E5E6E637-70D5-4EDC-AE33-486825AB6E7A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298" creationId="{F7747B71-9052-4E2D-B0F0-E62690089349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299" creationId="{C36E0FD0-70DF-406E-AF8D-76B3B0D91581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05" creationId="{861C7D5C-7814-4605-9D9A-F65859CAEB0B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08" creationId="{4E8AF1C3-8D28-4C13-A010-019F5FAB79CF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09" creationId="{7EA4AEBF-04CC-48EF-94EE-910BF41FBEF1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10" creationId="{0A57FF85-0495-402A-8E8D-27D5D02418B5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12" creationId="{B131F4BE-89F6-41AD-AE98-1A35CA59B470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14" creationId="{04F51996-2249-4B2C-BE28-CBAA32D5CB2F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16" creationId="{CE6C087C-211A-4892-B946-ADD1AEFA36A7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18" creationId="{F797FA16-F64C-4604-BC25-F472D1D16888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20" creationId="{3BC1F60C-ABFD-461B-8260-0F988422DD8D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22" creationId="{215AA455-C1A9-4F04-BB5A-2544DA9E4748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24" creationId="{CBFD5299-45C8-45CB-BA80-911C5B9EE5E3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25" creationId="{33604279-1554-47C8-93C5-A3E6675F826A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26" creationId="{0995729A-6ACB-43E0-9FF0-8AEB9BE6BA03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27" creationId="{2B9E803F-5843-4E66-99AC-C844BDF94A66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28" creationId="{4AC40264-CA59-487C-B4AF-A75B0ACE0BB6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30" creationId="{19011471-614E-4239-AE01-572FC3DD70FC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31" creationId="{B90438F6-C7BD-4107-980F-A61C816A83EA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32" creationId="{DA7EC1E5-7723-40F3-AA86-B5A7F3F164D8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34" creationId="{149DEEDD-2747-4DE9-8987-F5647E8AB420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35" creationId="{6C20B611-67A7-4F52-9CED-AD90FA618D88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36" creationId="{6B21F188-F617-497F-A413-EEAE7EE2301D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37" creationId="{E91596DE-14DB-4034-A713-47BAE269682E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39" creationId="{8BFA6CB8-2EC0-451B-B0E3-B23A883297A4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41" creationId="{57A44AF2-D408-4AFC-BDC5-0BAD6811219A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44" creationId="{4C848C6E-8BD7-4E70-ADFC-D9336D8DED44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45" creationId="{EE75EED1-8103-4ADC-9B01-4927EF0461B3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46" creationId="{6B5FDE6A-E692-435F-B2C3-BF8545F72686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48" creationId="{35729C33-C07E-4939-83D0-7FBC02FA1EEE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49" creationId="{109F49A8-9873-46CF-B6AB-F746571A052B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50" creationId="{921C585E-F937-4081-803C-0BEC9D5006D7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51" creationId="{787A19C1-B323-4914-B903-79FD04C67C6A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52" creationId="{8DFB6638-C809-4D1B-8BA8-389B8FB0742F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53" creationId="{8E2C6B44-A53E-497D-B1C7-4EB169D8418A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54" creationId="{9AF51FE3-B3FE-4B1B-B124-9D7F1F649C06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55" creationId="{00E883C6-593B-4974-B8C8-B61DD3A01103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57" creationId="{A50F6FA3-F4E6-419A-B745-4F731A575BA4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58" creationId="{416DBECF-B1F2-4EE3-850F-CFD4B2DE1E03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59" creationId="{C10586B4-F69A-40BA-986E-5FE9089128CE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61" creationId="{2136FA5E-B5F3-4CB4-9CC0-8D7BB4A55086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62" creationId="{3186BE8C-02B0-4286-BCF8-58B594A52646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64" creationId="{6E08A16F-E3FE-40F7-85C8-2A8D34DCC100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65" creationId="{FEDB6A9A-8F6C-411A-8BF2-33E5C8E70C67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67" creationId="{DF6BC8D9-FDA5-42D1-8284-7A1992723239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68" creationId="{93D1349C-989C-4601-8793-906D4691D33F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69" creationId="{F4674F2C-3D79-4709-A3D0-2FC4558605CE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70" creationId="{3A003ECF-02F9-44D3-A19D-5E718468CEE1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71" creationId="{DF4A0E0B-CDEB-4F18-9995-48AEF113C2A0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75" creationId="{C56136C6-71D2-43F1-8ED7-DE743F0741AA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76" creationId="{AB75AAF9-D972-4B67-B123-85E0C164CB82}"/>
          </ac:spMkLst>
        </pc:spChg>
        <pc:spChg chg="mod">
          <ac:chgData name="Timur Mursalimov" userId="17fec93e-6b0c-433d-89b7-1f2ed4792ccb" providerId="ADAL" clId="{E624FE0D-F327-4281-87EB-B4281C2AB667}" dt="2022-06-13T05:33:55.030" v="303" actId="14100"/>
          <ac:spMkLst>
            <pc:docMk/>
            <pc:sldMk cId="3335514967" sldId="17230"/>
            <ac:spMk id="384" creationId="{D583C6F1-386B-4008-A4B0-62E01C7EAB21}"/>
          </ac:spMkLst>
        </pc:spChg>
        <pc:spChg chg="mod">
          <ac:chgData name="Timur Mursalimov" userId="17fec93e-6b0c-433d-89b7-1f2ed4792ccb" providerId="ADAL" clId="{E624FE0D-F327-4281-87EB-B4281C2AB667}" dt="2022-06-13T05:33:55.030" v="303" actId="14100"/>
          <ac:spMkLst>
            <pc:docMk/>
            <pc:sldMk cId="3335514967" sldId="17230"/>
            <ac:spMk id="385" creationId="{4BA4E86E-BEED-4B9F-A6CA-2A8165BE8000}"/>
          </ac:spMkLst>
        </pc:spChg>
        <pc:spChg chg="mod">
          <ac:chgData name="Timur Mursalimov" userId="17fec93e-6b0c-433d-89b7-1f2ed4792ccb" providerId="ADAL" clId="{E624FE0D-F327-4281-87EB-B4281C2AB667}" dt="2022-06-13T05:33:55.030" v="303" actId="14100"/>
          <ac:spMkLst>
            <pc:docMk/>
            <pc:sldMk cId="3335514967" sldId="17230"/>
            <ac:spMk id="386" creationId="{4CDEA601-F62F-4C38-A514-31952E5FB3B9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89" creationId="{9B12ADC8-35DB-424F-A8D7-E5974F787A92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92" creationId="{66C11040-57DF-4D3A-954D-6386469A2338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93" creationId="{D3EDDD3F-B47A-44E9-A5FE-3099116BB039}"/>
          </ac:spMkLst>
        </pc:spChg>
        <pc:spChg chg="mod">
          <ac:chgData name="Timur Mursalimov" userId="17fec93e-6b0c-433d-89b7-1f2ed4792ccb" providerId="ADAL" clId="{E624FE0D-F327-4281-87EB-B4281C2AB667}" dt="2022-06-13T05:05:20.361" v="2"/>
          <ac:spMkLst>
            <pc:docMk/>
            <pc:sldMk cId="3335514967" sldId="17230"/>
            <ac:spMk id="394" creationId="{DF201EEF-4F99-47C6-BF6A-0C18DB48E28B}"/>
          </ac:spMkLst>
        </pc:spChg>
        <pc:grpChg chg="add mod">
          <ac:chgData name="Timur Mursalimov" userId="17fec93e-6b0c-433d-89b7-1f2ed4792ccb" providerId="ADAL" clId="{E624FE0D-F327-4281-87EB-B4281C2AB667}" dt="2022-06-13T05:05:20.361" v="2"/>
          <ac:grpSpMkLst>
            <pc:docMk/>
            <pc:sldMk cId="3335514967" sldId="17230"/>
            <ac:grpSpMk id="2" creationId="{A5C3DB44-1582-468C-BEC2-2B980DC57980}"/>
          </ac:grpSpMkLst>
        </pc:grpChg>
      </pc:sldChg>
      <pc:sldChg chg="addSp delSp modSp mod">
        <pc:chgData name="Timur Mursalimov" userId="17fec93e-6b0c-433d-89b7-1f2ed4792ccb" providerId="ADAL" clId="{E624FE0D-F327-4281-87EB-B4281C2AB667}" dt="2022-06-13T05:29:30.982" v="291"/>
        <pc:sldMkLst>
          <pc:docMk/>
          <pc:sldMk cId="3274133466" sldId="17752"/>
        </pc:sldMkLst>
        <pc:spChg chg="mod">
          <ac:chgData name="Timur Mursalimov" userId="17fec93e-6b0c-433d-89b7-1f2ed4792ccb" providerId="ADAL" clId="{E624FE0D-F327-4281-87EB-B4281C2AB667}" dt="2022-06-13T05:29:30.982" v="289" actId="20578"/>
          <ac:spMkLst>
            <pc:docMk/>
            <pc:sldMk cId="3274133466" sldId="17752"/>
            <ac:spMk id="2" creationId="{C55710AE-E1F3-4762-922B-493576F6ECF0}"/>
          </ac:spMkLst>
        </pc:spChg>
        <pc:spChg chg="add del mod modVis">
          <ac:chgData name="Timur Mursalimov" userId="17fec93e-6b0c-433d-89b7-1f2ed4792ccb" providerId="ADAL" clId="{E624FE0D-F327-4281-87EB-B4281C2AB667}" dt="2022-06-13T05:28:24.092" v="181"/>
          <ac:spMkLst>
            <pc:docMk/>
            <pc:sldMk cId="3274133466" sldId="17752"/>
            <ac:spMk id="5" creationId="{9E7AA293-854C-4F58-B75C-2FD3ED52C53E}"/>
          </ac:spMkLst>
        </pc:spChg>
        <pc:spChg chg="add del mod modVis">
          <ac:chgData name="Timur Mursalimov" userId="17fec93e-6b0c-433d-89b7-1f2ed4792ccb" providerId="ADAL" clId="{E624FE0D-F327-4281-87EB-B4281C2AB667}" dt="2022-06-13T05:29:30.982" v="289" actId="20578"/>
          <ac:spMkLst>
            <pc:docMk/>
            <pc:sldMk cId="3274133466" sldId="17752"/>
            <ac:spMk id="9" creationId="{5BBC53DC-73D7-4368-830F-04E4B5933987}"/>
          </ac:spMkLst>
        </pc:spChg>
        <pc:graphicFrameChg chg="mod">
          <ac:chgData name="Timur Mursalimov" userId="17fec93e-6b0c-433d-89b7-1f2ed4792ccb" providerId="ADAL" clId="{E624FE0D-F327-4281-87EB-B4281C2AB667}" dt="2022-06-13T05:29:30.982" v="291"/>
          <ac:graphicFrameMkLst>
            <pc:docMk/>
            <pc:sldMk cId="3274133466" sldId="17752"/>
            <ac:graphicFrameMk id="39" creationId="{BA651874-AB39-41B8-9B9E-DC437DF3ACB0}"/>
          </ac:graphicFrameMkLst>
        </pc:graphicFrameChg>
      </pc:sldChg>
      <pc:sldChg chg="modSp mod">
        <pc:chgData name="Timur Mursalimov" userId="17fec93e-6b0c-433d-89b7-1f2ed4792ccb" providerId="ADAL" clId="{E624FE0D-F327-4281-87EB-B4281C2AB667}" dt="2022-06-13T05:33:09" v="298" actId="20577"/>
        <pc:sldMkLst>
          <pc:docMk/>
          <pc:sldMk cId="935345163" sldId="17760"/>
        </pc:sldMkLst>
        <pc:spChg chg="mod">
          <ac:chgData name="Timur Mursalimov" userId="17fec93e-6b0c-433d-89b7-1f2ed4792ccb" providerId="ADAL" clId="{E624FE0D-F327-4281-87EB-B4281C2AB667}" dt="2022-06-13T05:33:09" v="298" actId="20577"/>
          <ac:spMkLst>
            <pc:docMk/>
            <pc:sldMk cId="935345163" sldId="17760"/>
            <ac:spMk id="80" creationId="{F6778245-28D9-4346-9D08-2C42824BE37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.xlsb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.xlsb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3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5578190533253445E-2"/>
          <c:y val="1.9103600293901544E-2"/>
          <c:w val="0.96884361893349313"/>
          <c:h val="0.96179279941219686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97C99D"/>
            </a:solidFill>
            <a:ln>
              <a:noFill/>
            </a:ln>
          </c:spPr>
          <c:invertIfNegative val="0"/>
          <c:val>
            <c:numRef>
              <c:f>Sheet1!$A$1:$H$1</c:f>
              <c:numCache>
                <c:formatCode>General</c:formatCode>
                <c:ptCount val="8"/>
                <c:pt idx="0">
                  <c:v>27</c:v>
                </c:pt>
                <c:pt idx="1">
                  <c:v>39</c:v>
                </c:pt>
                <c:pt idx="2">
                  <c:v>73</c:v>
                </c:pt>
                <c:pt idx="3">
                  <c:v>114</c:v>
                </c:pt>
                <c:pt idx="4">
                  <c:v>145</c:v>
                </c:pt>
                <c:pt idx="5">
                  <c:v>213</c:v>
                </c:pt>
                <c:pt idx="6">
                  <c:v>257</c:v>
                </c:pt>
                <c:pt idx="7">
                  <c:v>516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0C-4F4A-85C8-E95D50E81198}"/>
            </c:ext>
          </c:extLst>
        </c:ser>
        <c:ser>
          <c:idx val="1"/>
          <c:order val="1"/>
          <c:spPr>
            <a:solidFill>
              <a:srgbClr val="CDB900"/>
            </a:solidFill>
            <a:ln>
              <a:noFill/>
            </a:ln>
          </c:spPr>
          <c:invertIfNegative val="0"/>
          <c:val>
            <c:numRef>
              <c:f>Sheet1!$A$2:$H$2</c:f>
              <c:numCache>
                <c:formatCode>General</c:formatCode>
                <c:ptCount val="8"/>
                <c:pt idx="2">
                  <c:v>3</c:v>
                </c:pt>
                <c:pt idx="3">
                  <c:v>9</c:v>
                </c:pt>
                <c:pt idx="4">
                  <c:v>10</c:v>
                </c:pt>
                <c:pt idx="5">
                  <c:v>13</c:v>
                </c:pt>
                <c:pt idx="6">
                  <c:v>304</c:v>
                </c:pt>
                <c:pt idx="7">
                  <c:v>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0C-4F4A-85C8-E95D50E81198}"/>
            </c:ext>
          </c:extLst>
        </c:ser>
        <c:ser>
          <c:idx val="2"/>
          <c:order val="2"/>
          <c:spPr>
            <a:solidFill>
              <a:srgbClr val="7CBAF0"/>
            </a:solidFill>
            <a:ln>
              <a:noFill/>
            </a:ln>
          </c:spPr>
          <c:invertIfNegative val="0"/>
          <c:val>
            <c:numRef>
              <c:f>Sheet1!$A$3:$H$3</c:f>
              <c:numCache>
                <c:formatCode>General</c:formatCode>
                <c:ptCount val="8"/>
                <c:pt idx="2">
                  <c:v>3</c:v>
                </c:pt>
                <c:pt idx="3">
                  <c:v>9</c:v>
                </c:pt>
                <c:pt idx="4">
                  <c:v>15</c:v>
                </c:pt>
                <c:pt idx="5">
                  <c:v>32</c:v>
                </c:pt>
                <c:pt idx="6">
                  <c:v>119</c:v>
                </c:pt>
                <c:pt idx="7">
                  <c:v>183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90C-4F4A-85C8-E95D50E81198}"/>
            </c:ext>
          </c:extLst>
        </c:ser>
        <c:ser>
          <c:idx val="3"/>
          <c:order val="3"/>
          <c:spPr>
            <a:solidFill>
              <a:srgbClr val="969696"/>
            </a:solidFill>
            <a:ln>
              <a:noFill/>
            </a:ln>
          </c:spPr>
          <c:invertIfNegative val="0"/>
          <c:val>
            <c:numRef>
              <c:f>Sheet1!$A$4:$H$4</c:f>
              <c:numCache>
                <c:formatCode>General</c:formatCode>
                <c:ptCount val="8"/>
                <c:pt idx="5">
                  <c:v>4</c:v>
                </c:pt>
                <c:pt idx="6">
                  <c:v>8</c:v>
                </c:pt>
                <c:pt idx="7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90C-4F4A-85C8-E95D50E811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1308782831"/>
        <c:axId val="1"/>
      </c:barChart>
      <c:catAx>
        <c:axId val="1308782831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050"/>
          <c:min val="0"/>
        </c:scaling>
        <c:delete val="0"/>
        <c:axPos val="r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308782831"/>
        <c:crosses val="max"/>
        <c:crossBetween val="between"/>
        <c:majorUnit val="50"/>
      </c:valAx>
    </c:plotArea>
    <c:plotVisOnly val="0"/>
    <c:dispBlanksAs val="gap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0194174757281552E-2"/>
          <c:y val="2.0194174757281552E-2"/>
          <c:w val="0.95961165048543684"/>
          <c:h val="0.95961165048543684"/>
        </c:manualLayout>
      </c:layout>
      <c:pieChart>
        <c:varyColors val="0"/>
        <c:ser>
          <c:idx val="0"/>
          <c:order val="0"/>
          <c:dPt>
            <c:idx val="0"/>
            <c:bubble3D val="0"/>
            <c:spPr>
              <a:solidFill>
                <a:srgbClr val="CE9B00"/>
              </a:solidFill>
              <a:ln w="28575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320F-4B96-84F8-ED8B9E869B36}"/>
              </c:ext>
            </c:extLst>
          </c:dPt>
          <c:dPt>
            <c:idx val="1"/>
            <c:bubble3D val="0"/>
            <c:spPr>
              <a:solidFill>
                <a:srgbClr val="2E75B6"/>
              </a:solidFill>
              <a:ln w="28575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320F-4B96-84F8-ED8B9E869B36}"/>
              </c:ext>
            </c:extLst>
          </c:dPt>
          <c:val>
            <c:numRef>
              <c:f>Sheet1!$A$1:$A$2</c:f>
              <c:numCache>
                <c:formatCode>General</c:formatCode>
                <c:ptCount val="2"/>
                <c:pt idx="0">
                  <c:v>24</c:v>
                </c:pt>
                <c:pt idx="1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20F-4B96-84F8-ED8B9E869B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4"/>
      </c:pieChart>
    </c:plotArea>
    <c:plotVisOnly val="0"/>
    <c:dispBlanksAs val="gap"/>
    <c:showDLblsOverMax val="1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873889875666073"/>
          <c:y val="4.2553191489361701E-2"/>
          <c:w val="0.66193013617525165"/>
          <c:h val="0.91489361702127658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rgbClr val="97C99D"/>
              </a:solidFill>
              <a:ln w="28575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E1B4-4545-8B57-71300D91A760}"/>
              </c:ext>
            </c:extLst>
          </c:dPt>
          <c:dPt>
            <c:idx val="1"/>
            <c:bubble3D val="0"/>
            <c:spPr>
              <a:solidFill>
                <a:srgbClr val="CDB900"/>
              </a:solidFill>
              <a:ln w="28575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E1B4-4545-8B57-71300D91A760}"/>
              </c:ext>
            </c:extLst>
          </c:dPt>
          <c:dPt>
            <c:idx val="2"/>
            <c:bubble3D val="0"/>
            <c:spPr>
              <a:solidFill>
                <a:srgbClr val="7CBAF0"/>
              </a:solidFill>
              <a:ln w="28575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E1B4-4545-8B57-71300D91A760}"/>
              </c:ext>
            </c:extLst>
          </c:dPt>
          <c:dPt>
            <c:idx val="3"/>
            <c:bubble3D val="0"/>
            <c:spPr>
              <a:solidFill>
                <a:srgbClr val="969696"/>
              </a:solidFill>
              <a:ln w="28575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E1B4-4545-8B57-71300D91A760}"/>
              </c:ext>
            </c:extLst>
          </c:dPt>
          <c:dLbls>
            <c:dLbl>
              <c:idx val="0"/>
              <c:layout>
                <c:manualLayout>
                  <c:x val="6.5127294256956776E-3"/>
                  <c:y val="-9.0016366612111296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E1B4-4545-8B57-71300D91A760}"/>
                </c:ext>
              </c:extLst>
            </c:dLbl>
            <c:dLbl>
              <c:idx val="1"/>
              <c:layout>
                <c:manualLayout>
                  <c:x val="-6.5127294256956776E-3"/>
                  <c:y val="3.4369885433715219E-2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E1B4-4545-8B57-71300D91A760}"/>
                </c:ext>
              </c:extLst>
            </c:dLbl>
            <c:dLbl>
              <c:idx val="2"/>
              <c:layout>
                <c:manualLayout>
                  <c:x val="-7.104795737122558E-3"/>
                  <c:y val="-1.3911620294599018E-2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E1B4-4545-8B57-71300D91A76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val>
            <c:numRef>
              <c:f>Sheet1!$A$1:$A$4</c:f>
              <c:numCache>
                <c:formatCode>General</c:formatCode>
                <c:ptCount val="4"/>
                <c:pt idx="0">
                  <c:v>30.77628922738117</c:v>
                </c:pt>
                <c:pt idx="1">
                  <c:v>45.714810056891174</c:v>
                </c:pt>
                <c:pt idx="2">
                  <c:v>23.508900715727659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1B4-4545-8B57-71300D91A7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4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3351095322676146E-2"/>
          <c:y val="3.2953105196451206E-2"/>
          <c:w val="0.87270574304322079"/>
          <c:h val="0.93409378960709755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rgbClr val="97C99D"/>
              </a:solidFill>
              <a:ln w="28575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A7E7-427B-B2DA-CA89FF760202}"/>
              </c:ext>
            </c:extLst>
          </c:dPt>
          <c:dPt>
            <c:idx val="1"/>
            <c:bubble3D val="0"/>
            <c:spPr>
              <a:solidFill>
                <a:srgbClr val="CDB900"/>
              </a:solidFill>
              <a:ln w="28575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A7E7-427B-B2DA-CA89FF760202}"/>
              </c:ext>
            </c:extLst>
          </c:dPt>
          <c:dPt>
            <c:idx val="2"/>
            <c:bubble3D val="0"/>
            <c:spPr>
              <a:solidFill>
                <a:srgbClr val="7CBAF0"/>
              </a:solidFill>
              <a:ln w="28575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A7E7-427B-B2DA-CA89FF760202}"/>
              </c:ext>
            </c:extLst>
          </c:dPt>
          <c:dPt>
            <c:idx val="3"/>
            <c:bubble3D val="0"/>
            <c:spPr>
              <a:solidFill>
                <a:srgbClr val="969696"/>
              </a:solidFill>
              <a:ln w="28575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A7E7-427B-B2DA-CA89FF760202}"/>
              </c:ext>
            </c:extLst>
          </c:dPt>
          <c:dLbls>
            <c:dLbl>
              <c:idx val="0"/>
              <c:layout>
                <c:manualLayout>
                  <c:x val="3.7892243931320305E-2"/>
                  <c:y val="7.6045627376425855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A7E7-427B-B2DA-CA89FF760202}"/>
                </c:ext>
              </c:extLst>
            </c:dLbl>
            <c:dLbl>
              <c:idx val="1"/>
              <c:layout>
                <c:manualLayout>
                  <c:x val="-2.9603315571343991E-2"/>
                  <c:y val="2.2813688212927757E-2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A7E7-427B-B2DA-CA89FF760202}"/>
                </c:ext>
              </c:extLst>
            </c:dLbl>
            <c:dLbl>
              <c:idx val="2"/>
              <c:layout>
                <c:manualLayout>
                  <c:x val="-3.5523978685612786E-2"/>
                  <c:y val="-1.4575411913814956E-2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A7E7-427B-B2DA-CA89FF760202}"/>
                </c:ext>
              </c:extLst>
            </c:dLbl>
            <c:dLbl>
              <c:idx val="3"/>
              <c:layout>
                <c:manualLayout>
                  <c:x val="-1.8946121965660152E-2"/>
                  <c:y val="-5.3865652724968315E-2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A7E7-427B-B2DA-CA89FF7602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val>
            <c:numRef>
              <c:f>Sheet1!$A$1:$A$4</c:f>
              <c:numCache>
                <c:formatCode>General</c:formatCode>
                <c:ptCount val="4"/>
                <c:pt idx="0">
                  <c:v>57.220791801565255</c:v>
                </c:pt>
                <c:pt idx="1">
                  <c:v>14.32176816988299</c:v>
                </c:pt>
                <c:pt idx="2">
                  <c:v>16.794554770948579</c:v>
                </c:pt>
                <c:pt idx="3">
                  <c:v>11.662885257603181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7E7-427B-B2DA-CA89FF7602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4"/>
      </c:doughnutChart>
    </c:plotArea>
    <c:plotVisOnly val="0"/>
    <c:dispBlanksAs val="gap"/>
    <c:showDLblsOverMax val="1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6FA0CC-5221-44DF-860C-FE37C6673B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17A0DB-7183-431F-9DD2-39CC6B0C67B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84F7B-5E44-4955-9248-698F302E24FC}" type="datetimeFigureOut">
              <a:rPr lang="ru-RU" smtClean="0"/>
              <a:t>13.06.2022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EDA982-083D-4399-A366-9D78D57DE79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5C1F4F-2264-4AD2-A620-F9D3391A28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92DEC2-F01A-408D-A3C9-DC6C4B2684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0320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7565B-3850-427E-9CFB-B35BDE26168F}" type="datetimeFigureOut">
              <a:rPr lang="ru-RU" smtClean="0"/>
              <a:t>13.06.2022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F4573-418E-4D2E-9D82-7E36E27EBC3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7398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F4573-418E-4D2E-9D82-7E36E27EBC33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2362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F4573-418E-4D2E-9D82-7E36E27EBC33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5849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F4573-418E-4D2E-9D82-7E36E27EBC33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7697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7.bin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2.png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1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7.png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sv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7.pn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3C0FD-4C86-4642-B3A4-633782EE9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163" y="3056927"/>
            <a:ext cx="6121400" cy="1661993"/>
          </a:xfrm>
        </p:spPr>
        <p:txBody>
          <a:bodyPr wrap="square" anchor="t">
            <a:sp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FB5B40-E872-4F36-95A2-688B55094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163" y="5103095"/>
            <a:ext cx="6121400" cy="332399"/>
          </a:xfrm>
        </p:spPr>
        <p:txBody>
          <a:bodyPr wrap="square" anchor="t">
            <a:sp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EE2ADCD-CAA5-4E91-9523-1FCE129A9D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2163" y="1030288"/>
            <a:ext cx="1746250" cy="107069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2252CD-BE6B-4009-836C-676F190EE92C}"/>
              </a:ext>
            </a:extLst>
          </p:cNvPr>
          <p:cNvCxnSpPr>
            <a:cxnSpLocks/>
          </p:cNvCxnSpPr>
          <p:nvPr userDrawn="1"/>
        </p:nvCxnSpPr>
        <p:spPr>
          <a:xfrm>
            <a:off x="550863" y="2870200"/>
            <a:ext cx="0" cy="2590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796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gradFill>
          <a:gsLst>
            <a:gs pos="0">
              <a:srgbClr val="0E5285"/>
            </a:gs>
            <a:gs pos="100000">
              <a:srgbClr val="16356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lue&#10;&#10;Description automatically generated">
            <a:extLst>
              <a:ext uri="{FF2B5EF4-FFF2-40B4-BE49-F238E27FC236}">
                <a16:creationId xmlns:a16="http://schemas.microsoft.com/office/drawing/2014/main" id="{2594C2F4-6929-40D4-83D6-525206B1C9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215264" y="0"/>
            <a:ext cx="797673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C10C55-59CA-4A74-9BDD-6D06A99937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349244"/>
            <a:ext cx="10155238" cy="3877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A7357-3776-434A-84A5-60358A1FC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552CC02F-A862-48A2-AB8A-E15E0A5B05D7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35E36A-31E4-4133-AF51-BBA07D59FC58}"/>
              </a:ext>
            </a:extLst>
          </p:cNvPr>
          <p:cNvCxnSpPr>
            <a:cxnSpLocks/>
          </p:cNvCxnSpPr>
          <p:nvPr userDrawn="1"/>
        </p:nvCxnSpPr>
        <p:spPr>
          <a:xfrm>
            <a:off x="363538" y="-6350"/>
            <a:ext cx="0" cy="65532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465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10C55-59CA-4A74-9BDD-6D06A99937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349244"/>
            <a:ext cx="10155238" cy="775597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вторая строчка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A7357-3776-434A-84A5-60358A1FC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CC02F-A862-48A2-AB8A-E15E0A5B05D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02EDA67-C8D9-43DB-B040-73AF17F96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4986" y="6331063"/>
            <a:ext cx="10698163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z="800" dirty="0"/>
              <a:t>Примечание</a:t>
            </a:r>
            <a:endParaRPr lang="ru-R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69C1348-EC01-4AF6-98A9-31BAE30AA1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130425"/>
            <a:ext cx="10155238" cy="166199"/>
          </a:xfrm>
        </p:spPr>
        <p:txBody>
          <a:bodyPr/>
          <a:lstStyle>
            <a:lvl1pPr marL="0" indent="0">
              <a:buNone/>
              <a:defRPr sz="1200" cap="all" baseline="0">
                <a:solidFill>
                  <a:schemeClr val="accent2"/>
                </a:solidFill>
              </a:defRPr>
            </a:lvl1pPr>
            <a:lvl2pPr marL="144000" indent="0">
              <a:buNone/>
              <a:defRPr/>
            </a:lvl2pPr>
            <a:lvl3pPr marL="288000" indent="0">
              <a:buNone/>
              <a:defRPr/>
            </a:lvl3pPr>
            <a:lvl4pPr marL="432000" indent="0">
              <a:buNone/>
              <a:defRPr/>
            </a:lvl4pPr>
            <a:lvl5pPr marL="576000" indent="0">
              <a:buNone/>
              <a:defRPr/>
            </a:lvl5pPr>
          </a:lstStyle>
          <a:p>
            <a:pPr lvl="0"/>
            <a:r>
              <a:rPr lang="ru-RU" dirty="0"/>
              <a:t>РАЗДЕЛ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9520241-A8BA-496F-A50B-50CE981D1649}"/>
              </a:ext>
            </a:extLst>
          </p:cNvPr>
          <p:cNvSpPr txBox="1">
            <a:spLocks/>
          </p:cNvSpPr>
          <p:nvPr userDrawn="1"/>
        </p:nvSpPr>
        <p:spPr>
          <a:xfrm>
            <a:off x="550863" y="6560673"/>
            <a:ext cx="6121400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/>
                </a:solidFill>
              </a:rPr>
              <a:t>Материалы для форума АММ, 2022</a:t>
            </a:r>
          </a:p>
        </p:txBody>
      </p:sp>
    </p:spTree>
    <p:extLst>
      <p:ext uri="{BB962C8B-B14F-4D97-AF65-F5344CB8AC3E}">
        <p14:creationId xmlns:p14="http://schemas.microsoft.com/office/powerpoint/2010/main" val="173887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3C0FD-4C86-4642-B3A4-633782EE9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163" y="3056927"/>
            <a:ext cx="6121400" cy="1661993"/>
          </a:xfrm>
        </p:spPr>
        <p:txBody>
          <a:bodyPr wrap="square" anchor="t">
            <a:sp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FB5B40-E872-4F36-95A2-688B55094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163" y="5103095"/>
            <a:ext cx="6121400" cy="332399"/>
          </a:xfrm>
        </p:spPr>
        <p:txBody>
          <a:bodyPr wrap="square" anchor="t">
            <a:sp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EE2ADCD-CAA5-4E91-9523-1FCE129A9D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2163" y="1030288"/>
            <a:ext cx="1746250" cy="107069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2252CD-BE6B-4009-836C-676F190EE92C}"/>
              </a:ext>
            </a:extLst>
          </p:cNvPr>
          <p:cNvCxnSpPr>
            <a:cxnSpLocks/>
          </p:cNvCxnSpPr>
          <p:nvPr userDrawn="1"/>
        </p:nvCxnSpPr>
        <p:spPr>
          <a:xfrm>
            <a:off x="550863" y="2870200"/>
            <a:ext cx="0" cy="2590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617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gradFill>
          <a:gsLst>
            <a:gs pos="0">
              <a:srgbClr val="0E5285"/>
            </a:gs>
            <a:gs pos="100000">
              <a:srgbClr val="16356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3C0FD-4C86-4642-B3A4-633782EE9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163" y="3056927"/>
            <a:ext cx="6121400" cy="1661993"/>
          </a:xfrm>
        </p:spPr>
        <p:txBody>
          <a:bodyPr wrap="square" anchor="t">
            <a:sp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FB5B40-E872-4F36-95A2-688B55094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163" y="5103095"/>
            <a:ext cx="6121400" cy="332399"/>
          </a:xfrm>
        </p:spPr>
        <p:txBody>
          <a:bodyPr wrap="square" anchor="t">
            <a:spAutoFit/>
          </a:bodyPr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EE2ADCD-CAA5-4E91-9523-1FCE129A9D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2163" y="1030288"/>
            <a:ext cx="1746250" cy="107069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2252CD-BE6B-4009-836C-676F190EE92C}"/>
              </a:ext>
            </a:extLst>
          </p:cNvPr>
          <p:cNvCxnSpPr>
            <a:cxnSpLocks/>
          </p:cNvCxnSpPr>
          <p:nvPr userDrawn="1"/>
        </p:nvCxnSpPr>
        <p:spPr>
          <a:xfrm>
            <a:off x="550863" y="2870200"/>
            <a:ext cx="0" cy="2590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4418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C675171-FF13-41E1-9625-6B1A83BC066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Слайд think-cell" r:id="rId4" imgW="425" imgH="424" progId="TCLayout.ActiveDocument.1">
                  <p:embed/>
                </p:oleObj>
              </mc:Choice>
              <mc:Fallback>
                <p:oleObj name="Слайд think-cell" r:id="rId4" imgW="425" imgH="42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C675171-FF13-41E1-9625-6B1A83BC06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2C10C55-59CA-4A74-9BDD-6D06A99937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349244"/>
            <a:ext cx="10155238" cy="249299"/>
          </a:xfrm>
        </p:spPr>
        <p:txBody>
          <a:bodyPr vert="horz"/>
          <a:lstStyle>
            <a:lvl1pPr>
              <a:defRPr sz="1800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A7357-3776-434A-84A5-60358A1FC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CC02F-A862-48A2-AB8A-E15E0A5B05D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02EDA67-C8D9-43DB-B040-73AF17F96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4986" y="6331063"/>
            <a:ext cx="10698163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z="800" dirty="0"/>
              <a:t>Примечание</a:t>
            </a:r>
            <a:endParaRPr lang="ru-R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69C1348-EC01-4AF6-98A9-31BAE30AA1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130425"/>
            <a:ext cx="10155238" cy="166199"/>
          </a:xfrm>
        </p:spPr>
        <p:txBody>
          <a:bodyPr/>
          <a:lstStyle>
            <a:lvl1pPr marL="0" indent="0">
              <a:buNone/>
              <a:defRPr sz="1200" cap="all" baseline="0">
                <a:solidFill>
                  <a:schemeClr val="accent2"/>
                </a:solidFill>
              </a:defRPr>
            </a:lvl1pPr>
            <a:lvl2pPr marL="144000" indent="0">
              <a:buNone/>
              <a:defRPr/>
            </a:lvl2pPr>
            <a:lvl3pPr marL="288000" indent="0">
              <a:buNone/>
              <a:defRPr/>
            </a:lvl3pPr>
            <a:lvl4pPr marL="432000" indent="0">
              <a:buNone/>
              <a:defRPr/>
            </a:lvl4pPr>
            <a:lvl5pPr marL="576000" indent="0">
              <a:buNone/>
              <a:defRPr/>
            </a:lvl5pPr>
          </a:lstStyle>
          <a:p>
            <a:pPr lvl="0"/>
            <a:r>
              <a:rPr lang="ru-RU" dirty="0"/>
              <a:t>РАЗДЕЛ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DD3D9F-E213-4CCF-A05C-43C289FF6D29}"/>
              </a:ext>
            </a:extLst>
          </p:cNvPr>
          <p:cNvSpPr txBox="1">
            <a:spLocks/>
          </p:cNvSpPr>
          <p:nvPr userDrawn="1"/>
        </p:nvSpPr>
        <p:spPr>
          <a:xfrm>
            <a:off x="550863" y="6560673"/>
            <a:ext cx="6121400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/>
                </a:solidFill>
              </a:rPr>
              <a:t>Материалы для форума АММ, 2022</a:t>
            </a:r>
          </a:p>
        </p:txBody>
      </p:sp>
    </p:spTree>
    <p:extLst>
      <p:ext uri="{BB962C8B-B14F-4D97-AF65-F5344CB8AC3E}">
        <p14:creationId xmlns:p14="http://schemas.microsoft.com/office/powerpoint/2010/main" val="3337793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gradFill>
          <a:gsLst>
            <a:gs pos="0">
              <a:srgbClr val="0E5285"/>
            </a:gs>
            <a:gs pos="100000">
              <a:srgbClr val="16356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lue&#10;&#10;Description automatically generated">
            <a:extLst>
              <a:ext uri="{FF2B5EF4-FFF2-40B4-BE49-F238E27FC236}">
                <a16:creationId xmlns:a16="http://schemas.microsoft.com/office/drawing/2014/main" id="{2594C2F4-6929-40D4-83D6-525206B1C9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215264" y="0"/>
            <a:ext cx="797673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C10C55-59CA-4A74-9BDD-6D06A99937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349244"/>
            <a:ext cx="10155238" cy="3877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A7357-3776-434A-84A5-60358A1FC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552CC02F-A862-48A2-AB8A-E15E0A5B05D7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35E36A-31E4-4133-AF51-BBA07D59FC58}"/>
              </a:ext>
            </a:extLst>
          </p:cNvPr>
          <p:cNvCxnSpPr>
            <a:cxnSpLocks/>
          </p:cNvCxnSpPr>
          <p:nvPr userDrawn="1"/>
        </p:nvCxnSpPr>
        <p:spPr>
          <a:xfrm>
            <a:off x="363538" y="-6350"/>
            <a:ext cx="0" cy="65532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6672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10C55-59CA-4A74-9BDD-6D06A99937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349244"/>
            <a:ext cx="10155238" cy="775597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вторая строчка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A7357-3776-434A-84A5-60358A1FC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CC02F-A862-48A2-AB8A-E15E0A5B05D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02EDA67-C8D9-43DB-B040-73AF17F96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4986" y="6331063"/>
            <a:ext cx="10698163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z="800" dirty="0"/>
              <a:t>Примечание</a:t>
            </a:r>
            <a:endParaRPr lang="ru-R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69C1348-EC01-4AF6-98A9-31BAE30AA1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130425"/>
            <a:ext cx="10155238" cy="166199"/>
          </a:xfrm>
        </p:spPr>
        <p:txBody>
          <a:bodyPr/>
          <a:lstStyle>
            <a:lvl1pPr marL="0" indent="0">
              <a:buNone/>
              <a:defRPr sz="1200" cap="all" baseline="0">
                <a:solidFill>
                  <a:schemeClr val="accent2"/>
                </a:solidFill>
              </a:defRPr>
            </a:lvl1pPr>
            <a:lvl2pPr marL="144000" indent="0">
              <a:buNone/>
              <a:defRPr/>
            </a:lvl2pPr>
            <a:lvl3pPr marL="288000" indent="0">
              <a:buNone/>
              <a:defRPr/>
            </a:lvl3pPr>
            <a:lvl4pPr marL="432000" indent="0">
              <a:buNone/>
              <a:defRPr/>
            </a:lvl4pPr>
            <a:lvl5pPr marL="576000" indent="0">
              <a:buNone/>
              <a:defRPr/>
            </a:lvl5pPr>
          </a:lstStyle>
          <a:p>
            <a:pPr lvl="0"/>
            <a:r>
              <a:rPr lang="ru-RU" dirty="0"/>
              <a:t>РАЗДЕЛ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41AECBD-9F13-4D02-BDEB-584E03062D43}"/>
              </a:ext>
            </a:extLst>
          </p:cNvPr>
          <p:cNvSpPr txBox="1">
            <a:spLocks/>
          </p:cNvSpPr>
          <p:nvPr userDrawn="1"/>
        </p:nvSpPr>
        <p:spPr>
          <a:xfrm>
            <a:off x="550863" y="6560673"/>
            <a:ext cx="6121400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/>
                </a:solidFill>
              </a:rPr>
              <a:t>Материалы для форума АММ, 2022</a:t>
            </a:r>
          </a:p>
        </p:txBody>
      </p:sp>
    </p:spTree>
    <p:extLst>
      <p:ext uri="{BB962C8B-B14F-4D97-AF65-F5344CB8AC3E}">
        <p14:creationId xmlns:p14="http://schemas.microsoft.com/office/powerpoint/2010/main" val="9660678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2 (Шахтеры)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9552F30-52FF-4396-B36F-DB6110925C5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Слайд think-cell" r:id="rId5" imgW="592" imgH="595" progId="TCLayout.ActiveDocument.1">
                  <p:embed/>
                </p:oleObj>
              </mc:Choice>
              <mc:Fallback>
                <p:oleObj name="Слайд think-cell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9552F30-52FF-4396-B36F-DB6110925C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CE2A29ED-B1EC-406D-BD7B-417762BEEB8A}"/>
              </a:ext>
            </a:extLst>
          </p:cNvPr>
          <p:cNvCxnSpPr>
            <a:cxnSpLocks/>
          </p:cNvCxnSpPr>
          <p:nvPr userDrawn="1"/>
        </p:nvCxnSpPr>
        <p:spPr>
          <a:xfrm>
            <a:off x="550382" y="2502504"/>
            <a:ext cx="0" cy="1704211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C43A5A-F750-41F7-8A3F-3BA327316AB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300" y="991159"/>
            <a:ext cx="1786193" cy="109690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67988BE-A586-48E1-80A4-2D3664D421CA}"/>
              </a:ext>
            </a:extLst>
          </p:cNvPr>
          <p:cNvSpPr txBox="1"/>
          <p:nvPr userDrawn="1"/>
        </p:nvSpPr>
        <p:spPr>
          <a:xfrm>
            <a:off x="876300" y="6018940"/>
            <a:ext cx="396006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000" dirty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Любое использование данного материала без соглашения</a:t>
            </a:r>
          </a:p>
          <a:p>
            <a:pPr algn="l"/>
            <a:r>
              <a:rPr lang="ru-RU" sz="1000" dirty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АО «АК Алтыналмас» строго запрещено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73B6DFB2-6D5A-4313-B430-F62B64B42D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319" y="5784529"/>
            <a:ext cx="3865563" cy="17977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000">
                <a:latin typeface="+mn-lt"/>
              </a:defRPr>
            </a:lvl1pPr>
          </a:lstStyle>
          <a:p>
            <a:pPr lvl="0"/>
            <a:r>
              <a:rPr lang="en-US" dirty="0"/>
              <a:t>26.06.2020 Roboto Light 10 pt.</a:t>
            </a:r>
            <a:endParaRPr lang="ru-RU" dirty="0"/>
          </a:p>
        </p:txBody>
      </p:sp>
      <p:sp>
        <p:nvSpPr>
          <p:cNvPr id="11" name="Подзаголовок 14">
            <a:extLst>
              <a:ext uri="{FF2B5EF4-FFF2-40B4-BE49-F238E27FC236}">
                <a16:creationId xmlns:a16="http://schemas.microsoft.com/office/drawing/2014/main" id="{F1AB5429-2C9E-4A13-8429-B229D671B38B}"/>
              </a:ext>
            </a:extLst>
          </p:cNvPr>
          <p:cNvSpPr>
            <a:spLocks noGrp="1"/>
          </p:cNvSpPr>
          <p:nvPr>
            <p:ph type="subTitle" idx="12" hasCustomPrompt="1"/>
          </p:nvPr>
        </p:nvSpPr>
        <p:spPr>
          <a:xfrm>
            <a:off x="874319" y="4509000"/>
            <a:ext cx="4321676" cy="279400"/>
          </a:xfrm>
          <a:ln>
            <a:noFill/>
          </a:ln>
        </p:spPr>
        <p:txBody>
          <a:bodyPr lIns="270000" tIns="0" rIns="0" bIns="0" anchor="b">
            <a:noAutofit/>
          </a:bodyPr>
          <a:lstStyle>
            <a:lvl1pPr marL="0" marR="0" indent="0" algn="l" defTabSz="9143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marL="0" marR="0" lvl="0" indent="0" algn="l" defTabSz="9143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Подзаголовок </a:t>
            </a:r>
            <a:r>
              <a:rPr lang="en-US" dirty="0"/>
              <a:t>Roboto Light </a:t>
            </a:r>
            <a:r>
              <a:rPr lang="ru-RU" dirty="0"/>
              <a:t>1</a:t>
            </a:r>
            <a:r>
              <a:rPr lang="en-US" dirty="0"/>
              <a:t>8</a:t>
            </a:r>
            <a:r>
              <a:rPr lang="ru-RU" dirty="0"/>
              <a:t> </a:t>
            </a:r>
            <a:r>
              <a:rPr lang="en-US" dirty="0"/>
              <a:t>pt.</a:t>
            </a:r>
            <a:endParaRPr lang="ru-RU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25B3A15-B6F9-4505-B4C7-D53AABBD02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163" y="2681874"/>
            <a:ext cx="4807446" cy="1329595"/>
          </a:xfrm>
        </p:spPr>
        <p:txBody>
          <a:bodyPr vert="horz" wrap="square" anchor="t">
            <a:sp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05123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3C0FD-4C86-4642-B3A4-633782EE9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163" y="3056927"/>
            <a:ext cx="6121400" cy="1661993"/>
          </a:xfrm>
        </p:spPr>
        <p:txBody>
          <a:bodyPr wrap="square" anchor="t">
            <a:sp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FB5B40-E872-4F36-95A2-688B55094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163" y="5103095"/>
            <a:ext cx="6121400" cy="332399"/>
          </a:xfrm>
        </p:spPr>
        <p:txBody>
          <a:bodyPr wrap="square" anchor="t">
            <a:sp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EE2ADCD-CAA5-4E91-9523-1FCE129A9D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2163" y="1030288"/>
            <a:ext cx="1746250" cy="107069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2252CD-BE6B-4009-836C-676F190EE92C}"/>
              </a:ext>
            </a:extLst>
          </p:cNvPr>
          <p:cNvCxnSpPr>
            <a:cxnSpLocks/>
          </p:cNvCxnSpPr>
          <p:nvPr userDrawn="1"/>
        </p:nvCxnSpPr>
        <p:spPr>
          <a:xfrm>
            <a:off x="550863" y="2870200"/>
            <a:ext cx="0" cy="2590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8070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gradFill>
          <a:gsLst>
            <a:gs pos="0">
              <a:srgbClr val="0E5285"/>
            </a:gs>
            <a:gs pos="100000">
              <a:srgbClr val="16356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FC02682-D5DD-4FC9-9EF7-206B1205CD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197718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Слайд think-cell" r:id="rId4" imgW="425" imgH="424" progId="TCLayout.ActiveDocument.1">
                  <p:embed/>
                </p:oleObj>
              </mc:Choice>
              <mc:Fallback>
                <p:oleObj name="Слайд think-cell" r:id="rId4" imgW="425" imgH="42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FC02682-D5DD-4FC9-9EF7-206B1205CD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B3BFAE-065B-4572-BEA1-94D59439027A}"/>
              </a:ext>
            </a:extLst>
          </p:cNvPr>
          <p:cNvSpPr/>
          <p:nvPr userDrawn="1"/>
        </p:nvSpPr>
        <p:spPr>
          <a:xfrm>
            <a:off x="6147379" y="0"/>
            <a:ext cx="5912687" cy="6858000"/>
          </a:xfrm>
          <a:custGeom>
            <a:avLst/>
            <a:gdLst>
              <a:gd name="connsiteX0" fmla="*/ 1814311 w 5912687"/>
              <a:gd name="connsiteY0" fmla="*/ 0 h 6858000"/>
              <a:gd name="connsiteX1" fmla="*/ 5495249 w 5912687"/>
              <a:gd name="connsiteY1" fmla="*/ 0 h 6858000"/>
              <a:gd name="connsiteX2" fmla="*/ 5495249 w 5912687"/>
              <a:gd name="connsiteY2" fmla="*/ 1 h 6858000"/>
              <a:gd name="connsiteX3" fmla="*/ 5912687 w 5912687"/>
              <a:gd name="connsiteY3" fmla="*/ 1 h 6858000"/>
              <a:gd name="connsiteX4" fmla="*/ 5912687 w 5912687"/>
              <a:gd name="connsiteY4" fmla="*/ 6858000 h 6858000"/>
              <a:gd name="connsiteX5" fmla="*/ 3680938 w 5912687"/>
              <a:gd name="connsiteY5" fmla="*/ 6858000 h 6858000"/>
              <a:gd name="connsiteX6" fmla="*/ 2406829 w 5912687"/>
              <a:gd name="connsiteY6" fmla="*/ 6858000 h 6858000"/>
              <a:gd name="connsiteX7" fmla="*/ 0 w 5912687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12687" h="6858000">
                <a:moveTo>
                  <a:pt x="1814311" y="0"/>
                </a:moveTo>
                <a:lnTo>
                  <a:pt x="5495249" y="0"/>
                </a:lnTo>
                <a:lnTo>
                  <a:pt x="5495249" y="1"/>
                </a:lnTo>
                <a:lnTo>
                  <a:pt x="5912687" y="1"/>
                </a:lnTo>
                <a:lnTo>
                  <a:pt x="5912687" y="6858000"/>
                </a:lnTo>
                <a:lnTo>
                  <a:pt x="3680938" y="6858000"/>
                </a:lnTo>
                <a:lnTo>
                  <a:pt x="240682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D1B885"/>
              </a:gs>
              <a:gs pos="100000">
                <a:srgbClr val="AB907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pic>
        <p:nvPicPr>
          <p:cNvPr id="8" name="Picture 7" descr="A picture containing person, outdoor, person&#10;&#10;Description automatically generated">
            <a:extLst>
              <a:ext uri="{FF2B5EF4-FFF2-40B4-BE49-F238E27FC236}">
                <a16:creationId xmlns:a16="http://schemas.microsoft.com/office/drawing/2014/main" id="{7C731766-7F6B-4D60-BB36-90D3E5F819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4689" y="-1"/>
            <a:ext cx="5912687" cy="6857998"/>
          </a:xfrm>
          <a:custGeom>
            <a:avLst/>
            <a:gdLst>
              <a:gd name="connsiteX0" fmla="*/ 1814311 w 5912687"/>
              <a:gd name="connsiteY0" fmla="*/ 0 h 6857998"/>
              <a:gd name="connsiteX1" fmla="*/ 5912687 w 5912687"/>
              <a:gd name="connsiteY1" fmla="*/ 0 h 6857998"/>
              <a:gd name="connsiteX2" fmla="*/ 5912687 w 5912687"/>
              <a:gd name="connsiteY2" fmla="*/ 6857998 h 6857998"/>
              <a:gd name="connsiteX3" fmla="*/ 3680938 w 5912687"/>
              <a:gd name="connsiteY3" fmla="*/ 6857998 h 6857998"/>
              <a:gd name="connsiteX4" fmla="*/ 2406829 w 5912687"/>
              <a:gd name="connsiteY4" fmla="*/ 6857998 h 6857998"/>
              <a:gd name="connsiteX5" fmla="*/ 0 w 5912687"/>
              <a:gd name="connsiteY5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12687" h="6857998">
                <a:moveTo>
                  <a:pt x="1814311" y="0"/>
                </a:moveTo>
                <a:lnTo>
                  <a:pt x="5912687" y="0"/>
                </a:lnTo>
                <a:lnTo>
                  <a:pt x="5912687" y="6857998"/>
                </a:lnTo>
                <a:lnTo>
                  <a:pt x="3680938" y="6857998"/>
                </a:lnTo>
                <a:lnTo>
                  <a:pt x="2406829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10" name="Parallelogram 9">
            <a:extLst>
              <a:ext uri="{FF2B5EF4-FFF2-40B4-BE49-F238E27FC236}">
                <a16:creationId xmlns:a16="http://schemas.microsoft.com/office/drawing/2014/main" id="{BD41F30E-94ED-48A5-B939-A5B3D6039B66}"/>
              </a:ext>
            </a:extLst>
          </p:cNvPr>
          <p:cNvSpPr/>
          <p:nvPr userDrawn="1"/>
        </p:nvSpPr>
        <p:spPr>
          <a:xfrm rot="10800000">
            <a:off x="10032873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EDCD7315-BEEB-4664-9476-F52DAFA51989}"/>
              </a:ext>
            </a:extLst>
          </p:cNvPr>
          <p:cNvSpPr/>
          <p:nvPr userDrawn="1"/>
        </p:nvSpPr>
        <p:spPr>
          <a:xfrm>
            <a:off x="11110696" y="2604951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E0FFCD-55FF-4EE2-890A-A4B5CCC488EB}"/>
              </a:ext>
            </a:extLst>
          </p:cNvPr>
          <p:cNvGrpSpPr/>
          <p:nvPr userDrawn="1"/>
        </p:nvGrpSpPr>
        <p:grpSpPr>
          <a:xfrm>
            <a:off x="5705121" y="1191251"/>
            <a:ext cx="3159915" cy="5666750"/>
            <a:chOff x="6569748" y="3109229"/>
            <a:chExt cx="2090404" cy="3748771"/>
          </a:xfrm>
        </p:grpSpPr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44DF0794-5BC2-43A2-BC9C-8B17BC69FBE3}"/>
                </a:ext>
              </a:extLst>
            </p:cNvPr>
            <p:cNvSpPr/>
            <p:nvPr/>
          </p:nvSpPr>
          <p:spPr>
            <a:xfrm>
              <a:off x="6569748" y="3109229"/>
              <a:ext cx="2090404" cy="3748771"/>
            </a:xfrm>
            <a:prstGeom prst="parallelogram">
              <a:avLst>
                <a:gd name="adj" fmla="val 47948"/>
              </a:avLst>
            </a:prstGeom>
            <a:gradFill>
              <a:gsLst>
                <a:gs pos="0">
                  <a:schemeClr val="accent2">
                    <a:alpha val="40000"/>
                  </a:schemeClr>
                </a:gs>
                <a:gs pos="83000">
                  <a:schemeClr val="accent2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CD98E7F-E360-4A1A-BDCA-EAEEF12A7E48}"/>
                </a:ext>
              </a:extLst>
            </p:cNvPr>
            <p:cNvSpPr/>
            <p:nvPr/>
          </p:nvSpPr>
          <p:spPr>
            <a:xfrm>
              <a:off x="7135552" y="4772921"/>
              <a:ext cx="1162689" cy="2085079"/>
            </a:xfrm>
            <a:prstGeom prst="parallelogram">
              <a:avLst>
                <a:gd name="adj" fmla="val 47750"/>
              </a:avLst>
            </a:prstGeom>
            <a:gradFill>
              <a:gsLst>
                <a:gs pos="0">
                  <a:schemeClr val="accent2">
                    <a:alpha val="20000"/>
                  </a:schemeClr>
                </a:gs>
                <a:gs pos="63000">
                  <a:schemeClr val="accent2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</p:txBody>
        </p:sp>
      </p:grpSp>
      <p:sp>
        <p:nvSpPr>
          <p:cNvPr id="20" name="Right Triangle 10">
            <a:extLst>
              <a:ext uri="{FF2B5EF4-FFF2-40B4-BE49-F238E27FC236}">
                <a16:creationId xmlns:a16="http://schemas.microsoft.com/office/drawing/2014/main" id="{4AC11368-6BBF-4362-81E5-50069469F0FC}"/>
              </a:ext>
            </a:extLst>
          </p:cNvPr>
          <p:cNvSpPr/>
          <p:nvPr userDrawn="1"/>
        </p:nvSpPr>
        <p:spPr>
          <a:xfrm rot="10800000" flipH="1">
            <a:off x="3417321" y="-3"/>
            <a:ext cx="2167339" cy="6858000"/>
          </a:xfrm>
          <a:prstGeom prst="rect">
            <a:avLst/>
          </a:prstGeom>
          <a:gradFill>
            <a:gsLst>
              <a:gs pos="0">
                <a:srgbClr val="163664"/>
              </a:gs>
              <a:gs pos="100000">
                <a:srgbClr val="0E528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978B812-69C2-4AB8-AF25-0FA03A70A43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30676" y="0"/>
            <a:ext cx="7294259" cy="6858000"/>
          </a:xfrm>
          <a:prstGeom prst="rect">
            <a:avLst/>
          </a:prstGeom>
        </p:spPr>
      </p:pic>
      <p:sp>
        <p:nvSpPr>
          <p:cNvPr id="19" name="Right Triangle 10">
            <a:extLst>
              <a:ext uri="{FF2B5EF4-FFF2-40B4-BE49-F238E27FC236}">
                <a16:creationId xmlns:a16="http://schemas.microsoft.com/office/drawing/2014/main" id="{029217C4-3FB5-4F41-908F-494E557D9866}"/>
              </a:ext>
            </a:extLst>
          </p:cNvPr>
          <p:cNvSpPr/>
          <p:nvPr userDrawn="1"/>
        </p:nvSpPr>
        <p:spPr>
          <a:xfrm rot="10800000" flipH="1">
            <a:off x="5230676" y="0"/>
            <a:ext cx="1796248" cy="6858000"/>
          </a:xfrm>
          <a:prstGeom prst="rtTriangle">
            <a:avLst/>
          </a:prstGeom>
          <a:gradFill>
            <a:gsLst>
              <a:gs pos="0">
                <a:srgbClr val="163664"/>
              </a:gs>
              <a:gs pos="100000">
                <a:srgbClr val="0E528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17" name="Right Triangle 10">
            <a:extLst>
              <a:ext uri="{FF2B5EF4-FFF2-40B4-BE49-F238E27FC236}">
                <a16:creationId xmlns:a16="http://schemas.microsoft.com/office/drawing/2014/main" id="{6998E65F-2F45-4E76-8E9B-378B2FC0B831}"/>
              </a:ext>
            </a:extLst>
          </p:cNvPr>
          <p:cNvSpPr/>
          <p:nvPr userDrawn="1"/>
        </p:nvSpPr>
        <p:spPr>
          <a:xfrm rot="10800000">
            <a:off x="2612532" y="-3"/>
            <a:ext cx="4381000" cy="6858000"/>
          </a:xfrm>
          <a:prstGeom prst="parallelogram">
            <a:avLst>
              <a:gd name="adj" fmla="val 40635"/>
            </a:avLst>
          </a:prstGeom>
          <a:gradFill>
            <a:gsLst>
              <a:gs pos="0">
                <a:srgbClr val="163664"/>
              </a:gs>
              <a:gs pos="100000">
                <a:srgbClr val="0E528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3921393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gradFill>
          <a:gsLst>
            <a:gs pos="0">
              <a:srgbClr val="0E5285"/>
            </a:gs>
            <a:gs pos="100000">
              <a:srgbClr val="16356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3C0FD-4C86-4642-B3A4-633782EE9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163" y="3056927"/>
            <a:ext cx="6121400" cy="1661993"/>
          </a:xfrm>
        </p:spPr>
        <p:txBody>
          <a:bodyPr wrap="square" anchor="t">
            <a:sp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FB5B40-E872-4F36-95A2-688B55094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163" y="5103095"/>
            <a:ext cx="6121400" cy="332399"/>
          </a:xfrm>
        </p:spPr>
        <p:txBody>
          <a:bodyPr wrap="square" anchor="t">
            <a:spAutoFit/>
          </a:bodyPr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EE2ADCD-CAA5-4E91-9523-1FCE129A9D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2163" y="1030288"/>
            <a:ext cx="1746250" cy="107069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2252CD-BE6B-4009-836C-676F190EE92C}"/>
              </a:ext>
            </a:extLst>
          </p:cNvPr>
          <p:cNvCxnSpPr>
            <a:cxnSpLocks/>
          </p:cNvCxnSpPr>
          <p:nvPr userDrawn="1"/>
        </p:nvCxnSpPr>
        <p:spPr>
          <a:xfrm>
            <a:off x="550863" y="2870200"/>
            <a:ext cx="0" cy="2590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684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BD80F9AE-48EA-4D59-A362-2F98102A6F8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Слайд think-cell" r:id="rId4" imgW="592" imgH="595" progId="TCLayout.ActiveDocument.1">
                  <p:embed/>
                </p:oleObj>
              </mc:Choice>
              <mc:Fallback>
                <p:oleObj name="Слайд think-cell" r:id="rId4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BD80F9AE-48EA-4D59-A362-2F98102A6F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2C10C55-59CA-4A74-9BDD-6D06A99937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349244"/>
            <a:ext cx="10155238" cy="249299"/>
          </a:xfrm>
        </p:spPr>
        <p:txBody>
          <a:bodyPr vert="horz"/>
          <a:lstStyle>
            <a:lvl1pPr>
              <a:defRPr sz="1800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A7357-3776-434A-84A5-60358A1FC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CC02F-A862-48A2-AB8A-E15E0A5B05D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02EDA67-C8D9-43DB-B040-73AF17F96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4986" y="6331063"/>
            <a:ext cx="10698163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z="800" dirty="0"/>
              <a:t>Примечание</a:t>
            </a:r>
            <a:endParaRPr lang="ru-R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69C1348-EC01-4AF6-98A9-31BAE30AA1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130425"/>
            <a:ext cx="10155238" cy="166199"/>
          </a:xfrm>
        </p:spPr>
        <p:txBody>
          <a:bodyPr/>
          <a:lstStyle>
            <a:lvl1pPr marL="0" indent="0">
              <a:buNone/>
              <a:defRPr sz="1200" b="1" cap="all" baseline="0">
                <a:solidFill>
                  <a:schemeClr val="accent2"/>
                </a:solidFill>
              </a:defRPr>
            </a:lvl1pPr>
            <a:lvl2pPr marL="144000" indent="0">
              <a:buNone/>
              <a:defRPr/>
            </a:lvl2pPr>
            <a:lvl3pPr marL="288000" indent="0">
              <a:buNone/>
              <a:defRPr/>
            </a:lvl3pPr>
            <a:lvl4pPr marL="432000" indent="0">
              <a:buNone/>
              <a:defRPr/>
            </a:lvl4pPr>
            <a:lvl5pPr marL="576000" indent="0">
              <a:buNone/>
              <a:defRPr/>
            </a:lvl5pPr>
          </a:lstStyle>
          <a:p>
            <a:pPr lvl="0"/>
            <a:r>
              <a:rPr lang="ru-RU" dirty="0"/>
              <a:t>РАЗДЕЛ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E8334DA-8524-427F-A0F5-56F67C9FD86B}"/>
              </a:ext>
            </a:extLst>
          </p:cNvPr>
          <p:cNvSpPr txBox="1">
            <a:spLocks/>
          </p:cNvSpPr>
          <p:nvPr userDrawn="1"/>
        </p:nvSpPr>
        <p:spPr>
          <a:xfrm>
            <a:off x="550863" y="6560673"/>
            <a:ext cx="6121400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/>
                </a:solidFill>
              </a:rPr>
              <a:t>Материалы для форума АММ, 2022</a:t>
            </a:r>
          </a:p>
        </p:txBody>
      </p:sp>
    </p:spTree>
    <p:extLst>
      <p:ext uri="{BB962C8B-B14F-4D97-AF65-F5344CB8AC3E}">
        <p14:creationId xmlns:p14="http://schemas.microsoft.com/office/powerpoint/2010/main" val="1807453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 в 3 строки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38A8AD1-0632-41EB-B795-0BCB4D9CE9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3966" y="569015"/>
            <a:ext cx="1172451" cy="720000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51E3A73-CDF1-49CC-8087-AE838170CAFB}"/>
              </a:ext>
            </a:extLst>
          </p:cNvPr>
          <p:cNvCxnSpPr>
            <a:cxnSpLocks/>
          </p:cNvCxnSpPr>
          <p:nvPr userDrawn="1"/>
        </p:nvCxnSpPr>
        <p:spPr>
          <a:xfrm>
            <a:off x="876300" y="549275"/>
            <a:ext cx="0" cy="575945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2B625D1-85C7-4305-A41B-D9738832716E}"/>
              </a:ext>
            </a:extLst>
          </p:cNvPr>
          <p:cNvSpPr txBox="1"/>
          <p:nvPr userDrawn="1"/>
        </p:nvSpPr>
        <p:spPr>
          <a:xfrm rot="16200000">
            <a:off x="-3057557" y="3213556"/>
            <a:ext cx="6858003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+mj-lt"/>
              </a:rPr>
              <a:t>Содержание</a:t>
            </a:r>
          </a:p>
        </p:txBody>
      </p:sp>
      <p:sp>
        <p:nvSpPr>
          <p:cNvPr id="23" name="Текст 9">
            <a:extLst>
              <a:ext uri="{FF2B5EF4-FFF2-40B4-BE49-F238E27FC236}">
                <a16:creationId xmlns:a16="http://schemas.microsoft.com/office/drawing/2014/main" id="{D5E2656F-3C11-45FE-B439-CB97D263AE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6079" y="1933464"/>
            <a:ext cx="720000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1</a:t>
            </a:r>
          </a:p>
        </p:txBody>
      </p:sp>
      <p:sp>
        <p:nvSpPr>
          <p:cNvPr id="24" name="Текст 9">
            <a:extLst>
              <a:ext uri="{FF2B5EF4-FFF2-40B4-BE49-F238E27FC236}">
                <a16:creationId xmlns:a16="http://schemas.microsoft.com/office/drawing/2014/main" id="{3F409BD0-3FC2-4D71-9621-A7ACC552CA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6000" y="1989000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26" name="Текст 9">
            <a:extLst>
              <a:ext uri="{FF2B5EF4-FFF2-40B4-BE49-F238E27FC236}">
                <a16:creationId xmlns:a16="http://schemas.microsoft.com/office/drawing/2014/main" id="{8F8861F6-4CCA-44C8-8F96-BABE59A2B7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9791" y="1927769"/>
            <a:ext cx="720000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02</a:t>
            </a:r>
            <a:endParaRPr lang="ru-RU" dirty="0"/>
          </a:p>
        </p:txBody>
      </p:sp>
      <p:sp>
        <p:nvSpPr>
          <p:cNvPr id="27" name="Текст 9">
            <a:extLst>
              <a:ext uri="{FF2B5EF4-FFF2-40B4-BE49-F238E27FC236}">
                <a16:creationId xmlns:a16="http://schemas.microsoft.com/office/drawing/2014/main" id="{0A7D8480-E77E-4940-822E-B955F976E6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9712" y="1983305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29" name="Текст 9">
            <a:extLst>
              <a:ext uri="{FF2B5EF4-FFF2-40B4-BE49-F238E27FC236}">
                <a16:creationId xmlns:a16="http://schemas.microsoft.com/office/drawing/2014/main" id="{22C56831-30AD-46C7-A81A-600219A969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75051" y="1927769"/>
            <a:ext cx="720000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03</a:t>
            </a:r>
            <a:endParaRPr lang="ru-RU" dirty="0"/>
          </a:p>
        </p:txBody>
      </p:sp>
      <p:sp>
        <p:nvSpPr>
          <p:cNvPr id="30" name="Текст 9">
            <a:extLst>
              <a:ext uri="{FF2B5EF4-FFF2-40B4-BE49-F238E27FC236}">
                <a16:creationId xmlns:a16="http://schemas.microsoft.com/office/drawing/2014/main" id="{5FEB20AE-8FA5-4CE9-9664-4E02EFF023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54972" y="1983305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32" name="Текст 9">
            <a:extLst>
              <a:ext uri="{FF2B5EF4-FFF2-40B4-BE49-F238E27FC236}">
                <a16:creationId xmlns:a16="http://schemas.microsoft.com/office/drawing/2014/main" id="{95CA5CFD-54D0-4CBC-A987-2D10DF0F74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6079" y="3286197"/>
            <a:ext cx="719999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4</a:t>
            </a:r>
          </a:p>
        </p:txBody>
      </p:sp>
      <p:sp>
        <p:nvSpPr>
          <p:cNvPr id="33" name="Текст 9">
            <a:extLst>
              <a:ext uri="{FF2B5EF4-FFF2-40B4-BE49-F238E27FC236}">
                <a16:creationId xmlns:a16="http://schemas.microsoft.com/office/drawing/2014/main" id="{A95F729F-1FED-4615-BA1E-1F08DB65EF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56000" y="3341733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35" name="Текст 9">
            <a:extLst>
              <a:ext uri="{FF2B5EF4-FFF2-40B4-BE49-F238E27FC236}">
                <a16:creationId xmlns:a16="http://schemas.microsoft.com/office/drawing/2014/main" id="{9D6DE908-F35C-4494-9C01-7EC040EE57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09791" y="3280502"/>
            <a:ext cx="720000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36" name="Текст 9">
            <a:extLst>
              <a:ext uri="{FF2B5EF4-FFF2-40B4-BE49-F238E27FC236}">
                <a16:creationId xmlns:a16="http://schemas.microsoft.com/office/drawing/2014/main" id="{11446DD1-1893-4198-A062-822774AFB95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9712" y="3336038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38" name="Текст 9">
            <a:extLst>
              <a:ext uri="{FF2B5EF4-FFF2-40B4-BE49-F238E27FC236}">
                <a16:creationId xmlns:a16="http://schemas.microsoft.com/office/drawing/2014/main" id="{72EDA79A-221E-4BBD-BFBF-DBF5F5610A3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75051" y="3280502"/>
            <a:ext cx="720000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06</a:t>
            </a:r>
          </a:p>
        </p:txBody>
      </p:sp>
      <p:sp>
        <p:nvSpPr>
          <p:cNvPr id="39" name="Текст 9">
            <a:extLst>
              <a:ext uri="{FF2B5EF4-FFF2-40B4-BE49-F238E27FC236}">
                <a16:creationId xmlns:a16="http://schemas.microsoft.com/office/drawing/2014/main" id="{D1325FFF-1D66-4E63-8689-79808D70A8C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54972" y="3336038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41" name="Текст 9">
            <a:extLst>
              <a:ext uri="{FF2B5EF4-FFF2-40B4-BE49-F238E27FC236}">
                <a16:creationId xmlns:a16="http://schemas.microsoft.com/office/drawing/2014/main" id="{B6E0453A-2FED-4FB6-8C65-8BEE7F27BA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76079" y="4601733"/>
            <a:ext cx="719999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7</a:t>
            </a:r>
          </a:p>
        </p:txBody>
      </p:sp>
      <p:sp>
        <p:nvSpPr>
          <p:cNvPr id="42" name="Текст 9">
            <a:extLst>
              <a:ext uri="{FF2B5EF4-FFF2-40B4-BE49-F238E27FC236}">
                <a16:creationId xmlns:a16="http://schemas.microsoft.com/office/drawing/2014/main" id="{7193C7AA-23B1-4355-B4CE-44057B926FA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56000" y="4657269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44" name="Текст 9">
            <a:extLst>
              <a:ext uri="{FF2B5EF4-FFF2-40B4-BE49-F238E27FC236}">
                <a16:creationId xmlns:a16="http://schemas.microsoft.com/office/drawing/2014/main" id="{5A50B02F-0804-48B7-AB32-0ABD785DB0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09791" y="4596038"/>
            <a:ext cx="720000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08</a:t>
            </a:r>
          </a:p>
        </p:txBody>
      </p:sp>
      <p:sp>
        <p:nvSpPr>
          <p:cNvPr id="45" name="Текст 9">
            <a:extLst>
              <a:ext uri="{FF2B5EF4-FFF2-40B4-BE49-F238E27FC236}">
                <a16:creationId xmlns:a16="http://schemas.microsoft.com/office/drawing/2014/main" id="{C3CCF4A5-FD30-4F9D-A82B-8A7CAF430EE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89712" y="4651574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47" name="Текст 9">
            <a:extLst>
              <a:ext uri="{FF2B5EF4-FFF2-40B4-BE49-F238E27FC236}">
                <a16:creationId xmlns:a16="http://schemas.microsoft.com/office/drawing/2014/main" id="{CC93227C-F061-4073-A3C8-FDD6CAF3C4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75051" y="4596038"/>
            <a:ext cx="720000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09</a:t>
            </a:r>
          </a:p>
        </p:txBody>
      </p:sp>
      <p:sp>
        <p:nvSpPr>
          <p:cNvPr id="48" name="Текст 9">
            <a:extLst>
              <a:ext uri="{FF2B5EF4-FFF2-40B4-BE49-F238E27FC236}">
                <a16:creationId xmlns:a16="http://schemas.microsoft.com/office/drawing/2014/main" id="{C98A4F5B-D505-4283-B9A9-F9F2AF9E53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54972" y="4651574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50" name="Дата 7">
            <a:extLst>
              <a:ext uri="{FF2B5EF4-FFF2-40B4-BE49-F238E27FC236}">
                <a16:creationId xmlns:a16="http://schemas.microsoft.com/office/drawing/2014/main" id="{21D2AD8B-9FD6-4632-9FA5-260936FCC6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28235" y="6396436"/>
            <a:ext cx="70776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17.07.2020</a:t>
            </a:r>
          </a:p>
        </p:txBody>
      </p:sp>
      <p:sp>
        <p:nvSpPr>
          <p:cNvPr id="52" name="Нижний колонтитул 8">
            <a:extLst>
              <a:ext uri="{FF2B5EF4-FFF2-40B4-BE49-F238E27FC236}">
                <a16:creationId xmlns:a16="http://schemas.microsoft.com/office/drawing/2014/main" id="{EBCE710B-D93D-4FF9-B8D7-B8EF979830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56000" y="6396435"/>
            <a:ext cx="487223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Создание презентации в фирменном стиле АО «АК Алтыналмас»</a:t>
            </a:r>
          </a:p>
        </p:txBody>
      </p:sp>
      <p:sp>
        <p:nvSpPr>
          <p:cNvPr id="53" name="Номер слайда 9">
            <a:extLst>
              <a:ext uri="{FF2B5EF4-FFF2-40B4-BE49-F238E27FC236}">
                <a16:creationId xmlns:a16="http://schemas.microsoft.com/office/drawing/2014/main" id="{07F789DF-4FA1-4276-953B-87B4140D5C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396437"/>
            <a:ext cx="3599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ru-RU" dirty="0">
                <a:solidFill>
                  <a:schemeClr val="bg2"/>
                </a:solidFill>
              </a:rPr>
              <a:t>///</a:t>
            </a:r>
            <a:fld id="{E4155954-0437-4069-B176-B530A0FF4BD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4377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gradFill>
          <a:gsLst>
            <a:gs pos="0">
              <a:srgbClr val="0E5285"/>
            </a:gs>
            <a:gs pos="100000">
              <a:srgbClr val="16356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15910FEA-04F6-4E5D-92D3-A56EF7DA923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Слайд think-cell" r:id="rId4" imgW="592" imgH="595" progId="TCLayout.ActiveDocument.1">
                  <p:embed/>
                </p:oleObj>
              </mc:Choice>
              <mc:Fallback>
                <p:oleObj name="Слайд think-cell" r:id="rId4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15910FEA-04F6-4E5D-92D3-A56EF7DA92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2C10C55-59CA-4A74-9BDD-6D06A99937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349244"/>
            <a:ext cx="10155238" cy="249299"/>
          </a:xfrm>
        </p:spPr>
        <p:txBody>
          <a:bodyPr vert="horz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F23BD0-994C-4589-9E5F-B77F045AEBB6}"/>
              </a:ext>
            </a:extLst>
          </p:cNvPr>
          <p:cNvSpPr txBox="1"/>
          <p:nvPr userDrawn="1"/>
        </p:nvSpPr>
        <p:spPr>
          <a:xfrm rot="16200000">
            <a:off x="-2635190" y="3151372"/>
            <a:ext cx="5952310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+mj-lt"/>
              </a:rPr>
              <a:t>Содержание</a:t>
            </a:r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6C78D3F7-FBA3-4BF1-8087-B3B0EC4800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6079" y="1933464"/>
            <a:ext cx="720000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1</a:t>
            </a:r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13BE411A-EACB-4FD5-B1E3-1AB5C3CED0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6000" y="1989000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id="{1E9D0978-3903-4217-AF00-C8BC18AFF9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9791" y="1927769"/>
            <a:ext cx="720000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02</a:t>
            </a:r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8CE9A569-1EEA-4954-BF91-ECFB7C0286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9712" y="1983305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12" name="Текст 9">
            <a:extLst>
              <a:ext uri="{FF2B5EF4-FFF2-40B4-BE49-F238E27FC236}">
                <a16:creationId xmlns:a16="http://schemas.microsoft.com/office/drawing/2014/main" id="{0C676896-FBB0-4CAE-BF76-694F12A6C5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6079" y="3286197"/>
            <a:ext cx="719999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4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8754C7A2-2B15-4831-B3F0-8DEF75F4DB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56000" y="3341733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14" name="Текст 9">
            <a:extLst>
              <a:ext uri="{FF2B5EF4-FFF2-40B4-BE49-F238E27FC236}">
                <a16:creationId xmlns:a16="http://schemas.microsoft.com/office/drawing/2014/main" id="{F43F031E-546B-4097-8A51-69B2BA663A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09791" y="3280502"/>
            <a:ext cx="720000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15" name="Текст 9">
            <a:extLst>
              <a:ext uri="{FF2B5EF4-FFF2-40B4-BE49-F238E27FC236}">
                <a16:creationId xmlns:a16="http://schemas.microsoft.com/office/drawing/2014/main" id="{2C5C625D-9F3E-4DA3-B963-572675EB14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9712" y="3336038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16" name="Текст 9">
            <a:extLst>
              <a:ext uri="{FF2B5EF4-FFF2-40B4-BE49-F238E27FC236}">
                <a16:creationId xmlns:a16="http://schemas.microsoft.com/office/drawing/2014/main" id="{8FD24F14-30BE-4F89-9855-6C48C14EBF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76079" y="4601733"/>
            <a:ext cx="719999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7</a:t>
            </a:r>
          </a:p>
        </p:txBody>
      </p:sp>
      <p:sp>
        <p:nvSpPr>
          <p:cNvPr id="17" name="Текст 9">
            <a:extLst>
              <a:ext uri="{FF2B5EF4-FFF2-40B4-BE49-F238E27FC236}">
                <a16:creationId xmlns:a16="http://schemas.microsoft.com/office/drawing/2014/main" id="{1BF8A1F8-A4E3-4C45-AE00-34B6EAB397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56000" y="4657269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2E26B31D-9A93-447C-9D46-AE5F455FD6C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09791" y="4596038"/>
            <a:ext cx="720000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08</a:t>
            </a:r>
          </a:p>
        </p:txBody>
      </p:sp>
      <p:sp>
        <p:nvSpPr>
          <p:cNvPr id="19" name="Текст 9">
            <a:extLst>
              <a:ext uri="{FF2B5EF4-FFF2-40B4-BE49-F238E27FC236}">
                <a16:creationId xmlns:a16="http://schemas.microsoft.com/office/drawing/2014/main" id="{5FD50B27-679C-4F4C-83EE-B72452C75F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89712" y="4651574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94113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6C63576-1C38-4DF9-855F-D9B3DA21156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Слайд think-cell" r:id="rId4" imgW="592" imgH="595" progId="TCLayout.ActiveDocument.1">
                  <p:embed/>
                </p:oleObj>
              </mc:Choice>
              <mc:Fallback>
                <p:oleObj name="Слайд think-cell" r:id="rId4" imgW="592" imgH="59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76C63576-1C38-4DF9-855F-D9B3DA2115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2C10C55-59CA-4A74-9BDD-6D06A99937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349244"/>
            <a:ext cx="10155238" cy="249299"/>
          </a:xfrm>
        </p:spPr>
        <p:txBody>
          <a:bodyPr vert="horz"/>
          <a:lstStyle>
            <a:lvl1pPr>
              <a:defRPr sz="1800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A7357-3776-434A-84A5-60358A1FC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CC02F-A862-48A2-AB8A-E15E0A5B05D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02EDA67-C8D9-43DB-B040-73AF17F96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4986" y="6331063"/>
            <a:ext cx="10698163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z="800" dirty="0"/>
              <a:t>Примечание</a:t>
            </a:r>
            <a:endParaRPr lang="ru-R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69C1348-EC01-4AF6-98A9-31BAE30AA1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130425"/>
            <a:ext cx="10155238" cy="166199"/>
          </a:xfrm>
        </p:spPr>
        <p:txBody>
          <a:bodyPr/>
          <a:lstStyle>
            <a:lvl1pPr marL="0" indent="0">
              <a:buNone/>
              <a:defRPr sz="1200" b="1" cap="all" baseline="0">
                <a:solidFill>
                  <a:schemeClr val="accent2"/>
                </a:solidFill>
              </a:defRPr>
            </a:lvl1pPr>
            <a:lvl2pPr marL="144000" indent="0">
              <a:buNone/>
              <a:defRPr/>
            </a:lvl2pPr>
            <a:lvl3pPr marL="288000" indent="0">
              <a:buNone/>
              <a:defRPr/>
            </a:lvl3pPr>
            <a:lvl4pPr marL="432000" indent="0">
              <a:buNone/>
              <a:defRPr/>
            </a:lvl4pPr>
            <a:lvl5pPr marL="576000" indent="0">
              <a:buNone/>
              <a:defRPr/>
            </a:lvl5pPr>
          </a:lstStyle>
          <a:p>
            <a:pPr lvl="0"/>
            <a:r>
              <a:rPr lang="ru-RU" dirty="0"/>
              <a:t>РАЗДЕЛ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7A816DC-B3B2-4730-9300-4F4CECCBB6E9}"/>
              </a:ext>
            </a:extLst>
          </p:cNvPr>
          <p:cNvSpPr txBox="1">
            <a:spLocks/>
          </p:cNvSpPr>
          <p:nvPr userDrawn="1"/>
        </p:nvSpPr>
        <p:spPr>
          <a:xfrm>
            <a:off x="550863" y="6560673"/>
            <a:ext cx="6121400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/>
                </a:solidFill>
              </a:rPr>
              <a:t>Материалы для форума АММ, 2022</a:t>
            </a:r>
          </a:p>
        </p:txBody>
      </p:sp>
      <p:cxnSp>
        <p:nvCxnSpPr>
          <p:cNvPr id="10" name="Straight Connector 8">
            <a:extLst>
              <a:ext uri="{FF2B5EF4-FFF2-40B4-BE49-F238E27FC236}">
                <a16:creationId xmlns:a16="http://schemas.microsoft.com/office/drawing/2014/main" id="{53E3E6D5-517B-4AC2-9BA3-02E3D80E6CB1}"/>
              </a:ext>
            </a:extLst>
          </p:cNvPr>
          <p:cNvCxnSpPr>
            <a:cxnSpLocks/>
          </p:cNvCxnSpPr>
          <p:nvPr userDrawn="1"/>
        </p:nvCxnSpPr>
        <p:spPr>
          <a:xfrm>
            <a:off x="363538" y="-6350"/>
            <a:ext cx="0" cy="65532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193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одержание в 3 строки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38A8AD1-0632-41EB-B795-0BCB4D9CE9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3966" y="569015"/>
            <a:ext cx="1172451" cy="72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B625D1-85C7-4305-A41B-D9738832716E}"/>
              </a:ext>
            </a:extLst>
          </p:cNvPr>
          <p:cNvSpPr txBox="1"/>
          <p:nvPr userDrawn="1"/>
        </p:nvSpPr>
        <p:spPr>
          <a:xfrm rot="16200000">
            <a:off x="-3057557" y="3213556"/>
            <a:ext cx="6858003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+mj-lt"/>
              </a:rPr>
              <a:t>Содержание</a:t>
            </a:r>
          </a:p>
        </p:txBody>
      </p:sp>
      <p:sp>
        <p:nvSpPr>
          <p:cNvPr id="23" name="Текст 9">
            <a:extLst>
              <a:ext uri="{FF2B5EF4-FFF2-40B4-BE49-F238E27FC236}">
                <a16:creationId xmlns:a16="http://schemas.microsoft.com/office/drawing/2014/main" id="{D5E2656F-3C11-45FE-B439-CB97D263AE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87487" y="1933464"/>
            <a:ext cx="808591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1</a:t>
            </a:r>
          </a:p>
        </p:txBody>
      </p:sp>
      <p:sp>
        <p:nvSpPr>
          <p:cNvPr id="24" name="Текст 9">
            <a:extLst>
              <a:ext uri="{FF2B5EF4-FFF2-40B4-BE49-F238E27FC236}">
                <a16:creationId xmlns:a16="http://schemas.microsoft.com/office/drawing/2014/main" id="{3F409BD0-3FC2-4D71-9621-A7ACC552CA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6000" y="1989000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26" name="Текст 9">
            <a:extLst>
              <a:ext uri="{FF2B5EF4-FFF2-40B4-BE49-F238E27FC236}">
                <a16:creationId xmlns:a16="http://schemas.microsoft.com/office/drawing/2014/main" id="{8F8861F6-4CCA-44C8-8F96-BABE59A2B7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9791" y="1927769"/>
            <a:ext cx="720000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02</a:t>
            </a:r>
            <a:endParaRPr lang="ru-RU" dirty="0"/>
          </a:p>
        </p:txBody>
      </p:sp>
      <p:sp>
        <p:nvSpPr>
          <p:cNvPr id="27" name="Текст 9">
            <a:extLst>
              <a:ext uri="{FF2B5EF4-FFF2-40B4-BE49-F238E27FC236}">
                <a16:creationId xmlns:a16="http://schemas.microsoft.com/office/drawing/2014/main" id="{0A7D8480-E77E-4940-822E-B955F976E6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9712" y="1983305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29" name="Текст 9">
            <a:extLst>
              <a:ext uri="{FF2B5EF4-FFF2-40B4-BE49-F238E27FC236}">
                <a16:creationId xmlns:a16="http://schemas.microsoft.com/office/drawing/2014/main" id="{22C56831-30AD-46C7-A81A-600219A969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75051" y="1927769"/>
            <a:ext cx="720000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03</a:t>
            </a:r>
            <a:endParaRPr lang="ru-RU" dirty="0"/>
          </a:p>
        </p:txBody>
      </p:sp>
      <p:sp>
        <p:nvSpPr>
          <p:cNvPr id="30" name="Текст 9">
            <a:extLst>
              <a:ext uri="{FF2B5EF4-FFF2-40B4-BE49-F238E27FC236}">
                <a16:creationId xmlns:a16="http://schemas.microsoft.com/office/drawing/2014/main" id="{5FEB20AE-8FA5-4CE9-9664-4E02EFF023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54972" y="1983305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32" name="Текст 9">
            <a:extLst>
              <a:ext uri="{FF2B5EF4-FFF2-40B4-BE49-F238E27FC236}">
                <a16:creationId xmlns:a16="http://schemas.microsoft.com/office/drawing/2014/main" id="{95CA5CFD-54D0-4CBC-A987-2D10DF0F74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6079" y="3286197"/>
            <a:ext cx="719999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4</a:t>
            </a:r>
          </a:p>
        </p:txBody>
      </p:sp>
      <p:sp>
        <p:nvSpPr>
          <p:cNvPr id="33" name="Текст 9">
            <a:extLst>
              <a:ext uri="{FF2B5EF4-FFF2-40B4-BE49-F238E27FC236}">
                <a16:creationId xmlns:a16="http://schemas.microsoft.com/office/drawing/2014/main" id="{A95F729F-1FED-4615-BA1E-1F08DB65EF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56000" y="3341733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35" name="Текст 9">
            <a:extLst>
              <a:ext uri="{FF2B5EF4-FFF2-40B4-BE49-F238E27FC236}">
                <a16:creationId xmlns:a16="http://schemas.microsoft.com/office/drawing/2014/main" id="{9D6DE908-F35C-4494-9C01-7EC040EE57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09791" y="3280502"/>
            <a:ext cx="720000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36" name="Текст 9">
            <a:extLst>
              <a:ext uri="{FF2B5EF4-FFF2-40B4-BE49-F238E27FC236}">
                <a16:creationId xmlns:a16="http://schemas.microsoft.com/office/drawing/2014/main" id="{11446DD1-1893-4198-A062-822774AFB95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9712" y="3336038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38" name="Текст 9">
            <a:extLst>
              <a:ext uri="{FF2B5EF4-FFF2-40B4-BE49-F238E27FC236}">
                <a16:creationId xmlns:a16="http://schemas.microsoft.com/office/drawing/2014/main" id="{72EDA79A-221E-4BBD-BFBF-DBF5F5610A3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75051" y="3280502"/>
            <a:ext cx="720000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06</a:t>
            </a:r>
          </a:p>
        </p:txBody>
      </p:sp>
      <p:sp>
        <p:nvSpPr>
          <p:cNvPr id="39" name="Текст 9">
            <a:extLst>
              <a:ext uri="{FF2B5EF4-FFF2-40B4-BE49-F238E27FC236}">
                <a16:creationId xmlns:a16="http://schemas.microsoft.com/office/drawing/2014/main" id="{D1325FFF-1D66-4E63-8689-79808D70A8C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54972" y="3336038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41" name="Текст 9">
            <a:extLst>
              <a:ext uri="{FF2B5EF4-FFF2-40B4-BE49-F238E27FC236}">
                <a16:creationId xmlns:a16="http://schemas.microsoft.com/office/drawing/2014/main" id="{B6E0453A-2FED-4FB6-8C65-8BEE7F27BA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76079" y="4601733"/>
            <a:ext cx="719999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7</a:t>
            </a:r>
          </a:p>
        </p:txBody>
      </p:sp>
      <p:sp>
        <p:nvSpPr>
          <p:cNvPr id="42" name="Текст 9">
            <a:extLst>
              <a:ext uri="{FF2B5EF4-FFF2-40B4-BE49-F238E27FC236}">
                <a16:creationId xmlns:a16="http://schemas.microsoft.com/office/drawing/2014/main" id="{7193C7AA-23B1-4355-B4CE-44057B926FA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56000" y="4657269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44" name="Текст 9">
            <a:extLst>
              <a:ext uri="{FF2B5EF4-FFF2-40B4-BE49-F238E27FC236}">
                <a16:creationId xmlns:a16="http://schemas.microsoft.com/office/drawing/2014/main" id="{5A50B02F-0804-48B7-AB32-0ABD785DB0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09791" y="4596038"/>
            <a:ext cx="720000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08</a:t>
            </a:r>
          </a:p>
        </p:txBody>
      </p:sp>
      <p:sp>
        <p:nvSpPr>
          <p:cNvPr id="45" name="Текст 9">
            <a:extLst>
              <a:ext uri="{FF2B5EF4-FFF2-40B4-BE49-F238E27FC236}">
                <a16:creationId xmlns:a16="http://schemas.microsoft.com/office/drawing/2014/main" id="{C3CCF4A5-FD30-4F9D-A82B-8A7CAF430EE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89712" y="4651574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47" name="Текст 9">
            <a:extLst>
              <a:ext uri="{FF2B5EF4-FFF2-40B4-BE49-F238E27FC236}">
                <a16:creationId xmlns:a16="http://schemas.microsoft.com/office/drawing/2014/main" id="{CC93227C-F061-4073-A3C8-FDD6CAF3C4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75051" y="4596038"/>
            <a:ext cx="720000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09</a:t>
            </a:r>
          </a:p>
        </p:txBody>
      </p:sp>
      <p:sp>
        <p:nvSpPr>
          <p:cNvPr id="48" name="Текст 9">
            <a:extLst>
              <a:ext uri="{FF2B5EF4-FFF2-40B4-BE49-F238E27FC236}">
                <a16:creationId xmlns:a16="http://schemas.microsoft.com/office/drawing/2014/main" id="{C98A4F5B-D505-4283-B9A9-F9F2AF9E53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54972" y="4651574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50" name="Дата 7">
            <a:extLst>
              <a:ext uri="{FF2B5EF4-FFF2-40B4-BE49-F238E27FC236}">
                <a16:creationId xmlns:a16="http://schemas.microsoft.com/office/drawing/2014/main" id="{21D2AD8B-9FD6-4632-9FA5-260936FCC6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28235" y="6396436"/>
            <a:ext cx="70776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17.07.2020</a:t>
            </a:r>
          </a:p>
        </p:txBody>
      </p:sp>
      <p:sp>
        <p:nvSpPr>
          <p:cNvPr id="52" name="Нижний колонтитул 8">
            <a:extLst>
              <a:ext uri="{FF2B5EF4-FFF2-40B4-BE49-F238E27FC236}">
                <a16:creationId xmlns:a16="http://schemas.microsoft.com/office/drawing/2014/main" id="{EBCE710B-D93D-4FF9-B8D7-B8EF979830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56000" y="6396435"/>
            <a:ext cx="487223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Создание презентации в фирменном стиле АО «АК Алтыналмас»</a:t>
            </a:r>
          </a:p>
        </p:txBody>
      </p:sp>
      <p:sp>
        <p:nvSpPr>
          <p:cNvPr id="53" name="Номер слайда 9">
            <a:extLst>
              <a:ext uri="{FF2B5EF4-FFF2-40B4-BE49-F238E27FC236}">
                <a16:creationId xmlns:a16="http://schemas.microsoft.com/office/drawing/2014/main" id="{07F789DF-4FA1-4276-953B-87B4140D5C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396437"/>
            <a:ext cx="3599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ru-RU" dirty="0">
                <a:solidFill>
                  <a:schemeClr val="bg2"/>
                </a:solidFill>
              </a:rPr>
              <a:t>///</a:t>
            </a:r>
            <a:fld id="{E4155954-0437-4069-B176-B530A0FF4BD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3145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8DAFA59-ABAB-4E33-BBB6-B9BF50AC796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789756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Слайд think-cell" r:id="rId4" imgW="425" imgH="424" progId="TCLayout.ActiveDocument.1">
                  <p:embed/>
                </p:oleObj>
              </mc:Choice>
              <mc:Fallback>
                <p:oleObj name="Слайд think-cell" r:id="rId4" imgW="425" imgH="42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78DAFA59-ABAB-4E33-BBB6-B9BF50AC79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2C10C55-59CA-4A74-9BDD-6D06A99937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349244"/>
            <a:ext cx="10155238" cy="249299"/>
          </a:xfrm>
        </p:spPr>
        <p:txBody>
          <a:bodyPr vert="horz"/>
          <a:lstStyle>
            <a:lvl1pPr>
              <a:defRPr sz="1800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A7357-3776-434A-84A5-60358A1FC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CC02F-A862-48A2-AB8A-E15E0A5B05D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02EDA67-C8D9-43DB-B040-73AF17F96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4986" y="6331063"/>
            <a:ext cx="10698163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z="800" dirty="0"/>
              <a:t>Примечание</a:t>
            </a:r>
            <a:endParaRPr lang="ru-R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69C1348-EC01-4AF6-98A9-31BAE30AA1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130425"/>
            <a:ext cx="10155238" cy="166199"/>
          </a:xfrm>
        </p:spPr>
        <p:txBody>
          <a:bodyPr/>
          <a:lstStyle>
            <a:lvl1pPr marL="0" indent="0">
              <a:buNone/>
              <a:defRPr sz="1200" cap="all" baseline="0">
                <a:solidFill>
                  <a:schemeClr val="accent2"/>
                </a:solidFill>
              </a:defRPr>
            </a:lvl1pPr>
            <a:lvl2pPr marL="144000" indent="0">
              <a:buNone/>
              <a:defRPr/>
            </a:lvl2pPr>
            <a:lvl3pPr marL="288000" indent="0">
              <a:buNone/>
              <a:defRPr/>
            </a:lvl3pPr>
            <a:lvl4pPr marL="432000" indent="0">
              <a:buNone/>
              <a:defRPr/>
            </a:lvl4pPr>
            <a:lvl5pPr marL="576000" indent="0">
              <a:buNone/>
              <a:defRPr/>
            </a:lvl5pPr>
          </a:lstStyle>
          <a:p>
            <a:endParaRPr lang="ru-RU" b="1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A0CDBF7-D860-49C6-881F-4E6A4E7B6650}"/>
              </a:ext>
            </a:extLst>
          </p:cNvPr>
          <p:cNvSpPr txBox="1">
            <a:spLocks/>
          </p:cNvSpPr>
          <p:nvPr userDrawn="1"/>
        </p:nvSpPr>
        <p:spPr>
          <a:xfrm>
            <a:off x="550863" y="6560673"/>
            <a:ext cx="6121400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/>
                </a:solidFill>
              </a:rPr>
              <a:t>Материалы для форума АММ, 2022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BD3FAA0-5426-4E80-9129-8B63B0AD43B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80591" y="306576"/>
            <a:ext cx="771659" cy="47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76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gradFill>
          <a:gsLst>
            <a:gs pos="0">
              <a:srgbClr val="0E5285"/>
            </a:gs>
            <a:gs pos="100000">
              <a:srgbClr val="16356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lue&#10;&#10;Description automatically generated">
            <a:extLst>
              <a:ext uri="{FF2B5EF4-FFF2-40B4-BE49-F238E27FC236}">
                <a16:creationId xmlns:a16="http://schemas.microsoft.com/office/drawing/2014/main" id="{2594C2F4-6929-40D4-83D6-525206B1C9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215264" y="0"/>
            <a:ext cx="797673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C10C55-59CA-4A74-9BDD-6D06A99937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349244"/>
            <a:ext cx="10155238" cy="3877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A7357-3776-434A-84A5-60358A1FC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552CC02F-A862-48A2-AB8A-E15E0A5B05D7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35E36A-31E4-4133-AF51-BBA07D59FC58}"/>
              </a:ext>
            </a:extLst>
          </p:cNvPr>
          <p:cNvCxnSpPr>
            <a:cxnSpLocks/>
          </p:cNvCxnSpPr>
          <p:nvPr userDrawn="1"/>
        </p:nvCxnSpPr>
        <p:spPr>
          <a:xfrm>
            <a:off x="363538" y="-6350"/>
            <a:ext cx="0" cy="65532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3359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10C55-59CA-4A74-9BDD-6D06A99937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349244"/>
            <a:ext cx="10155238" cy="775597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вторая строчка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A7357-3776-434A-84A5-60358A1FC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CC02F-A862-48A2-AB8A-E15E0A5B05D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02EDA67-C8D9-43DB-B040-73AF17F96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4986" y="6331063"/>
            <a:ext cx="10698163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z="800" dirty="0"/>
              <a:t>Примечание</a:t>
            </a:r>
            <a:endParaRPr lang="ru-R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69C1348-EC01-4AF6-98A9-31BAE30AA1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130425"/>
            <a:ext cx="10155238" cy="166199"/>
          </a:xfrm>
        </p:spPr>
        <p:txBody>
          <a:bodyPr/>
          <a:lstStyle>
            <a:lvl1pPr marL="0" indent="0">
              <a:buNone/>
              <a:defRPr sz="1200" cap="all" baseline="0">
                <a:solidFill>
                  <a:schemeClr val="accent2"/>
                </a:solidFill>
              </a:defRPr>
            </a:lvl1pPr>
            <a:lvl2pPr marL="144000" indent="0">
              <a:buNone/>
              <a:defRPr/>
            </a:lvl2pPr>
            <a:lvl3pPr marL="288000" indent="0">
              <a:buNone/>
              <a:defRPr/>
            </a:lvl3pPr>
            <a:lvl4pPr marL="432000" indent="0">
              <a:buNone/>
              <a:defRPr/>
            </a:lvl4pPr>
            <a:lvl5pPr marL="576000" indent="0">
              <a:buNone/>
              <a:defRPr/>
            </a:lvl5pPr>
          </a:lstStyle>
          <a:p>
            <a:pPr lvl="0"/>
            <a:r>
              <a:rPr lang="ru-RU" dirty="0"/>
              <a:t>РАЗДЕЛ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AD467B3-DC30-4298-AF9A-EDC9BB7A516C}"/>
              </a:ext>
            </a:extLst>
          </p:cNvPr>
          <p:cNvSpPr txBox="1">
            <a:spLocks/>
          </p:cNvSpPr>
          <p:nvPr userDrawn="1"/>
        </p:nvSpPr>
        <p:spPr>
          <a:xfrm>
            <a:off x="550863" y="6560673"/>
            <a:ext cx="6121400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/>
                </a:solidFill>
              </a:rPr>
              <a:t>Материалы для форума АММ, 2022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207BB3D-ED80-4A3E-979B-AEEA277103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80591" y="306576"/>
            <a:ext cx="771659" cy="47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75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gradFill>
          <a:gsLst>
            <a:gs pos="0">
              <a:srgbClr val="0E5285"/>
            </a:gs>
            <a:gs pos="100000">
              <a:srgbClr val="16356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FC02682-D5DD-4FC9-9EF7-206B1205CD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14228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Слайд think-cell" r:id="rId4" imgW="425" imgH="424" progId="TCLayout.ActiveDocument.1">
                  <p:embed/>
                </p:oleObj>
              </mc:Choice>
              <mc:Fallback>
                <p:oleObj name="Слайд think-cell" r:id="rId4" imgW="425" imgH="42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FC02682-D5DD-4FC9-9EF7-206B1205CD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B3BFAE-065B-4572-BEA1-94D59439027A}"/>
              </a:ext>
            </a:extLst>
          </p:cNvPr>
          <p:cNvSpPr/>
          <p:nvPr userDrawn="1"/>
        </p:nvSpPr>
        <p:spPr>
          <a:xfrm>
            <a:off x="6147379" y="0"/>
            <a:ext cx="5912687" cy="6858000"/>
          </a:xfrm>
          <a:custGeom>
            <a:avLst/>
            <a:gdLst>
              <a:gd name="connsiteX0" fmla="*/ 1814311 w 5912687"/>
              <a:gd name="connsiteY0" fmla="*/ 0 h 6858000"/>
              <a:gd name="connsiteX1" fmla="*/ 5495249 w 5912687"/>
              <a:gd name="connsiteY1" fmla="*/ 0 h 6858000"/>
              <a:gd name="connsiteX2" fmla="*/ 5495249 w 5912687"/>
              <a:gd name="connsiteY2" fmla="*/ 1 h 6858000"/>
              <a:gd name="connsiteX3" fmla="*/ 5912687 w 5912687"/>
              <a:gd name="connsiteY3" fmla="*/ 1 h 6858000"/>
              <a:gd name="connsiteX4" fmla="*/ 5912687 w 5912687"/>
              <a:gd name="connsiteY4" fmla="*/ 6858000 h 6858000"/>
              <a:gd name="connsiteX5" fmla="*/ 3680938 w 5912687"/>
              <a:gd name="connsiteY5" fmla="*/ 6858000 h 6858000"/>
              <a:gd name="connsiteX6" fmla="*/ 2406829 w 5912687"/>
              <a:gd name="connsiteY6" fmla="*/ 6858000 h 6858000"/>
              <a:gd name="connsiteX7" fmla="*/ 0 w 5912687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12687" h="6858000">
                <a:moveTo>
                  <a:pt x="1814311" y="0"/>
                </a:moveTo>
                <a:lnTo>
                  <a:pt x="5495249" y="0"/>
                </a:lnTo>
                <a:lnTo>
                  <a:pt x="5495249" y="1"/>
                </a:lnTo>
                <a:lnTo>
                  <a:pt x="5912687" y="1"/>
                </a:lnTo>
                <a:lnTo>
                  <a:pt x="5912687" y="6858000"/>
                </a:lnTo>
                <a:lnTo>
                  <a:pt x="3680938" y="6858000"/>
                </a:lnTo>
                <a:lnTo>
                  <a:pt x="240682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D1B885"/>
              </a:gs>
              <a:gs pos="100000">
                <a:srgbClr val="AB907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pic>
        <p:nvPicPr>
          <p:cNvPr id="8" name="Picture 7" descr="A picture containing person, outdoor, person&#10;&#10;Description automatically generated">
            <a:extLst>
              <a:ext uri="{FF2B5EF4-FFF2-40B4-BE49-F238E27FC236}">
                <a16:creationId xmlns:a16="http://schemas.microsoft.com/office/drawing/2014/main" id="{7C731766-7F6B-4D60-BB36-90D3E5F819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4689" y="-1"/>
            <a:ext cx="5912687" cy="6857998"/>
          </a:xfrm>
          <a:custGeom>
            <a:avLst/>
            <a:gdLst>
              <a:gd name="connsiteX0" fmla="*/ 1814311 w 5912687"/>
              <a:gd name="connsiteY0" fmla="*/ 0 h 6857998"/>
              <a:gd name="connsiteX1" fmla="*/ 5912687 w 5912687"/>
              <a:gd name="connsiteY1" fmla="*/ 0 h 6857998"/>
              <a:gd name="connsiteX2" fmla="*/ 5912687 w 5912687"/>
              <a:gd name="connsiteY2" fmla="*/ 6857998 h 6857998"/>
              <a:gd name="connsiteX3" fmla="*/ 3680938 w 5912687"/>
              <a:gd name="connsiteY3" fmla="*/ 6857998 h 6857998"/>
              <a:gd name="connsiteX4" fmla="*/ 2406829 w 5912687"/>
              <a:gd name="connsiteY4" fmla="*/ 6857998 h 6857998"/>
              <a:gd name="connsiteX5" fmla="*/ 0 w 5912687"/>
              <a:gd name="connsiteY5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12687" h="6857998">
                <a:moveTo>
                  <a:pt x="1814311" y="0"/>
                </a:moveTo>
                <a:lnTo>
                  <a:pt x="5912687" y="0"/>
                </a:lnTo>
                <a:lnTo>
                  <a:pt x="5912687" y="6857998"/>
                </a:lnTo>
                <a:lnTo>
                  <a:pt x="3680938" y="6857998"/>
                </a:lnTo>
                <a:lnTo>
                  <a:pt x="2406829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10" name="Parallelogram 9">
            <a:extLst>
              <a:ext uri="{FF2B5EF4-FFF2-40B4-BE49-F238E27FC236}">
                <a16:creationId xmlns:a16="http://schemas.microsoft.com/office/drawing/2014/main" id="{BD41F30E-94ED-48A5-B939-A5B3D6039B66}"/>
              </a:ext>
            </a:extLst>
          </p:cNvPr>
          <p:cNvSpPr/>
          <p:nvPr userDrawn="1"/>
        </p:nvSpPr>
        <p:spPr>
          <a:xfrm rot="10800000">
            <a:off x="10032873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EDCD7315-BEEB-4664-9476-F52DAFA51989}"/>
              </a:ext>
            </a:extLst>
          </p:cNvPr>
          <p:cNvSpPr/>
          <p:nvPr userDrawn="1"/>
        </p:nvSpPr>
        <p:spPr>
          <a:xfrm>
            <a:off x="11110696" y="2604951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E0FFCD-55FF-4EE2-890A-A4B5CCC488EB}"/>
              </a:ext>
            </a:extLst>
          </p:cNvPr>
          <p:cNvGrpSpPr/>
          <p:nvPr userDrawn="1"/>
        </p:nvGrpSpPr>
        <p:grpSpPr>
          <a:xfrm>
            <a:off x="5705121" y="1191251"/>
            <a:ext cx="3159915" cy="5666750"/>
            <a:chOff x="6569748" y="3109229"/>
            <a:chExt cx="2090404" cy="3748771"/>
          </a:xfrm>
        </p:grpSpPr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44DF0794-5BC2-43A2-BC9C-8B17BC69FBE3}"/>
                </a:ext>
              </a:extLst>
            </p:cNvPr>
            <p:cNvSpPr/>
            <p:nvPr/>
          </p:nvSpPr>
          <p:spPr>
            <a:xfrm>
              <a:off x="6569748" y="3109229"/>
              <a:ext cx="2090404" cy="3748771"/>
            </a:xfrm>
            <a:prstGeom prst="parallelogram">
              <a:avLst>
                <a:gd name="adj" fmla="val 47948"/>
              </a:avLst>
            </a:prstGeom>
            <a:gradFill>
              <a:gsLst>
                <a:gs pos="0">
                  <a:schemeClr val="accent2">
                    <a:alpha val="40000"/>
                  </a:schemeClr>
                </a:gs>
                <a:gs pos="83000">
                  <a:schemeClr val="accent2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CD98E7F-E360-4A1A-BDCA-EAEEF12A7E48}"/>
                </a:ext>
              </a:extLst>
            </p:cNvPr>
            <p:cNvSpPr/>
            <p:nvPr/>
          </p:nvSpPr>
          <p:spPr>
            <a:xfrm>
              <a:off x="7135552" y="4772921"/>
              <a:ext cx="1162689" cy="2085079"/>
            </a:xfrm>
            <a:prstGeom prst="parallelogram">
              <a:avLst>
                <a:gd name="adj" fmla="val 47750"/>
              </a:avLst>
            </a:prstGeom>
            <a:gradFill>
              <a:gsLst>
                <a:gs pos="0">
                  <a:schemeClr val="accent2">
                    <a:alpha val="20000"/>
                  </a:schemeClr>
                </a:gs>
                <a:gs pos="63000">
                  <a:schemeClr val="accent2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</p:txBody>
        </p:sp>
      </p:grpSp>
      <p:sp>
        <p:nvSpPr>
          <p:cNvPr id="20" name="Right Triangle 10">
            <a:extLst>
              <a:ext uri="{FF2B5EF4-FFF2-40B4-BE49-F238E27FC236}">
                <a16:creationId xmlns:a16="http://schemas.microsoft.com/office/drawing/2014/main" id="{4AC11368-6BBF-4362-81E5-50069469F0FC}"/>
              </a:ext>
            </a:extLst>
          </p:cNvPr>
          <p:cNvSpPr/>
          <p:nvPr userDrawn="1"/>
        </p:nvSpPr>
        <p:spPr>
          <a:xfrm rot="10800000" flipH="1">
            <a:off x="3417321" y="-3"/>
            <a:ext cx="2167339" cy="6858000"/>
          </a:xfrm>
          <a:prstGeom prst="rect">
            <a:avLst/>
          </a:prstGeom>
          <a:gradFill>
            <a:gsLst>
              <a:gs pos="0">
                <a:srgbClr val="163664"/>
              </a:gs>
              <a:gs pos="100000">
                <a:srgbClr val="0E528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978B812-69C2-4AB8-AF25-0FA03A70A43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30676" y="0"/>
            <a:ext cx="7294259" cy="6858000"/>
          </a:xfrm>
          <a:prstGeom prst="rect">
            <a:avLst/>
          </a:prstGeom>
        </p:spPr>
      </p:pic>
      <p:sp>
        <p:nvSpPr>
          <p:cNvPr id="19" name="Right Triangle 10">
            <a:extLst>
              <a:ext uri="{FF2B5EF4-FFF2-40B4-BE49-F238E27FC236}">
                <a16:creationId xmlns:a16="http://schemas.microsoft.com/office/drawing/2014/main" id="{029217C4-3FB5-4F41-908F-494E557D9866}"/>
              </a:ext>
            </a:extLst>
          </p:cNvPr>
          <p:cNvSpPr/>
          <p:nvPr userDrawn="1"/>
        </p:nvSpPr>
        <p:spPr>
          <a:xfrm rot="10800000" flipH="1">
            <a:off x="5230676" y="0"/>
            <a:ext cx="1796248" cy="6858000"/>
          </a:xfrm>
          <a:prstGeom prst="rtTriangle">
            <a:avLst/>
          </a:prstGeom>
          <a:gradFill>
            <a:gsLst>
              <a:gs pos="0">
                <a:srgbClr val="163664"/>
              </a:gs>
              <a:gs pos="100000">
                <a:srgbClr val="0E528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17" name="Right Triangle 10">
            <a:extLst>
              <a:ext uri="{FF2B5EF4-FFF2-40B4-BE49-F238E27FC236}">
                <a16:creationId xmlns:a16="http://schemas.microsoft.com/office/drawing/2014/main" id="{6998E65F-2F45-4E76-8E9B-378B2FC0B831}"/>
              </a:ext>
            </a:extLst>
          </p:cNvPr>
          <p:cNvSpPr/>
          <p:nvPr userDrawn="1"/>
        </p:nvSpPr>
        <p:spPr>
          <a:xfrm rot="10800000">
            <a:off x="2612532" y="-3"/>
            <a:ext cx="4381000" cy="6858000"/>
          </a:xfrm>
          <a:prstGeom prst="parallelogram">
            <a:avLst>
              <a:gd name="adj" fmla="val 40635"/>
            </a:avLst>
          </a:prstGeom>
          <a:gradFill>
            <a:gsLst>
              <a:gs pos="0">
                <a:srgbClr val="163664"/>
              </a:gs>
              <a:gs pos="100000">
                <a:srgbClr val="0E528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3525224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3C0FD-4C86-4642-B3A4-633782EE9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163" y="3056927"/>
            <a:ext cx="6121400" cy="1661993"/>
          </a:xfrm>
        </p:spPr>
        <p:txBody>
          <a:bodyPr wrap="square" anchor="t">
            <a:sp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FB5B40-E872-4F36-95A2-688B55094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163" y="5103095"/>
            <a:ext cx="6121400" cy="332399"/>
          </a:xfrm>
        </p:spPr>
        <p:txBody>
          <a:bodyPr wrap="square" anchor="t">
            <a:sp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EE2ADCD-CAA5-4E91-9523-1FCE129A9D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2163" y="1030288"/>
            <a:ext cx="1746250" cy="107069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2252CD-BE6B-4009-836C-676F190EE92C}"/>
              </a:ext>
            </a:extLst>
          </p:cNvPr>
          <p:cNvCxnSpPr>
            <a:cxnSpLocks/>
          </p:cNvCxnSpPr>
          <p:nvPr userDrawn="1"/>
        </p:nvCxnSpPr>
        <p:spPr>
          <a:xfrm>
            <a:off x="550863" y="2870200"/>
            <a:ext cx="0" cy="2590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865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gradFill>
          <a:gsLst>
            <a:gs pos="0">
              <a:srgbClr val="0E5285"/>
            </a:gs>
            <a:gs pos="100000">
              <a:srgbClr val="16356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3C0FD-4C86-4642-B3A4-633782EE9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163" y="3056927"/>
            <a:ext cx="6121400" cy="1661993"/>
          </a:xfrm>
        </p:spPr>
        <p:txBody>
          <a:bodyPr wrap="square" anchor="t">
            <a:sp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FB5B40-E872-4F36-95A2-688B55094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163" y="5103095"/>
            <a:ext cx="6121400" cy="332399"/>
          </a:xfrm>
        </p:spPr>
        <p:txBody>
          <a:bodyPr wrap="square" anchor="t">
            <a:spAutoFit/>
          </a:bodyPr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EE2ADCD-CAA5-4E91-9523-1FCE129A9D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2163" y="1030288"/>
            <a:ext cx="1746250" cy="107069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2252CD-BE6B-4009-836C-676F190EE92C}"/>
              </a:ext>
            </a:extLst>
          </p:cNvPr>
          <p:cNvCxnSpPr>
            <a:cxnSpLocks/>
          </p:cNvCxnSpPr>
          <p:nvPr userDrawn="1"/>
        </p:nvCxnSpPr>
        <p:spPr>
          <a:xfrm>
            <a:off x="550863" y="2870200"/>
            <a:ext cx="0" cy="2590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454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C675171-FF13-41E1-9625-6B1A83BC066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618412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Слайд think-cell" r:id="rId4" imgW="425" imgH="424" progId="TCLayout.ActiveDocument.1">
                  <p:embed/>
                </p:oleObj>
              </mc:Choice>
              <mc:Fallback>
                <p:oleObj name="Слайд think-cell" r:id="rId4" imgW="425" imgH="42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C675171-FF13-41E1-9625-6B1A83BC06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2C10C55-59CA-4A74-9BDD-6D06A99937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349244"/>
            <a:ext cx="10155238" cy="249299"/>
          </a:xfrm>
        </p:spPr>
        <p:txBody>
          <a:bodyPr vert="horz"/>
          <a:lstStyle>
            <a:lvl1pPr>
              <a:defRPr sz="1800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A7357-3776-434A-84A5-60358A1FC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CC02F-A862-48A2-AB8A-E15E0A5B05D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02EDA67-C8D9-43DB-B040-73AF17F96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4986" y="6331063"/>
            <a:ext cx="10698163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z="800" dirty="0"/>
              <a:t>Примечание</a:t>
            </a:r>
            <a:endParaRPr lang="ru-R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69C1348-EC01-4AF6-98A9-31BAE30AA1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130425"/>
            <a:ext cx="10155238" cy="166199"/>
          </a:xfrm>
        </p:spPr>
        <p:txBody>
          <a:bodyPr/>
          <a:lstStyle>
            <a:lvl1pPr marL="0" indent="0">
              <a:buNone/>
              <a:defRPr sz="1200" cap="all" baseline="0">
                <a:solidFill>
                  <a:schemeClr val="accent2"/>
                </a:solidFill>
              </a:defRPr>
            </a:lvl1pPr>
            <a:lvl2pPr marL="144000" indent="0">
              <a:buNone/>
              <a:defRPr/>
            </a:lvl2pPr>
            <a:lvl3pPr marL="288000" indent="0">
              <a:buNone/>
              <a:defRPr/>
            </a:lvl3pPr>
            <a:lvl4pPr marL="432000" indent="0">
              <a:buNone/>
              <a:defRPr/>
            </a:lvl4pPr>
            <a:lvl5pPr marL="576000" indent="0">
              <a:buNone/>
              <a:defRPr/>
            </a:lvl5pPr>
          </a:lstStyle>
          <a:p>
            <a:pPr lvl="0"/>
            <a:r>
              <a:rPr lang="ru-RU" dirty="0"/>
              <a:t>РАЗДЕЛ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2ED33A9-223C-419E-867E-788C02613B53}"/>
              </a:ext>
            </a:extLst>
          </p:cNvPr>
          <p:cNvSpPr txBox="1">
            <a:spLocks/>
          </p:cNvSpPr>
          <p:nvPr userDrawn="1"/>
        </p:nvSpPr>
        <p:spPr>
          <a:xfrm>
            <a:off x="550863" y="6560673"/>
            <a:ext cx="6121400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/>
                </a:solidFill>
              </a:rPr>
              <a:t>Материалы для форума АММ, 2022</a:t>
            </a:r>
          </a:p>
        </p:txBody>
      </p:sp>
    </p:spTree>
    <p:extLst>
      <p:ext uri="{BB962C8B-B14F-4D97-AF65-F5344CB8AC3E}">
        <p14:creationId xmlns:p14="http://schemas.microsoft.com/office/powerpoint/2010/main" val="1374457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9.xml"/><Relationship Id="rId7" Type="http://schemas.openxmlformats.org/officeDocument/2006/relationships/vmlDrawing" Target="../drawings/vmlDrawing4.vml"/><Relationship Id="rId12" Type="http://schemas.openxmlformats.org/officeDocument/2006/relationships/image" Target="../media/image3.sv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10.xml"/><Relationship Id="rId9" Type="http://schemas.openxmlformats.org/officeDocument/2006/relationships/oleObject" Target="../embeddings/oleObject4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3" Type="http://schemas.openxmlformats.org/officeDocument/2006/relationships/slideLayout" Target="../slideLayouts/slideLayout14.xml"/><Relationship Id="rId7" Type="http://schemas.openxmlformats.org/officeDocument/2006/relationships/vmlDrawing" Target="../drawings/vmlDrawing6.vml"/><Relationship Id="rId12" Type="http://schemas.openxmlformats.org/officeDocument/2006/relationships/image" Target="../media/image3.sv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15.xml"/><Relationship Id="rId9" Type="http://schemas.openxmlformats.org/officeDocument/2006/relationships/oleObject" Target="../embeddings/oleObject6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ags" Target="../tags/tag9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9.svg"/><Relationship Id="rId10" Type="http://schemas.openxmlformats.org/officeDocument/2006/relationships/vmlDrawing" Target="../drawings/vmlDrawing8.vml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4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2ECC7897-75DE-48D5-8E42-8B04884A0D1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13535629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Слайд think-cell" r:id="rId10" imgW="592" imgH="595" progId="TCLayout.ActiveDocument.1">
                  <p:embed/>
                </p:oleObj>
              </mc:Choice>
              <mc:Fallback>
                <p:oleObj name="Слайд think-cell" r:id="rId10" imgW="592" imgH="59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2ECC7897-75DE-48D5-8E42-8B04884A0D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476DBC-085A-40B5-A2A6-2A8A4D13A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49244"/>
            <a:ext cx="10155238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8486C-C8D2-4020-9B06-CE9686CB1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825625"/>
            <a:ext cx="10802937" cy="7930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A9DE-3F18-445D-9317-A40DE77135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1654" y="6346452"/>
            <a:ext cx="10580690" cy="10772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/>
              <a:t>Примечание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B4B99-B399-406A-991E-7BA55FED3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3150" y="6415802"/>
            <a:ext cx="419100" cy="24622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fld id="{552CC02F-A862-48A2-AB8A-E15E0A5B05D7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5DD308-DCBE-4F38-8C27-F693842C42AC}"/>
              </a:ext>
            </a:extLst>
          </p:cNvPr>
          <p:cNvCxnSpPr>
            <a:cxnSpLocks/>
          </p:cNvCxnSpPr>
          <p:nvPr userDrawn="1"/>
        </p:nvCxnSpPr>
        <p:spPr>
          <a:xfrm>
            <a:off x="363538" y="-6350"/>
            <a:ext cx="0" cy="65532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915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0" r:id="rId3"/>
    <p:sldLayoutId id="2147483653" r:id="rId4"/>
    <p:sldLayoutId id="2147483651" r:id="rId5"/>
    <p:sldLayoutId id="2147483696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4000" indent="-1440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PT Sans" panose="020B0503020203020204" pitchFamily="34" charset="-52"/>
        <a:buChar char="⁄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88000" indent="-144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1440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85000"/>
          </a:schemeClr>
        </a:buClr>
        <a:buFont typeface="PT Sans" panose="020B0503020203020204" pitchFamily="34" charset="-52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00" indent="-144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44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orient="horz" pos="3975" userDrawn="1">
          <p15:clr>
            <a:srgbClr val="F26B43"/>
          </p15:clr>
        </p15:guide>
        <p15:guide id="3" pos="73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2ECC7897-75DE-48D5-8E42-8B04884A0D1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Слайд think-cell" r:id="rId9" imgW="592" imgH="595" progId="TCLayout.ActiveDocument.1">
                  <p:embed/>
                </p:oleObj>
              </mc:Choice>
              <mc:Fallback>
                <p:oleObj name="Слайд think-cell" r:id="rId9" imgW="592" imgH="59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2ECC7897-75DE-48D5-8E42-8B04884A0D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476DBC-085A-40B5-A2A6-2A8A4D13A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49244"/>
            <a:ext cx="10155238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8486C-C8D2-4020-9B06-CE9686CB1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825625"/>
            <a:ext cx="10802937" cy="7930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A9DE-3F18-445D-9317-A40DE77135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1654" y="6346452"/>
            <a:ext cx="10580690" cy="10772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/>
              <a:t>Примечание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B4B99-B399-406A-991E-7BA55FED3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3150" y="6415802"/>
            <a:ext cx="419100" cy="24622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fld id="{552CC02F-A862-48A2-AB8A-E15E0A5B05D7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03C2992-9542-486A-8B90-4AE42FA5D0D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880591" y="306576"/>
            <a:ext cx="771659" cy="47313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5DD308-DCBE-4F38-8C27-F693842C42AC}"/>
              </a:ext>
            </a:extLst>
          </p:cNvPr>
          <p:cNvCxnSpPr>
            <a:cxnSpLocks/>
          </p:cNvCxnSpPr>
          <p:nvPr userDrawn="1"/>
        </p:nvCxnSpPr>
        <p:spPr>
          <a:xfrm>
            <a:off x="363538" y="-6350"/>
            <a:ext cx="0" cy="65532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920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4000" indent="-1440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PT Sans" panose="020B0503020203020204" pitchFamily="34" charset="-52"/>
        <a:buChar char="⁄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88000" indent="-144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1440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85000"/>
          </a:schemeClr>
        </a:buClr>
        <a:buFont typeface="PT Sans" panose="020B0503020203020204" pitchFamily="34" charset="-52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00" indent="-144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44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>
          <p15:clr>
            <a:srgbClr val="F26B43"/>
          </p15:clr>
        </p15:guide>
        <p15:guide id="2" orient="horz" pos="3975">
          <p15:clr>
            <a:srgbClr val="F26B43"/>
          </p15:clr>
        </p15:guide>
        <p15:guide id="3" pos="73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2ECC7897-75DE-48D5-8E42-8B04884A0D1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Слайд think-cell" r:id="rId9" imgW="592" imgH="595" progId="TCLayout.ActiveDocument.1">
                  <p:embed/>
                </p:oleObj>
              </mc:Choice>
              <mc:Fallback>
                <p:oleObj name="Слайд think-cell" r:id="rId9" imgW="592" imgH="59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2ECC7897-75DE-48D5-8E42-8B04884A0D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476DBC-085A-40B5-A2A6-2A8A4D13A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49244"/>
            <a:ext cx="10155238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8486C-C8D2-4020-9B06-CE9686CB1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825625"/>
            <a:ext cx="10802937" cy="7930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A9DE-3F18-445D-9317-A40DE77135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1654" y="6346452"/>
            <a:ext cx="10580690" cy="10772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/>
              <a:t>Примечание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B4B99-B399-406A-991E-7BA55FED3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3150" y="6415802"/>
            <a:ext cx="419100" cy="24622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fld id="{552CC02F-A862-48A2-AB8A-E15E0A5B05D7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03C2992-9542-486A-8B90-4AE42FA5D0D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880591" y="306576"/>
            <a:ext cx="771659" cy="47313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5DD308-DCBE-4F38-8C27-F693842C42AC}"/>
              </a:ext>
            </a:extLst>
          </p:cNvPr>
          <p:cNvCxnSpPr>
            <a:cxnSpLocks/>
          </p:cNvCxnSpPr>
          <p:nvPr userDrawn="1"/>
        </p:nvCxnSpPr>
        <p:spPr>
          <a:xfrm>
            <a:off x="363538" y="-6350"/>
            <a:ext cx="0" cy="65532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34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4000" indent="-1440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PT Sans" panose="020B0503020203020204" pitchFamily="34" charset="-52"/>
        <a:buChar char="⁄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88000" indent="-144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1440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85000"/>
          </a:schemeClr>
        </a:buClr>
        <a:buFont typeface="PT Sans" panose="020B0503020203020204" pitchFamily="34" charset="-52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00" indent="-144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44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>
          <p15:clr>
            <a:srgbClr val="F26B43"/>
          </p15:clr>
        </p15:guide>
        <p15:guide id="2" orient="horz" pos="3975">
          <p15:clr>
            <a:srgbClr val="F26B43"/>
          </p15:clr>
        </p15:guide>
        <p15:guide id="3" pos="73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2ECC7897-75DE-48D5-8E42-8B04884A0D1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Слайд think-cell" r:id="rId12" imgW="592" imgH="595" progId="TCLayout.ActiveDocument.1">
                  <p:embed/>
                </p:oleObj>
              </mc:Choice>
              <mc:Fallback>
                <p:oleObj name="Слайд think-cell" r:id="rId12" imgW="592" imgH="59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2ECC7897-75DE-48D5-8E42-8B04884A0D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476DBC-085A-40B5-A2A6-2A8A4D13A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49244"/>
            <a:ext cx="10155238" cy="2492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8486C-C8D2-4020-9B06-CE9686CB1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825625"/>
            <a:ext cx="10802937" cy="7930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A9DE-3F18-445D-9317-A40DE77135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1654" y="6346452"/>
            <a:ext cx="10580690" cy="10772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/>
              <a:t>Примечание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B4B99-B399-406A-991E-7BA55FED3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3150" y="6415802"/>
            <a:ext cx="419100" cy="24622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fld id="{552CC02F-A862-48A2-AB8A-E15E0A5B05D7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03C2992-9542-486A-8B90-4AE42FA5D0D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880591" y="306576"/>
            <a:ext cx="771659" cy="47313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5DD308-DCBE-4F38-8C27-F693842C42AC}"/>
              </a:ext>
            </a:extLst>
          </p:cNvPr>
          <p:cNvCxnSpPr>
            <a:cxnSpLocks/>
          </p:cNvCxnSpPr>
          <p:nvPr userDrawn="1"/>
        </p:nvCxnSpPr>
        <p:spPr>
          <a:xfrm>
            <a:off x="363538" y="-6350"/>
            <a:ext cx="0" cy="65532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266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4000" indent="-1440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PT Sans" panose="020B0503020203020204" pitchFamily="34" charset="-52"/>
        <a:buChar char="⁄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88000" indent="-144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1440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85000"/>
          </a:schemeClr>
        </a:buClr>
        <a:buFont typeface="PT Sans" panose="020B0503020203020204" pitchFamily="34" charset="-52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00" indent="-144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44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>
          <p15:clr>
            <a:srgbClr val="F26B43"/>
          </p15:clr>
        </p15:guide>
        <p15:guide id="2" orient="horz" pos="3975">
          <p15:clr>
            <a:srgbClr val="F26B43"/>
          </p15:clr>
        </p15:guide>
        <p15:guide id="3" pos="73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.bin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35.xml"/><Relationship Id="rId18" Type="http://schemas.openxmlformats.org/officeDocument/2006/relationships/tags" Target="../tags/tag40.xml"/><Relationship Id="rId26" Type="http://schemas.openxmlformats.org/officeDocument/2006/relationships/tags" Target="../tags/tag48.xml"/><Relationship Id="rId39" Type="http://schemas.openxmlformats.org/officeDocument/2006/relationships/image" Target="../media/image75.svg"/><Relationship Id="rId21" Type="http://schemas.openxmlformats.org/officeDocument/2006/relationships/tags" Target="../tags/tag43.xml"/><Relationship Id="rId34" Type="http://schemas.openxmlformats.org/officeDocument/2006/relationships/image" Target="../media/image70.svg"/><Relationship Id="rId7" Type="http://schemas.openxmlformats.org/officeDocument/2006/relationships/tags" Target="../tags/tag29.xml"/><Relationship Id="rId12" Type="http://schemas.openxmlformats.org/officeDocument/2006/relationships/tags" Target="../tags/tag34.xml"/><Relationship Id="rId17" Type="http://schemas.openxmlformats.org/officeDocument/2006/relationships/tags" Target="../tags/tag39.xml"/><Relationship Id="rId25" Type="http://schemas.openxmlformats.org/officeDocument/2006/relationships/tags" Target="../tags/tag47.xml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2" Type="http://schemas.openxmlformats.org/officeDocument/2006/relationships/tags" Target="../tags/tag24.xml"/><Relationship Id="rId16" Type="http://schemas.openxmlformats.org/officeDocument/2006/relationships/tags" Target="../tags/tag38.xml"/><Relationship Id="rId20" Type="http://schemas.openxmlformats.org/officeDocument/2006/relationships/tags" Target="../tags/tag42.xml"/><Relationship Id="rId29" Type="http://schemas.openxmlformats.org/officeDocument/2006/relationships/image" Target="../media/image66.emf"/><Relationship Id="rId1" Type="http://schemas.openxmlformats.org/officeDocument/2006/relationships/vmlDrawing" Target="../drawings/vmlDrawing23.v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24" Type="http://schemas.openxmlformats.org/officeDocument/2006/relationships/tags" Target="../tags/tag46.xml"/><Relationship Id="rId32" Type="http://schemas.openxmlformats.org/officeDocument/2006/relationships/image" Target="../media/image68.svg"/><Relationship Id="rId37" Type="http://schemas.openxmlformats.org/officeDocument/2006/relationships/image" Target="../media/image73.svg"/><Relationship Id="rId5" Type="http://schemas.openxmlformats.org/officeDocument/2006/relationships/tags" Target="../tags/tag27.xml"/><Relationship Id="rId15" Type="http://schemas.openxmlformats.org/officeDocument/2006/relationships/tags" Target="../tags/tag37.xml"/><Relationship Id="rId23" Type="http://schemas.openxmlformats.org/officeDocument/2006/relationships/tags" Target="../tags/tag45.xml"/><Relationship Id="rId28" Type="http://schemas.openxmlformats.org/officeDocument/2006/relationships/oleObject" Target="../embeddings/oleObject23.bin"/><Relationship Id="rId36" Type="http://schemas.openxmlformats.org/officeDocument/2006/relationships/image" Target="../media/image72.png"/><Relationship Id="rId10" Type="http://schemas.openxmlformats.org/officeDocument/2006/relationships/tags" Target="../tags/tag32.xml"/><Relationship Id="rId19" Type="http://schemas.openxmlformats.org/officeDocument/2006/relationships/tags" Target="../tags/tag41.xml"/><Relationship Id="rId31" Type="http://schemas.openxmlformats.org/officeDocument/2006/relationships/image" Target="../media/image67.png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tags" Target="../tags/tag36.xml"/><Relationship Id="rId22" Type="http://schemas.openxmlformats.org/officeDocument/2006/relationships/tags" Target="../tags/tag44.xml"/><Relationship Id="rId27" Type="http://schemas.openxmlformats.org/officeDocument/2006/relationships/slideLayout" Target="../slideLayouts/slideLayout20.xml"/><Relationship Id="rId30" Type="http://schemas.openxmlformats.org/officeDocument/2006/relationships/chart" Target="../charts/chart1.xml"/><Relationship Id="rId35" Type="http://schemas.openxmlformats.org/officeDocument/2006/relationships/image" Target="../media/image71.jpeg"/><Relationship Id="rId8" Type="http://schemas.openxmlformats.org/officeDocument/2006/relationships/tags" Target="../tags/tag30.xml"/><Relationship Id="rId3" Type="http://schemas.openxmlformats.org/officeDocument/2006/relationships/tags" Target="../tags/tag2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13" Type="http://schemas.openxmlformats.org/officeDocument/2006/relationships/tags" Target="../tags/tag60.xml"/><Relationship Id="rId18" Type="http://schemas.openxmlformats.org/officeDocument/2006/relationships/tags" Target="../tags/tag65.xml"/><Relationship Id="rId26" Type="http://schemas.openxmlformats.org/officeDocument/2006/relationships/chart" Target="../charts/chart4.xml"/><Relationship Id="rId3" Type="http://schemas.openxmlformats.org/officeDocument/2006/relationships/tags" Target="../tags/tag50.xml"/><Relationship Id="rId21" Type="http://schemas.openxmlformats.org/officeDocument/2006/relationships/notesSlide" Target="../notesSlides/notesSlide2.xml"/><Relationship Id="rId7" Type="http://schemas.openxmlformats.org/officeDocument/2006/relationships/tags" Target="../tags/tag54.xml"/><Relationship Id="rId12" Type="http://schemas.openxmlformats.org/officeDocument/2006/relationships/tags" Target="../tags/tag59.xml"/><Relationship Id="rId17" Type="http://schemas.openxmlformats.org/officeDocument/2006/relationships/tags" Target="../tags/tag64.xml"/><Relationship Id="rId25" Type="http://schemas.openxmlformats.org/officeDocument/2006/relationships/chart" Target="../charts/chart3.xml"/><Relationship Id="rId2" Type="http://schemas.openxmlformats.org/officeDocument/2006/relationships/tags" Target="../tags/tag49.xml"/><Relationship Id="rId16" Type="http://schemas.openxmlformats.org/officeDocument/2006/relationships/tags" Target="../tags/tag63.xml"/><Relationship Id="rId20" Type="http://schemas.openxmlformats.org/officeDocument/2006/relationships/slideLayout" Target="../slideLayouts/slideLayout20.xml"/><Relationship Id="rId1" Type="http://schemas.openxmlformats.org/officeDocument/2006/relationships/vmlDrawing" Target="../drawings/vmlDrawing24.vml"/><Relationship Id="rId6" Type="http://schemas.openxmlformats.org/officeDocument/2006/relationships/tags" Target="../tags/tag53.xml"/><Relationship Id="rId11" Type="http://schemas.openxmlformats.org/officeDocument/2006/relationships/tags" Target="../tags/tag58.xml"/><Relationship Id="rId24" Type="http://schemas.openxmlformats.org/officeDocument/2006/relationships/chart" Target="../charts/chart2.xml"/><Relationship Id="rId5" Type="http://schemas.openxmlformats.org/officeDocument/2006/relationships/tags" Target="../tags/tag52.xml"/><Relationship Id="rId15" Type="http://schemas.openxmlformats.org/officeDocument/2006/relationships/tags" Target="../tags/tag62.xml"/><Relationship Id="rId23" Type="http://schemas.openxmlformats.org/officeDocument/2006/relationships/image" Target="../media/image4.emf"/><Relationship Id="rId10" Type="http://schemas.openxmlformats.org/officeDocument/2006/relationships/tags" Target="../tags/tag57.xml"/><Relationship Id="rId19" Type="http://schemas.openxmlformats.org/officeDocument/2006/relationships/tags" Target="../tags/tag66.xml"/><Relationship Id="rId4" Type="http://schemas.openxmlformats.org/officeDocument/2006/relationships/tags" Target="../tags/tag51.xml"/><Relationship Id="rId9" Type="http://schemas.openxmlformats.org/officeDocument/2006/relationships/tags" Target="../tags/tag56.xml"/><Relationship Id="rId14" Type="http://schemas.openxmlformats.org/officeDocument/2006/relationships/tags" Target="../tags/tag61.xml"/><Relationship Id="rId22" Type="http://schemas.openxmlformats.org/officeDocument/2006/relationships/oleObject" Target="../embeddings/oleObject24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18" Type="http://schemas.openxmlformats.org/officeDocument/2006/relationships/image" Target="../media/image88.sv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77.svg"/><Relationship Id="rId12" Type="http://schemas.openxmlformats.org/officeDocument/2006/relationships/image" Target="../media/image82.svg"/><Relationship Id="rId17" Type="http://schemas.openxmlformats.org/officeDocument/2006/relationships/image" Target="../media/image87.png"/><Relationship Id="rId2" Type="http://schemas.openxmlformats.org/officeDocument/2006/relationships/tags" Target="../tags/tag67.xml"/><Relationship Id="rId16" Type="http://schemas.openxmlformats.org/officeDocument/2006/relationships/image" Target="../media/image86.svg"/><Relationship Id="rId20" Type="http://schemas.openxmlformats.org/officeDocument/2006/relationships/image" Target="../media/image90.svg"/><Relationship Id="rId1" Type="http://schemas.openxmlformats.org/officeDocument/2006/relationships/vmlDrawing" Target="../drawings/vmlDrawing25.v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66.emf"/><Relationship Id="rId15" Type="http://schemas.openxmlformats.org/officeDocument/2006/relationships/image" Target="../media/image85.png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4" Type="http://schemas.openxmlformats.org/officeDocument/2006/relationships/oleObject" Target="../embeddings/oleObject25.bin"/><Relationship Id="rId9" Type="http://schemas.openxmlformats.org/officeDocument/2006/relationships/image" Target="../media/image79.svg"/><Relationship Id="rId14" Type="http://schemas.openxmlformats.org/officeDocument/2006/relationships/image" Target="../media/image8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68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91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6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69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66.emf"/><Relationship Id="rId4" Type="http://schemas.openxmlformats.org/officeDocument/2006/relationships/oleObject" Target="../embeddings/oleObject27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93.svg"/><Relationship Id="rId2" Type="http://schemas.openxmlformats.org/officeDocument/2006/relationships/tags" Target="../tags/tag70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4.emf"/><Relationship Id="rId10" Type="http://schemas.openxmlformats.org/officeDocument/2006/relationships/image" Target="../media/image96.png"/><Relationship Id="rId4" Type="http://schemas.openxmlformats.org/officeDocument/2006/relationships/oleObject" Target="../embeddings/oleObject28.bin"/><Relationship Id="rId9" Type="http://schemas.openxmlformats.org/officeDocument/2006/relationships/image" Target="../media/image9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1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9.bin"/><Relationship Id="rId4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2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66.emf"/><Relationship Id="rId4" Type="http://schemas.openxmlformats.org/officeDocument/2006/relationships/oleObject" Target="../embeddings/oleObject30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3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66.emf"/><Relationship Id="rId4" Type="http://schemas.openxmlformats.org/officeDocument/2006/relationships/oleObject" Target="../embeddings/oleObject3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2.png"/><Relationship Id="rId2" Type="http://schemas.openxmlformats.org/officeDocument/2006/relationships/tags" Target="../tags/tag74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7.png"/><Relationship Id="rId5" Type="http://schemas.openxmlformats.org/officeDocument/2006/relationships/image" Target="../media/image33.emf"/><Relationship Id="rId4" Type="http://schemas.openxmlformats.org/officeDocument/2006/relationships/oleObject" Target="../embeddings/oleObject3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svg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4.emf"/><Relationship Id="rId10" Type="http://schemas.openxmlformats.org/officeDocument/2006/relationships/image" Target="../media/image19.pn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2.png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4.emf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oleObject" Target="../embeddings/oleObject18.bin"/><Relationship Id="rId9" Type="http://schemas.openxmlformats.org/officeDocument/2006/relationships/image" Target="../media/image26.jpe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jpeg"/><Relationship Id="rId26" Type="http://schemas.openxmlformats.org/officeDocument/2006/relationships/image" Target="../media/image54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9.pn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2" Type="http://schemas.openxmlformats.org/officeDocument/2006/relationships/tags" Target="../tags/tag20.xml"/><Relationship Id="rId16" Type="http://schemas.openxmlformats.org/officeDocument/2006/relationships/image" Target="../media/image44.png"/><Relationship Id="rId20" Type="http://schemas.openxmlformats.org/officeDocument/2006/relationships/image" Target="../media/image48.jpeg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52.png"/><Relationship Id="rId5" Type="http://schemas.openxmlformats.org/officeDocument/2006/relationships/image" Target="../media/image33.emf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oleObject" Target="../embeddings/oleObject19.bin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sv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4.png"/><Relationship Id="rId12" Type="http://schemas.openxmlformats.org/officeDocument/2006/relationships/image" Target="../media/image59.png"/><Relationship Id="rId17" Type="http://schemas.openxmlformats.org/officeDocument/2006/relationships/image" Target="../media/image64.svg"/><Relationship Id="rId2" Type="http://schemas.openxmlformats.org/officeDocument/2006/relationships/tags" Target="../tags/tag21.xml"/><Relationship Id="rId16" Type="http://schemas.openxmlformats.org/officeDocument/2006/relationships/image" Target="../media/image63.png"/><Relationship Id="rId1" Type="http://schemas.openxmlformats.org/officeDocument/2006/relationships/vmlDrawing" Target="../drawings/vmlDrawing20.v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33.emf"/><Relationship Id="rId15" Type="http://schemas.openxmlformats.org/officeDocument/2006/relationships/image" Target="../media/image62.svg"/><Relationship Id="rId10" Type="http://schemas.openxmlformats.org/officeDocument/2006/relationships/image" Target="../media/image57.svg"/><Relationship Id="rId4" Type="http://schemas.openxmlformats.org/officeDocument/2006/relationships/oleObject" Target="../embeddings/oleObject20.bin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1.bin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3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65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6722D6E8-28C0-409D-BC83-ADBAC0EDE8D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536852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Слайд think-cell" r:id="rId4" imgW="425" imgH="424" progId="TCLayout.ActiveDocument.1">
                  <p:embed/>
                </p:oleObj>
              </mc:Choice>
              <mc:Fallback>
                <p:oleObj name="Слайд think-cell" r:id="rId4" imgW="425" imgH="42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6722D6E8-28C0-409D-BC83-ADBAC0EDE8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B55080-6FC1-45BF-87AE-3ED0E9B99D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1571" y="5784529"/>
            <a:ext cx="3865563" cy="179775"/>
          </a:xfrm>
        </p:spPr>
        <p:txBody>
          <a:bodyPr/>
          <a:lstStyle/>
          <a:p>
            <a:r>
              <a:rPr lang="ru-RU" dirty="0"/>
              <a:t>Июнь 2022 год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DE33DB7-5A61-4F89-90A8-43E29B55C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0405" y="2528426"/>
            <a:ext cx="4807446" cy="1661993"/>
          </a:xfrm>
        </p:spPr>
        <p:txBody>
          <a:bodyPr vert="horz"/>
          <a:lstStyle/>
          <a:p>
            <a:r>
              <a:rPr lang="ru-RU" sz="2400" dirty="0"/>
              <a:t>Концепция ESG как модель </a:t>
            </a:r>
            <a:br>
              <a:rPr lang="ru-RU" sz="2400" dirty="0"/>
            </a:br>
            <a:r>
              <a:rPr lang="ru-RU" sz="2400" dirty="0"/>
              <a:t>для систематизации взаимоотношений в области Устойчивого развития </a:t>
            </a:r>
            <a:br>
              <a:rPr lang="ru-RU" sz="2400" dirty="0"/>
            </a:br>
            <a:r>
              <a:rPr lang="ru-RU" sz="2400" dirty="0"/>
              <a:t>в контексте недропользования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8CEB46-E90E-4074-84B3-782ACFEAF17F}"/>
              </a:ext>
            </a:extLst>
          </p:cNvPr>
          <p:cNvSpPr/>
          <p:nvPr/>
        </p:nvSpPr>
        <p:spPr>
          <a:xfrm>
            <a:off x="139962" y="-1"/>
            <a:ext cx="821802" cy="741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073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Объект 16" hidden="1">
            <a:extLst>
              <a:ext uri="{FF2B5EF4-FFF2-40B4-BE49-F238E27FC236}">
                <a16:creationId xmlns:a16="http://schemas.microsoft.com/office/drawing/2014/main" id="{23E98F27-593A-46AE-BD49-EE4C5011946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426106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" name="Слайд think-cell" r:id="rId28" imgW="592" imgH="591" progId="TCLayout.ActiveDocument.1">
                  <p:embed/>
                </p:oleObj>
              </mc:Choice>
              <mc:Fallback>
                <p:oleObj name="Слайд think-cell" r:id="rId28" imgW="592" imgH="591" progId="TCLayout.ActiveDocument.1">
                  <p:embed/>
                  <p:pic>
                    <p:nvPicPr>
                      <p:cNvPr id="17" name="Объект 16" hidden="1">
                        <a:extLst>
                          <a:ext uri="{FF2B5EF4-FFF2-40B4-BE49-F238E27FC236}">
                            <a16:creationId xmlns:a16="http://schemas.microsoft.com/office/drawing/2014/main" id="{23E98F27-593A-46AE-BD49-EE4C501194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7" name="Прямоугольник 506">
            <a:extLst>
              <a:ext uri="{FF2B5EF4-FFF2-40B4-BE49-F238E27FC236}">
                <a16:creationId xmlns:a16="http://schemas.microsoft.com/office/drawing/2014/main" id="{A8E07CF2-757C-44D9-9888-C97B1D3E4548}"/>
              </a:ext>
            </a:extLst>
          </p:cNvPr>
          <p:cNvSpPr/>
          <p:nvPr/>
        </p:nvSpPr>
        <p:spPr>
          <a:xfrm>
            <a:off x="5384798" y="1285447"/>
            <a:ext cx="5848349" cy="488038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82256C-7FA0-481A-B864-3E4ADA6EF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49244"/>
            <a:ext cx="10393362" cy="249299"/>
          </a:xfrm>
        </p:spPr>
        <p:txBody>
          <a:bodyPr vert="horz"/>
          <a:lstStyle/>
          <a:p>
            <a:r>
              <a:rPr lang="ru-RU" dirty="0"/>
              <a:t>На сегодняшний день на финансовых рынках сформировалось четыре вида </a:t>
            </a:r>
            <a:r>
              <a:rPr lang="en-US" dirty="0"/>
              <a:t>ESG </a:t>
            </a:r>
            <a:r>
              <a:rPr lang="ru-RU" dirty="0"/>
              <a:t>облигаций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1D69A2-2C39-47EC-9AB8-DB7B8B4FDE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4986" y="6331063"/>
            <a:ext cx="10698163" cy="123111"/>
          </a:xfrm>
        </p:spPr>
        <p:txBody>
          <a:bodyPr/>
          <a:lstStyle/>
          <a:p>
            <a:r>
              <a:rPr lang="ru-RU" sz="800" dirty="0"/>
              <a:t>Источник: Данные </a:t>
            </a:r>
            <a:r>
              <a:rPr lang="en-US" sz="800" dirty="0"/>
              <a:t>MSCI </a:t>
            </a:r>
            <a:r>
              <a:rPr lang="ru-RU" sz="800" dirty="0"/>
              <a:t>и </a:t>
            </a:r>
            <a:r>
              <a:rPr lang="en-US" sz="800" dirty="0"/>
              <a:t>Refinitiv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54CA86-49D4-4864-AC8B-F60291FAF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130425"/>
            <a:ext cx="10155238" cy="166199"/>
          </a:xfrm>
        </p:spPr>
        <p:txBody>
          <a:bodyPr/>
          <a:lstStyle/>
          <a:p>
            <a:r>
              <a:rPr lang="en-US" dirty="0"/>
              <a:t>ESG </a:t>
            </a:r>
            <a:r>
              <a:rPr lang="ru-RU" dirty="0"/>
              <a:t>облигации</a:t>
            </a:r>
          </a:p>
        </p:txBody>
      </p:sp>
      <p:cxnSp>
        <p:nvCxnSpPr>
          <p:cNvPr id="427" name="Прямая соединительная линия 426">
            <a:extLst>
              <a:ext uri="{FF2B5EF4-FFF2-40B4-BE49-F238E27FC236}">
                <a16:creationId xmlns:a16="http://schemas.microsoft.com/office/drawing/2014/main" id="{DB27B231-AF1C-4071-A738-2A90D878D75E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>
            <a:off x="10696575" y="5132388"/>
            <a:ext cx="46038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5" name="Прямая соединительная линия 434">
            <a:extLst>
              <a:ext uri="{FF2B5EF4-FFF2-40B4-BE49-F238E27FC236}">
                <a16:creationId xmlns:a16="http://schemas.microsoft.com/office/drawing/2014/main" id="{D9B3D6CD-FC0A-4EF9-8741-D68AD50AC8B6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>
            <a:off x="10696575" y="1966913"/>
            <a:ext cx="46038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5" name="Прямая соединительная линия 424">
            <a:extLst>
              <a:ext uri="{FF2B5EF4-FFF2-40B4-BE49-F238E27FC236}">
                <a16:creationId xmlns:a16="http://schemas.microsoft.com/office/drawing/2014/main" id="{80E1833B-0651-4572-A7BC-47884B2FAEA1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>
            <a:off x="10696575" y="5924550"/>
            <a:ext cx="46038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9" name="Прямая соединительная линия 428">
            <a:extLst>
              <a:ext uri="{FF2B5EF4-FFF2-40B4-BE49-F238E27FC236}">
                <a16:creationId xmlns:a16="http://schemas.microsoft.com/office/drawing/2014/main" id="{9A8505C5-BF89-4C34-BA8E-F656BC40EC6E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10696575" y="4341813"/>
            <a:ext cx="46038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1" name="Прямая соединительная линия 430">
            <a:extLst>
              <a:ext uri="{FF2B5EF4-FFF2-40B4-BE49-F238E27FC236}">
                <a16:creationId xmlns:a16="http://schemas.microsoft.com/office/drawing/2014/main" id="{E03A4586-2347-4DAB-91C4-CA5173C8F157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10696575" y="3549650"/>
            <a:ext cx="46038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3" name="Прямая соединительная линия 432">
            <a:extLst>
              <a:ext uri="{FF2B5EF4-FFF2-40B4-BE49-F238E27FC236}">
                <a16:creationId xmlns:a16="http://schemas.microsoft.com/office/drawing/2014/main" id="{1CA90DA8-3C05-4F7E-9AFD-7D0F02C1C7BE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>
            <a:off x="10696575" y="2757488"/>
            <a:ext cx="46038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0" name="Прямая соединительная линия 529">
            <a:extLst>
              <a:ext uri="{FF2B5EF4-FFF2-40B4-BE49-F238E27FC236}">
                <a16:creationId xmlns:a16="http://schemas.microsoft.com/office/drawing/2014/main" id="{190F707A-E6E8-466C-A6FA-7B5F6C5F4D42}"/>
              </a:ext>
            </a:extLst>
          </p:cNvPr>
          <p:cNvCxnSpPr/>
          <p:nvPr>
            <p:custDataLst>
              <p:tags r:id="rId9"/>
            </p:custDataLst>
          </p:nvPr>
        </p:nvCxnSpPr>
        <p:spPr bwMode="auto">
          <a:xfrm>
            <a:off x="10696575" y="5726113"/>
            <a:ext cx="46038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640" name="Chart 3">
            <a:extLst>
              <a:ext uri="{FF2B5EF4-FFF2-40B4-BE49-F238E27FC236}">
                <a16:creationId xmlns:a16="http://schemas.microsoft.com/office/drawing/2014/main" id="{844AD6EE-342B-4E0A-9A95-0A0D098D8F93}"/>
              </a:ext>
            </a:extLst>
          </p:cNvPr>
          <p:cNvGraphicFramePr/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30291524"/>
              </p:ext>
            </p:extLst>
          </p:nvPr>
        </p:nvGraphicFramePr>
        <p:xfrm>
          <a:off x="5480050" y="1685925"/>
          <a:ext cx="5299075" cy="4321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0"/>
          </a:graphicData>
        </a:graphic>
      </p:graphicFrame>
      <p:sp>
        <p:nvSpPr>
          <p:cNvPr id="396" name="Text Placeholder 2">
            <a:extLst>
              <a:ext uri="{FF2B5EF4-FFF2-40B4-BE49-F238E27FC236}">
                <a16:creationId xmlns:a16="http://schemas.microsoft.com/office/drawing/2014/main" id="{D468486C-C8D2-4020-9B06-CE9686CB1745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10834688" y="5854700"/>
            <a:ext cx="71438" cy="15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144000" indent="-14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PT Sans" panose="020B0503020203020204" pitchFamily="34" charset="-52"/>
              <a:buChar char="⁄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85000"/>
                </a:schemeClr>
              </a:buClr>
              <a:buFont typeface="PT Sans" panose="020B0503020203020204" pitchFamily="34" charset="-52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33C92901-DB65-442F-9279-4C5A48CF3124}" type="datetime'''''''''''''''''''''''''''''''''''''''''''''''''''0'''''''''">
              <a:rPr lang="ru-RU" altLang="en-US" sz="1100" smtClean="0">
                <a:effectLst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0</a:t>
            </a:fld>
            <a:endParaRPr lang="ru-RU" sz="1100" dirty="0"/>
          </a:p>
        </p:txBody>
      </p:sp>
      <p:sp>
        <p:nvSpPr>
          <p:cNvPr id="398" name="Text Placeholder 2">
            <a:extLst>
              <a:ext uri="{FF2B5EF4-FFF2-40B4-BE49-F238E27FC236}">
                <a16:creationId xmlns:a16="http://schemas.microsoft.com/office/drawing/2014/main" id="{D468486C-C8D2-4020-9B06-CE9686CB1745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10834688" y="5062538"/>
            <a:ext cx="214313" cy="15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144000" indent="-14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PT Sans" panose="020B0503020203020204" pitchFamily="34" charset="-52"/>
              <a:buChar char="⁄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85000"/>
                </a:schemeClr>
              </a:buClr>
              <a:buFont typeface="PT Sans" panose="020B0503020203020204" pitchFamily="34" charset="-52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D1DB4808-4C20-495E-BA27-E21C42D257FB}" type="datetime'''''''''''''''20''''''''''''0'">
              <a:rPr lang="ru-RU" altLang="en-US" sz="1100" smtClean="0">
                <a:effectLst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200</a:t>
            </a:fld>
            <a:endParaRPr lang="ru-RU" sz="1100" dirty="0"/>
          </a:p>
        </p:txBody>
      </p:sp>
      <p:sp>
        <p:nvSpPr>
          <p:cNvPr id="400" name="Text Placeholder 2">
            <a:extLst>
              <a:ext uri="{FF2B5EF4-FFF2-40B4-BE49-F238E27FC236}">
                <a16:creationId xmlns:a16="http://schemas.microsoft.com/office/drawing/2014/main" id="{D468486C-C8D2-4020-9B06-CE9686CB1745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10834688" y="4271963"/>
            <a:ext cx="214313" cy="15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144000" indent="-14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PT Sans" panose="020B0503020203020204" pitchFamily="34" charset="-52"/>
              <a:buChar char="⁄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85000"/>
                </a:schemeClr>
              </a:buClr>
              <a:buFont typeface="PT Sans" panose="020B0503020203020204" pitchFamily="34" charset="-52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BE199C0E-064C-4D26-B3A3-12BAD499D7AB}" type="datetime'''''''4''''''''''''''''''''''''''''''''''0''''''''''''''0'">
              <a:rPr lang="ru-RU" altLang="en-US" sz="1100" smtClean="0">
                <a:effectLst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400</a:t>
            </a:fld>
            <a:endParaRPr lang="ru-RU" sz="1100" dirty="0"/>
          </a:p>
        </p:txBody>
      </p:sp>
      <p:sp>
        <p:nvSpPr>
          <p:cNvPr id="402" name="Text Placeholder 2">
            <a:extLst>
              <a:ext uri="{FF2B5EF4-FFF2-40B4-BE49-F238E27FC236}">
                <a16:creationId xmlns:a16="http://schemas.microsoft.com/office/drawing/2014/main" id="{D468486C-C8D2-4020-9B06-CE9686CB1745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10834688" y="3479800"/>
            <a:ext cx="214313" cy="15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144000" indent="-14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PT Sans" panose="020B0503020203020204" pitchFamily="34" charset="-52"/>
              <a:buChar char="⁄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85000"/>
                </a:schemeClr>
              </a:buClr>
              <a:buFont typeface="PT Sans" panose="020B0503020203020204" pitchFamily="34" charset="-52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D06DE9B4-84D3-41D5-B31E-F9567B582C0B}" type="datetime'6''''''''''''''''''0''''''''''''0'''''''''''''''''''''''''''">
              <a:rPr lang="ru-RU" altLang="en-US" sz="1100" smtClean="0">
                <a:effectLst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600</a:t>
            </a:fld>
            <a:endParaRPr lang="ru-RU" sz="1100" dirty="0"/>
          </a:p>
        </p:txBody>
      </p:sp>
      <p:sp>
        <p:nvSpPr>
          <p:cNvPr id="404" name="Text Placeholder 2">
            <a:extLst>
              <a:ext uri="{FF2B5EF4-FFF2-40B4-BE49-F238E27FC236}">
                <a16:creationId xmlns:a16="http://schemas.microsoft.com/office/drawing/2014/main" id="{D468486C-C8D2-4020-9B06-CE9686CB1745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gray">
          <a:xfrm>
            <a:off x="10834688" y="2687638"/>
            <a:ext cx="214313" cy="15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144000" indent="-14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PT Sans" panose="020B0503020203020204" pitchFamily="34" charset="-52"/>
              <a:buChar char="⁄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85000"/>
                </a:schemeClr>
              </a:buClr>
              <a:buFont typeface="PT Sans" panose="020B0503020203020204" pitchFamily="34" charset="-52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1C200FEE-D2E3-4BAA-A5F3-0DB4EFE4E35E}" type="datetime'''''''''''800'''''''''''''''''''''''''''">
              <a:rPr lang="ru-RU" altLang="en-US" sz="1100" smtClean="0">
                <a:effectLst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800</a:t>
            </a:fld>
            <a:endParaRPr lang="ru-RU" sz="1100" dirty="0"/>
          </a:p>
        </p:txBody>
      </p:sp>
      <p:sp>
        <p:nvSpPr>
          <p:cNvPr id="406" name="Text Placeholder 2">
            <a:extLst>
              <a:ext uri="{FF2B5EF4-FFF2-40B4-BE49-F238E27FC236}">
                <a16:creationId xmlns:a16="http://schemas.microsoft.com/office/drawing/2014/main" id="{D468486C-C8D2-4020-9B06-CE9686CB1745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gray">
          <a:xfrm>
            <a:off x="10834688" y="1897063"/>
            <a:ext cx="320675" cy="15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144000" indent="-14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PT Sans" panose="020B0503020203020204" pitchFamily="34" charset="-52"/>
              <a:buChar char="⁄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85000"/>
                </a:schemeClr>
              </a:buClr>
              <a:buFont typeface="PT Sans" panose="020B0503020203020204" pitchFamily="34" charset="-52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D9A15F61-A173-4606-B936-4B1C7E3AC496}" type="datetime'''1'',''''''''''''''''''''''''''''0''0''''''''''''''''0'''">
              <a:rPr lang="ru-RU" altLang="en-US" sz="1100" smtClean="0">
                <a:effectLst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1,000</a:t>
            </a:fld>
            <a:endParaRPr lang="ru-RU" sz="1100" dirty="0"/>
          </a:p>
        </p:txBody>
      </p:sp>
      <p:cxnSp>
        <p:nvCxnSpPr>
          <p:cNvPr id="617" name="Прямая соединительная линия 616">
            <a:extLst>
              <a:ext uri="{FF2B5EF4-FFF2-40B4-BE49-F238E27FC236}">
                <a16:creationId xmlns:a16="http://schemas.microsoft.com/office/drawing/2014/main" id="{3D62BC32-BECA-403E-8524-D044AC73D1AC}"/>
              </a:ext>
            </a:extLst>
          </p:cNvPr>
          <p:cNvCxnSpPr/>
          <p:nvPr>
            <p:custDataLst>
              <p:tags r:id="rId17"/>
            </p:custDataLst>
          </p:nvPr>
        </p:nvCxnSpPr>
        <p:spPr bwMode="gray">
          <a:xfrm flipV="1">
            <a:off x="5881688" y="1685925"/>
            <a:ext cx="4492625" cy="3859213"/>
          </a:xfrm>
          <a:prstGeom prst="line">
            <a:avLst/>
          </a:prstGeom>
          <a:ln w="28575" cap="flat" cmpd="sng" algn="ctr">
            <a:solidFill>
              <a:srgbClr val="80808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468486C-C8D2-4020-9B06-CE9686CB1745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7070725" y="5970588"/>
            <a:ext cx="190500" cy="15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144000" indent="-14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PT Sans" panose="020B0503020203020204" pitchFamily="34" charset="-52"/>
              <a:buChar char="⁄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85000"/>
                </a:schemeClr>
              </a:buClr>
              <a:buFont typeface="PT Sans" panose="020B0503020203020204" pitchFamily="34" charset="-52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1AB62F5F-3339-4D01-AD54-5BBFAD176225}" type="datetime'''''''''''''''''''''’''''''''''''''''''''''''1''''''6'''">
              <a:rPr lang="ru-RU" altLang="en-US" sz="1100" smtClean="0"/>
              <a:pPr/>
              <a:t>’16</a:t>
            </a:fld>
            <a:endParaRPr lang="ru-RU" sz="1100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468486C-C8D2-4020-9B06-CE9686CB1745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5732463" y="5970588"/>
            <a:ext cx="298450" cy="15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144000" indent="-14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PT Sans" panose="020B0503020203020204" pitchFamily="34" charset="-52"/>
              <a:buChar char="⁄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85000"/>
                </a:schemeClr>
              </a:buClr>
              <a:buFont typeface="PT Sans" panose="020B0503020203020204" pitchFamily="34" charset="-52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437A323-930C-4088-963D-ACD2CB5858FF}" type="datetime'''''''''''2''''''''''''''''''''0''''''''1''''''''''''4'''">
              <a:rPr lang="ru-RU" altLang="en-US" sz="1100" smtClean="0"/>
              <a:pPr/>
              <a:t>2014</a:t>
            </a:fld>
            <a:endParaRPr lang="ru-RU" sz="11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468486C-C8D2-4020-9B06-CE9686CB1745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6429375" y="5970588"/>
            <a:ext cx="190500" cy="15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144000" indent="-14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PT Sans" panose="020B0503020203020204" pitchFamily="34" charset="-52"/>
              <a:buChar char="⁄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85000"/>
                </a:schemeClr>
              </a:buClr>
              <a:buFont typeface="PT Sans" panose="020B0503020203020204" pitchFamily="34" charset="-52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AEDBE8F9-2923-4B71-B608-3D33A0B54ED6}" type="datetime'''''''''’1''''''''''''''5'''">
              <a:rPr lang="ru-RU" altLang="en-US" sz="1100" smtClean="0"/>
              <a:pPr/>
              <a:t>’15</a:t>
            </a:fld>
            <a:endParaRPr lang="ru-RU" sz="1100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A4C4BD59-6F95-4E53-8FE0-4C0702D14BA0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9637713" y="5970588"/>
            <a:ext cx="190500" cy="15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144000" indent="-14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PT Sans" panose="020B0503020203020204" pitchFamily="34" charset="-52"/>
              <a:buChar char="⁄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85000"/>
                </a:schemeClr>
              </a:buClr>
              <a:buFont typeface="PT Sans" panose="020B0503020203020204" pitchFamily="34" charset="-52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2069A5B0-B5B1-4CF3-9D96-8275EC2D5972}" type="datetime'''''''''''''''''''’''''''''''''''''''''''''''''''''''20'''''">
              <a:rPr lang="ru-RU" altLang="en-US" sz="1100" smtClean="0"/>
              <a:pPr/>
              <a:t>’20</a:t>
            </a:fld>
            <a:endParaRPr lang="ru-RU" sz="1100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4EE0D07-5CA9-4041-A5E8-C6F289806A9C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8353425" y="5970588"/>
            <a:ext cx="190500" cy="15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144000" indent="-14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PT Sans" panose="020B0503020203020204" pitchFamily="34" charset="-52"/>
              <a:buChar char="⁄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85000"/>
                </a:schemeClr>
              </a:buClr>
              <a:buFont typeface="PT Sans" panose="020B0503020203020204" pitchFamily="34" charset="-52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4D48076B-282B-4BEB-B0EE-0EAC8AFCEC8C}" type="datetime'''''''’''''''''''''''''''''''''''''''1''''''''''''''''''''8'">
              <a:rPr lang="ru-RU" altLang="en-US" sz="1100" smtClean="0"/>
              <a:pPr/>
              <a:t>’18</a:t>
            </a:fld>
            <a:endParaRPr lang="ru-RU" sz="1100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AC7E683-08EA-4CE3-94C1-3163F71E4A33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7712075" y="5970588"/>
            <a:ext cx="190500" cy="15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144000" indent="-14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PT Sans" panose="020B0503020203020204" pitchFamily="34" charset="-52"/>
              <a:buChar char="⁄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85000"/>
                </a:schemeClr>
              </a:buClr>
              <a:buFont typeface="PT Sans" panose="020B0503020203020204" pitchFamily="34" charset="-52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390CD52D-3B56-47A5-B440-2756C7129A41}" type="datetime'''''’''1''''7'''''''''''''''''''''''">
              <a:rPr lang="ru-RU" altLang="en-US" sz="1100" smtClean="0"/>
              <a:pPr/>
              <a:t>’17</a:t>
            </a:fld>
            <a:endParaRPr lang="ru-RU" sz="1100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6132D9E3-CBF8-4D16-AFD0-ECAC17416C05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auto">
          <a:xfrm>
            <a:off x="8996363" y="5970588"/>
            <a:ext cx="190500" cy="15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144000" indent="-14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PT Sans" panose="020B0503020203020204" pitchFamily="34" charset="-52"/>
              <a:buChar char="⁄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85000"/>
                </a:schemeClr>
              </a:buClr>
              <a:buFont typeface="PT Sans" panose="020B0503020203020204" pitchFamily="34" charset="-52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04153569-1B82-4ED1-A19D-2DF9BE5BF392}" type="datetime'’''''''''''''1''''''''''''''9'''''''''''''''''''''''''''''''">
              <a:rPr lang="ru-RU" altLang="en-US" sz="1100" smtClean="0"/>
              <a:pPr/>
              <a:t>’19</a:t>
            </a:fld>
            <a:endParaRPr lang="ru-RU" sz="1100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E7B599D5-190F-440F-9032-D477E64C9D98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auto">
          <a:xfrm>
            <a:off x="10279063" y="5970588"/>
            <a:ext cx="190500" cy="15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144000" indent="-14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PT Sans" panose="020B0503020203020204" pitchFamily="34" charset="-52"/>
              <a:buChar char="⁄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85000"/>
                </a:schemeClr>
              </a:buClr>
              <a:buFont typeface="PT Sans" panose="020B0503020203020204" pitchFamily="34" charset="-52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CAEC3D93-55D0-48FA-9A84-8390F6B3A61F}" type="datetime'''''’''''''''''''''''''2''''''''''''1'''''''''''''">
              <a:rPr lang="ru-RU" altLang="en-US" sz="1100" smtClean="0"/>
              <a:pPr/>
              <a:t>’21</a:t>
            </a:fld>
            <a:endParaRPr lang="ru-RU" sz="1100" dirty="0"/>
          </a:p>
        </p:txBody>
      </p:sp>
      <p:sp>
        <p:nvSpPr>
          <p:cNvPr id="618" name="Text Placeholder 2">
            <a:extLst>
              <a:ext uri="{FF2B5EF4-FFF2-40B4-BE49-F238E27FC236}">
                <a16:creationId xmlns:a16="http://schemas.microsoft.com/office/drawing/2014/main" id="{D468486C-C8D2-4020-9B06-CE9686CB1745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auto">
          <a:xfrm>
            <a:off x="7804150" y="3371850"/>
            <a:ext cx="649288" cy="485775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 algn="ctr">
            <a:solidFill>
              <a:schemeClr val="bg1"/>
            </a:solidFill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144000" indent="-14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PT Sans" panose="020B0503020203020204" pitchFamily="34" charset="-52"/>
              <a:buChar char="⁄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85000"/>
                </a:schemeClr>
              </a:buClr>
              <a:buFont typeface="PT Sans" panose="020B0503020203020204" pitchFamily="34" charset="-52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 b="1" dirty="0">
                <a:solidFill>
                  <a:schemeClr val="bg1"/>
                </a:solidFill>
                <a:effectLst/>
              </a:rPr>
              <a:t>CAGR</a:t>
            </a:r>
            <a:endParaRPr lang="en-US" altLang="en-US" sz="1400" b="1" dirty="0">
              <a:solidFill>
                <a:schemeClr val="bg1"/>
              </a:solidFill>
              <a:effectLst/>
            </a:endParaRP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6DAEDDA4-A9C1-40C2-B7C4-9B6A3C2C6CCC}" type="datetime'''+''''''''''''''''''''''''6''8''''''''''''''''%'''''''''''">
              <a:rPr lang="ru-RU" altLang="en-US" sz="1400" b="1" smtClean="0">
                <a:solidFill>
                  <a:schemeClr val="bg1"/>
                </a:solidFill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+68%</a:t>
            </a:fld>
            <a:endParaRPr lang="ru-RU" sz="1400" b="1" dirty="0">
              <a:solidFill>
                <a:schemeClr val="bg1"/>
              </a:solidFill>
            </a:endParaRPr>
          </a:p>
        </p:txBody>
      </p:sp>
      <p:grpSp>
        <p:nvGrpSpPr>
          <p:cNvPr id="493" name="Группа 492">
            <a:extLst>
              <a:ext uri="{FF2B5EF4-FFF2-40B4-BE49-F238E27FC236}">
                <a16:creationId xmlns:a16="http://schemas.microsoft.com/office/drawing/2014/main" id="{E3CDB35D-543C-4AA2-8A80-285E42D5DDEA}"/>
              </a:ext>
            </a:extLst>
          </p:cNvPr>
          <p:cNvGrpSpPr/>
          <p:nvPr/>
        </p:nvGrpSpPr>
        <p:grpSpPr>
          <a:xfrm>
            <a:off x="573473" y="805851"/>
            <a:ext cx="4497002" cy="307766"/>
            <a:chOff x="573473" y="1061883"/>
            <a:chExt cx="4573202" cy="307766"/>
          </a:xfrm>
        </p:grpSpPr>
        <p:sp>
          <p:nvSpPr>
            <p:cNvPr id="58" name="Rectangle 76">
              <a:extLst>
                <a:ext uri="{FF2B5EF4-FFF2-40B4-BE49-F238E27FC236}">
                  <a16:creationId xmlns:a16="http://schemas.microsoft.com/office/drawing/2014/main" id="{3F7A02CA-2E3A-4D36-BF6F-67E13D850319}"/>
                </a:ext>
              </a:extLst>
            </p:cNvPr>
            <p:cNvSpPr/>
            <p:nvPr/>
          </p:nvSpPr>
          <p:spPr>
            <a:xfrm>
              <a:off x="612540" y="1061883"/>
              <a:ext cx="4495067" cy="3077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  <a:ea typeface="Roboto Light" panose="02000000000000000000" pitchFamily="2" charset="0"/>
                  <a:cs typeface="Roboto Light" panose="02000000000000000000" pitchFamily="2" charset="0"/>
                </a:rPr>
                <a:t>Описание видов </a:t>
              </a:r>
              <a:r>
                <a:rPr lang="en-US" sz="1200" dirty="0">
                  <a:solidFill>
                    <a:schemeClr val="tx1"/>
                  </a:solidFill>
                  <a:ea typeface="Roboto Light" panose="02000000000000000000" pitchFamily="2" charset="0"/>
                  <a:cs typeface="Roboto Light" panose="02000000000000000000" pitchFamily="2" charset="0"/>
                </a:rPr>
                <a:t>ESG </a:t>
              </a:r>
              <a:r>
                <a:rPr lang="ru-RU" sz="1200" dirty="0">
                  <a:solidFill>
                    <a:schemeClr val="tx1"/>
                  </a:solidFill>
                  <a:ea typeface="Roboto Light" panose="02000000000000000000" pitchFamily="2" charset="0"/>
                  <a:cs typeface="Roboto Light" panose="02000000000000000000" pitchFamily="2" charset="0"/>
                </a:rPr>
                <a:t>облигаций</a:t>
              </a:r>
              <a:endParaRPr lang="en-US" sz="1200" dirty="0">
                <a:solidFill>
                  <a:schemeClr val="tx1"/>
                </a:solidFill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cxnSp>
          <p:nvCxnSpPr>
            <p:cNvPr id="59" name="Прямая соединительная линия 10">
              <a:extLst>
                <a:ext uri="{FF2B5EF4-FFF2-40B4-BE49-F238E27FC236}">
                  <a16:creationId xmlns:a16="http://schemas.microsoft.com/office/drawing/2014/main" id="{E9AD5AB9-0E48-44FB-A161-B134D9200607}"/>
                </a:ext>
              </a:extLst>
            </p:cNvPr>
            <p:cNvCxnSpPr>
              <a:cxnSpLocks/>
            </p:cNvCxnSpPr>
            <p:nvPr/>
          </p:nvCxnSpPr>
          <p:spPr>
            <a:xfrm>
              <a:off x="573473" y="1341575"/>
              <a:ext cx="457320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2" name="Группа 491">
            <a:extLst>
              <a:ext uri="{FF2B5EF4-FFF2-40B4-BE49-F238E27FC236}">
                <a16:creationId xmlns:a16="http://schemas.microsoft.com/office/drawing/2014/main" id="{01870568-EC24-4D1F-9AE4-BCE09E8DD60C}"/>
              </a:ext>
            </a:extLst>
          </p:cNvPr>
          <p:cNvGrpSpPr/>
          <p:nvPr/>
        </p:nvGrpSpPr>
        <p:grpSpPr>
          <a:xfrm>
            <a:off x="5384799" y="805840"/>
            <a:ext cx="5848349" cy="307777"/>
            <a:chOff x="5286375" y="1061872"/>
            <a:chExt cx="5946774" cy="307777"/>
          </a:xfrm>
        </p:grpSpPr>
        <p:sp>
          <p:nvSpPr>
            <p:cNvPr id="61" name="Rectangle 77">
              <a:extLst>
                <a:ext uri="{FF2B5EF4-FFF2-40B4-BE49-F238E27FC236}">
                  <a16:creationId xmlns:a16="http://schemas.microsoft.com/office/drawing/2014/main" id="{7B74AB7C-E9F2-4004-A402-9F743B88F3CA}"/>
                </a:ext>
              </a:extLst>
            </p:cNvPr>
            <p:cNvSpPr/>
            <p:nvPr/>
          </p:nvSpPr>
          <p:spPr>
            <a:xfrm>
              <a:off x="5315076" y="1061872"/>
              <a:ext cx="5889371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  <a:ea typeface="Roboto Light" panose="02000000000000000000" pitchFamily="2" charset="0"/>
                  <a:cs typeface="Roboto Light" panose="02000000000000000000" pitchFamily="2" charset="0"/>
                </a:rPr>
                <a:t>Объем выпуска </a:t>
              </a:r>
              <a:r>
                <a:rPr lang="en-US" sz="1200" dirty="0">
                  <a:solidFill>
                    <a:schemeClr val="tx1"/>
                  </a:solidFill>
                  <a:ea typeface="Roboto Light" panose="02000000000000000000" pitchFamily="2" charset="0"/>
                  <a:cs typeface="Roboto Light" panose="02000000000000000000" pitchFamily="2" charset="0"/>
                </a:rPr>
                <a:t>ESG </a:t>
              </a:r>
              <a:r>
                <a:rPr lang="ru-RU" sz="1200" dirty="0">
                  <a:solidFill>
                    <a:schemeClr val="tx1"/>
                  </a:solidFill>
                  <a:ea typeface="Roboto Light" panose="02000000000000000000" pitchFamily="2" charset="0"/>
                  <a:cs typeface="Roboto Light" panose="02000000000000000000" pitchFamily="2" charset="0"/>
                </a:rPr>
                <a:t>облигаций</a:t>
              </a:r>
              <a:endParaRPr lang="en-US" sz="1200" dirty="0">
                <a:solidFill>
                  <a:schemeClr val="tx1"/>
                </a:solidFill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cxnSp>
          <p:nvCxnSpPr>
            <p:cNvPr id="62" name="Прямая соединительная линия 10">
              <a:extLst>
                <a:ext uri="{FF2B5EF4-FFF2-40B4-BE49-F238E27FC236}">
                  <a16:creationId xmlns:a16="http://schemas.microsoft.com/office/drawing/2014/main" id="{EFECDD93-C714-419D-91FB-B605970D8BCB}"/>
                </a:ext>
              </a:extLst>
            </p:cNvPr>
            <p:cNvCxnSpPr>
              <a:cxnSpLocks/>
            </p:cNvCxnSpPr>
            <p:nvPr/>
          </p:nvCxnSpPr>
          <p:spPr>
            <a:xfrm>
              <a:off x="5286375" y="1341575"/>
              <a:ext cx="5946774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80700150-3BEF-4365-9AF1-EA2F00D7AB6D}"/>
              </a:ext>
            </a:extLst>
          </p:cNvPr>
          <p:cNvSpPr/>
          <p:nvPr/>
        </p:nvSpPr>
        <p:spPr>
          <a:xfrm>
            <a:off x="1115568" y="1285448"/>
            <a:ext cx="1224474" cy="1184487"/>
          </a:xfrm>
          <a:prstGeom prst="rect">
            <a:avLst/>
          </a:prstGeom>
          <a:solidFill>
            <a:srgbClr val="97C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Зеленые облигации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48962B6B-F017-489C-98B7-3E400E8BF037}"/>
              </a:ext>
            </a:extLst>
          </p:cNvPr>
          <p:cNvSpPr/>
          <p:nvPr/>
        </p:nvSpPr>
        <p:spPr>
          <a:xfrm>
            <a:off x="1115568" y="2528505"/>
            <a:ext cx="1224474" cy="1129096"/>
          </a:xfrm>
          <a:prstGeom prst="rect">
            <a:avLst/>
          </a:prstGeom>
          <a:solidFill>
            <a:srgbClr val="CD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Социальные облигации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19EF47E0-D280-4914-BE28-87A94A5CC84C}"/>
              </a:ext>
            </a:extLst>
          </p:cNvPr>
          <p:cNvSpPr/>
          <p:nvPr/>
        </p:nvSpPr>
        <p:spPr>
          <a:xfrm>
            <a:off x="1115568" y="3716695"/>
            <a:ext cx="1224474" cy="1184487"/>
          </a:xfrm>
          <a:prstGeom prst="rect">
            <a:avLst/>
          </a:prstGeom>
          <a:solidFill>
            <a:srgbClr val="7CB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Облигации Устойчивого развития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CE3D1ED8-81F6-4B8A-9772-5DA12CD3190F}"/>
              </a:ext>
            </a:extLst>
          </p:cNvPr>
          <p:cNvSpPr/>
          <p:nvPr/>
        </p:nvSpPr>
        <p:spPr>
          <a:xfrm>
            <a:off x="1115568" y="4960276"/>
            <a:ext cx="1224474" cy="1238827"/>
          </a:xfrm>
          <a:prstGeom prst="rect">
            <a:avLst/>
          </a:prstGeom>
          <a:solidFill>
            <a:srgbClr val="969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Облигации, привязанные</a:t>
            </a:r>
            <a:endParaRPr lang="en-US" sz="1200" b="1" dirty="0"/>
          </a:p>
          <a:p>
            <a:r>
              <a:rPr lang="ru-RU" sz="1200" b="1" dirty="0"/>
              <a:t>к </a:t>
            </a:r>
            <a:r>
              <a:rPr lang="en-US" sz="1200" b="1" dirty="0"/>
              <a:t>ESG </a:t>
            </a:r>
            <a:r>
              <a:rPr lang="ru-RU" sz="1200" b="1" dirty="0"/>
              <a:t>показателям</a:t>
            </a:r>
          </a:p>
        </p:txBody>
      </p:sp>
      <p:sp>
        <p:nvSpPr>
          <p:cNvPr id="123" name="Прямоугольник 122">
            <a:extLst>
              <a:ext uri="{FF2B5EF4-FFF2-40B4-BE49-F238E27FC236}">
                <a16:creationId xmlns:a16="http://schemas.microsoft.com/office/drawing/2014/main" id="{8EBDCB5D-B1C1-4204-AD06-258D567B4851}"/>
              </a:ext>
            </a:extLst>
          </p:cNvPr>
          <p:cNvSpPr/>
          <p:nvPr/>
        </p:nvSpPr>
        <p:spPr>
          <a:xfrm>
            <a:off x="2395662" y="1285447"/>
            <a:ext cx="2674813" cy="2372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ru-RU" sz="1100" dirty="0">
                <a:solidFill>
                  <a:schemeClr val="tx1"/>
                </a:solidFill>
              </a:rPr>
              <a:t>Полученное </a:t>
            </a:r>
            <a:r>
              <a:rPr lang="ru-RU" sz="1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</a:t>
            </a:r>
            <a:r>
              <a:rPr lang="ru-RU" sz="1100" dirty="0">
                <a:solidFill>
                  <a:schemeClr val="tx1"/>
                </a:solidFill>
              </a:rPr>
              <a:t>инансирование направляется на реализацию программ/проектов, направленных на уменьшения воздействия на окружающую среду и повышения социальной ответственности</a:t>
            </a:r>
          </a:p>
        </p:txBody>
      </p:sp>
      <p:sp>
        <p:nvSpPr>
          <p:cNvPr id="126" name="Прямоугольник 125">
            <a:extLst>
              <a:ext uri="{FF2B5EF4-FFF2-40B4-BE49-F238E27FC236}">
                <a16:creationId xmlns:a16="http://schemas.microsoft.com/office/drawing/2014/main" id="{4A407E4E-E8A2-46FD-BCC6-A92834DF4B3C}"/>
              </a:ext>
            </a:extLst>
          </p:cNvPr>
          <p:cNvSpPr/>
          <p:nvPr/>
        </p:nvSpPr>
        <p:spPr>
          <a:xfrm>
            <a:off x="2395663" y="4960276"/>
            <a:ext cx="2674812" cy="12388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300"/>
              </a:spcBef>
            </a:pPr>
            <a:r>
              <a:rPr lang="ru-RU" sz="1100" dirty="0">
                <a:solidFill>
                  <a:schemeClr val="tx1"/>
                </a:solidFill>
              </a:rPr>
              <a:t>Полученное финансирование направляется на реализацию программ/проектов, направленных на улучшение </a:t>
            </a:r>
            <a:r>
              <a:rPr lang="en-US" sz="1100" dirty="0">
                <a:solidFill>
                  <a:schemeClr val="tx1"/>
                </a:solidFill>
              </a:rPr>
              <a:t>ESG </a:t>
            </a:r>
            <a:r>
              <a:rPr lang="ru-RU" sz="1100" dirty="0">
                <a:solidFill>
                  <a:schemeClr val="tx1"/>
                </a:solidFill>
              </a:rPr>
              <a:t>показателей</a:t>
            </a:r>
          </a:p>
          <a:p>
            <a:pPr>
              <a:spcBef>
                <a:spcPts val="300"/>
              </a:spcBef>
            </a:pPr>
            <a:r>
              <a:rPr lang="ru-RU" sz="1100" dirty="0">
                <a:solidFill>
                  <a:schemeClr val="tx1"/>
                </a:solidFill>
              </a:rPr>
              <a:t>   В случае недостижения заявленных показателей, процентная ставка по выплатам увеличивается</a:t>
            </a:r>
          </a:p>
        </p:txBody>
      </p:sp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id="{4F68F956-9120-48B8-8B17-8BE4E22A2F16}"/>
              </a:ext>
            </a:extLst>
          </p:cNvPr>
          <p:cNvSpPr/>
          <p:nvPr/>
        </p:nvSpPr>
        <p:spPr>
          <a:xfrm>
            <a:off x="2395662" y="3716695"/>
            <a:ext cx="2674813" cy="11844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</a:rPr>
              <a:t>Полученное финансирование направляется на реализацию  программ/проектов, направленных на вклад в Цели устойчивого развития ООН</a:t>
            </a:r>
          </a:p>
        </p:txBody>
      </p:sp>
      <p:sp>
        <p:nvSpPr>
          <p:cNvPr id="608" name="Rectangle 77">
            <a:extLst>
              <a:ext uri="{FF2B5EF4-FFF2-40B4-BE49-F238E27FC236}">
                <a16:creationId xmlns:a16="http://schemas.microsoft.com/office/drawing/2014/main" id="{856DD580-9566-4FD9-811A-A13BA09CDD84}"/>
              </a:ext>
            </a:extLst>
          </p:cNvPr>
          <p:cNvSpPr/>
          <p:nvPr/>
        </p:nvSpPr>
        <p:spPr>
          <a:xfrm>
            <a:off x="9816860" y="1319945"/>
            <a:ext cx="1276588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i="1" dirty="0">
                <a:solidFill>
                  <a:schemeClr val="tx1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в млрд долларов</a:t>
            </a:r>
            <a:endParaRPr lang="en-US" sz="1200" i="1" dirty="0">
              <a:solidFill>
                <a:schemeClr val="tx1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611" name="Рисунок 22">
            <a:extLst>
              <a:ext uri="{FF2B5EF4-FFF2-40B4-BE49-F238E27FC236}">
                <a16:creationId xmlns:a16="http://schemas.microsoft.com/office/drawing/2014/main" id="{2BF114A1-B0AB-409D-91E5-8D884AE49829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492356" y="1655064"/>
            <a:ext cx="514626" cy="514626"/>
          </a:xfrm>
          <a:prstGeom prst="rect">
            <a:avLst/>
          </a:prstGeom>
        </p:spPr>
      </p:pic>
      <p:pic>
        <p:nvPicPr>
          <p:cNvPr id="612" name="Рисунок 20">
            <a:extLst>
              <a:ext uri="{FF2B5EF4-FFF2-40B4-BE49-F238E27FC236}">
                <a16:creationId xmlns:a16="http://schemas.microsoft.com/office/drawing/2014/main" id="{6B43AC1D-F1FD-4454-B26F-6E783C0F6312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479879" y="2798064"/>
            <a:ext cx="539580" cy="539580"/>
          </a:xfrm>
          <a:prstGeom prst="rect">
            <a:avLst/>
          </a:prstGeom>
        </p:spPr>
      </p:pic>
      <p:pic>
        <p:nvPicPr>
          <p:cNvPr id="189442" name="Picture 2" descr="THE 17 GOALS | Sustainable Development">
            <a:extLst>
              <a:ext uri="{FF2B5EF4-FFF2-40B4-BE49-F238E27FC236}">
                <a16:creationId xmlns:a16="http://schemas.microsoft.com/office/drawing/2014/main" id="{5F669C99-5F2C-441C-A908-863443D4C1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7" t="7257" r="19062" b="6231"/>
          <a:stretch/>
        </p:blipFill>
        <p:spPr bwMode="auto">
          <a:xfrm>
            <a:off x="411202" y="4011125"/>
            <a:ext cx="676934" cy="53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" name="Рисунок 614">
            <a:extLst>
              <a:ext uri="{FF2B5EF4-FFF2-40B4-BE49-F238E27FC236}">
                <a16:creationId xmlns:a16="http://schemas.microsoft.com/office/drawing/2014/main" id="{3D0B9F31-3E11-4ED7-9F0A-B0284DDACB38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425057" y="5274611"/>
            <a:ext cx="649224" cy="649224"/>
          </a:xfrm>
          <a:prstGeom prst="rect">
            <a:avLst/>
          </a:prstGeom>
        </p:spPr>
      </p:pic>
      <p:pic>
        <p:nvPicPr>
          <p:cNvPr id="636" name="Рисунок 635">
            <a:extLst>
              <a:ext uri="{FF2B5EF4-FFF2-40B4-BE49-F238E27FC236}">
                <a16:creationId xmlns:a16="http://schemas.microsoft.com/office/drawing/2014/main" id="{ADEDE04B-EE8B-43BC-9360-7C50E50FA7B1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2379678" y="5642889"/>
            <a:ext cx="263510" cy="263510"/>
          </a:xfrm>
          <a:prstGeom prst="rect">
            <a:avLst/>
          </a:prstGeom>
        </p:spPr>
      </p:pic>
      <p:sp>
        <p:nvSpPr>
          <p:cNvPr id="638" name="Slide Number Placeholder 5">
            <a:extLst>
              <a:ext uri="{FF2B5EF4-FFF2-40B4-BE49-F238E27FC236}">
                <a16:creationId xmlns:a16="http://schemas.microsoft.com/office/drawing/2014/main" id="{03D31BE4-3094-4678-911D-3AE94771A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3150" y="6415802"/>
            <a:ext cx="419100" cy="24622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CC02F-A862-48A2-AB8A-E15E0A5B05D7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0F4C81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F4C81"/>
              </a:solidFill>
              <a:effectLst/>
              <a:uLnTx/>
              <a:uFillTx/>
              <a:latin typeface="PT Serif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459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Object 37" hidden="1">
            <a:extLst>
              <a:ext uri="{FF2B5EF4-FFF2-40B4-BE49-F238E27FC236}">
                <a16:creationId xmlns:a16="http://schemas.microsoft.com/office/drawing/2014/main" id="{E5994101-D33A-4D57-BB51-09B7672E9AE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817320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8" name="Слайд think-cell" r:id="rId22" imgW="425" imgH="424" progId="TCLayout.ActiveDocument.1">
                  <p:embed/>
                </p:oleObj>
              </mc:Choice>
              <mc:Fallback>
                <p:oleObj name="Слайд think-cell" r:id="rId22" imgW="425" imgH="424" progId="TCLayout.ActiveDocument.1">
                  <p:embed/>
                  <p:pic>
                    <p:nvPicPr>
                      <p:cNvPr id="38" name="Object 37" hidden="1">
                        <a:extLst>
                          <a:ext uri="{FF2B5EF4-FFF2-40B4-BE49-F238E27FC236}">
                            <a16:creationId xmlns:a16="http://schemas.microsoft.com/office/drawing/2014/main" id="{E5994101-D33A-4D57-BB51-09B7672E9A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5" name="Прямоугольник 854">
            <a:extLst>
              <a:ext uri="{FF2B5EF4-FFF2-40B4-BE49-F238E27FC236}">
                <a16:creationId xmlns:a16="http://schemas.microsoft.com/office/drawing/2014/main" id="{90403989-9FEB-4693-A52F-2C7DCCE88DE3}"/>
              </a:ext>
            </a:extLst>
          </p:cNvPr>
          <p:cNvSpPr/>
          <p:nvPr/>
        </p:nvSpPr>
        <p:spPr>
          <a:xfrm>
            <a:off x="545097" y="1295398"/>
            <a:ext cx="4754001" cy="4555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3" name="Прямоугольник 652">
            <a:extLst>
              <a:ext uri="{FF2B5EF4-FFF2-40B4-BE49-F238E27FC236}">
                <a16:creationId xmlns:a16="http://schemas.microsoft.com/office/drawing/2014/main" id="{008BA21C-D06B-4F7C-A074-E71D578544E4}"/>
              </a:ext>
            </a:extLst>
          </p:cNvPr>
          <p:cNvSpPr/>
          <p:nvPr/>
        </p:nvSpPr>
        <p:spPr>
          <a:xfrm>
            <a:off x="6148469" y="1295399"/>
            <a:ext cx="4877804" cy="18729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4" name="Прямоугольник 653">
            <a:extLst>
              <a:ext uri="{FF2B5EF4-FFF2-40B4-BE49-F238E27FC236}">
                <a16:creationId xmlns:a16="http://schemas.microsoft.com/office/drawing/2014/main" id="{1E7E6DBC-E58A-45B4-B273-21F972F34CFC}"/>
              </a:ext>
            </a:extLst>
          </p:cNvPr>
          <p:cNvSpPr/>
          <p:nvPr/>
        </p:nvSpPr>
        <p:spPr>
          <a:xfrm>
            <a:off x="6148468" y="3238499"/>
            <a:ext cx="4877805" cy="26123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14744C-6C27-4572-AB4D-259992F0A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49244"/>
            <a:ext cx="10155237" cy="249299"/>
          </a:xfrm>
        </p:spPr>
        <p:txBody>
          <a:bodyPr vert="horz"/>
          <a:lstStyle/>
          <a:p>
            <a:r>
              <a:rPr lang="ru-RU" dirty="0"/>
              <a:t>Эмитентами </a:t>
            </a:r>
            <a:r>
              <a:rPr lang="en-US" dirty="0"/>
              <a:t>ESG </a:t>
            </a:r>
            <a:r>
              <a:rPr lang="ru-RU" dirty="0"/>
              <a:t>облигаций могут быть как Государство, так и Корпоративный сегмент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28814A-CBF3-4AE2-B773-77BD59FFA0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130425"/>
            <a:ext cx="10155238" cy="166199"/>
          </a:xfrm>
        </p:spPr>
        <p:txBody>
          <a:bodyPr/>
          <a:lstStyle/>
          <a:p>
            <a:r>
              <a:rPr lang="en-US" dirty="0"/>
              <a:t>ESG </a:t>
            </a:r>
            <a:r>
              <a:rPr lang="ru-RU" dirty="0"/>
              <a:t>облигации</a:t>
            </a:r>
          </a:p>
        </p:txBody>
      </p:sp>
      <p:sp>
        <p:nvSpPr>
          <p:cNvPr id="45" name="Slide Number Placeholder 5">
            <a:extLst>
              <a:ext uri="{FF2B5EF4-FFF2-40B4-BE49-F238E27FC236}">
                <a16:creationId xmlns:a16="http://schemas.microsoft.com/office/drawing/2014/main" id="{B0349061-EE8B-44C9-A893-B53727E3A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3150" y="6415802"/>
            <a:ext cx="419100" cy="24622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CC02F-A862-48A2-AB8A-E15E0A5B05D7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0F4C81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F4C81"/>
              </a:solidFill>
              <a:effectLst/>
              <a:uLnTx/>
              <a:uFillTx/>
              <a:latin typeface="PT Serif"/>
              <a:ea typeface="+mn-ea"/>
              <a:cs typeface="+mn-cs"/>
            </a:endParaRPr>
          </a:p>
        </p:txBody>
      </p:sp>
      <p:graphicFrame>
        <p:nvGraphicFramePr>
          <p:cNvPr id="859" name="Chart 3">
            <a:extLst>
              <a:ext uri="{FF2B5EF4-FFF2-40B4-BE49-F238E27FC236}">
                <a16:creationId xmlns:a16="http://schemas.microsoft.com/office/drawing/2014/main" id="{80864CD9-46C0-467D-8480-03BF9911DB1C}"/>
              </a:ext>
            </a:extLst>
          </p:cNvPr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3977717"/>
              </p:ext>
            </p:extLst>
          </p:nvPr>
        </p:nvGraphicFramePr>
        <p:xfrm>
          <a:off x="831850" y="1471613"/>
          <a:ext cx="4087813" cy="4087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sp>
        <p:nvSpPr>
          <p:cNvPr id="811" name="Text Placeholder 2">
            <a:extLst>
              <a:ext uri="{FF2B5EF4-FFF2-40B4-BE49-F238E27FC236}">
                <a16:creationId xmlns:a16="http://schemas.microsoft.com/office/drawing/2014/main" id="{D468486C-C8D2-4020-9B06-CE9686CB1745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gray">
          <a:xfrm>
            <a:off x="3840163" y="2238375"/>
            <a:ext cx="52387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33338" tIns="0" rIns="33338" bIns="0" numCol="1" spcCol="0" rtlCol="0" anchor="ctr" anchorCtr="0">
            <a:noAutofit/>
          </a:bodyPr>
          <a:lstStyle>
            <a:lvl1pPr marL="144000" indent="-14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PT Sans" panose="020B0503020203020204" pitchFamily="34" charset="-52"/>
              <a:buChar char="⁄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85000"/>
                </a:schemeClr>
              </a:buClr>
              <a:buFont typeface="PT Sans" panose="020B0503020203020204" pitchFamily="34" charset="-52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en-US" b="1" dirty="0">
                <a:solidFill>
                  <a:schemeClr val="bg1"/>
                </a:solidFill>
                <a:effectLst/>
              </a:rPr>
              <a:t>22%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08" name="Text Placeholder 2">
            <a:extLst>
              <a:ext uri="{FF2B5EF4-FFF2-40B4-BE49-F238E27FC236}">
                <a16:creationId xmlns:a16="http://schemas.microsoft.com/office/drawing/2014/main" id="{D468486C-C8D2-4020-9B06-CE9686CB1745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gray">
          <a:xfrm>
            <a:off x="1385888" y="4543425"/>
            <a:ext cx="52387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33338" tIns="0" rIns="33338" bIns="0" numCol="1" spcCol="0" rtlCol="0" anchor="ctr" anchorCtr="0">
            <a:noAutofit/>
          </a:bodyPr>
          <a:lstStyle>
            <a:lvl1pPr marL="144000" indent="-14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PT Sans" panose="020B0503020203020204" pitchFamily="34" charset="-52"/>
              <a:buChar char="⁄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85000"/>
                </a:schemeClr>
              </a:buClr>
              <a:buFont typeface="PT Sans" panose="020B0503020203020204" pitchFamily="34" charset="-52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en-US" b="1" dirty="0">
                <a:solidFill>
                  <a:schemeClr val="bg1"/>
                </a:solidFill>
                <a:effectLst/>
              </a:rPr>
              <a:t>78%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55828EF1-94AD-4943-81F5-AC88E0685120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3178175" y="5967413"/>
            <a:ext cx="196850" cy="147638"/>
          </a:xfrm>
          <a:prstGeom prst="rect">
            <a:avLst/>
          </a:prstGeom>
          <a:solidFill>
            <a:srgbClr val="CE9B00"/>
          </a:solidFill>
          <a:ln w="285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79C9FDD8-14BF-417B-A776-FF7B47BF72CC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1258888" y="5967413"/>
            <a:ext cx="196850" cy="147638"/>
          </a:xfrm>
          <a:prstGeom prst="rect">
            <a:avLst/>
          </a:prstGeom>
          <a:solidFill>
            <a:srgbClr val="2E75B6"/>
          </a:solidFill>
          <a:ln w="2857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 Placeholder 2">
            <a:extLst>
              <a:ext uri="{FF2B5EF4-FFF2-40B4-BE49-F238E27FC236}">
                <a16:creationId xmlns:a16="http://schemas.microsoft.com/office/drawing/2014/main" id="{D468486C-C8D2-4020-9B06-CE9686CB1745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3425825" y="5975350"/>
            <a:ext cx="815975" cy="15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144000" indent="-14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PT Sans" panose="020B0503020203020204" pitchFamily="34" charset="-52"/>
              <a:buChar char="⁄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85000"/>
                </a:schemeClr>
              </a:buClr>
              <a:buFont typeface="PT Sans" panose="020B0503020203020204" pitchFamily="34" charset="-52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0463898A-C88A-4D09-9685-72FF962CF80B}" type="datetime'''''''''Г''''''''осу''''''''дарс''''''''т''''''''в''о'">
              <a:rPr lang="ru-RU" altLang="en-US" sz="1100" smtClean="0"/>
              <a:pPr/>
              <a:t>Государство</a:t>
            </a:fld>
            <a:endParaRPr lang="en-US" sz="1100" dirty="0"/>
          </a:p>
        </p:txBody>
      </p:sp>
      <p:sp>
        <p:nvSpPr>
          <p:cNvPr id="82" name="Text Placeholder 2">
            <a:extLst>
              <a:ext uri="{FF2B5EF4-FFF2-40B4-BE49-F238E27FC236}">
                <a16:creationId xmlns:a16="http://schemas.microsoft.com/office/drawing/2014/main" id="{D468486C-C8D2-4020-9B06-CE9686CB1745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1506538" y="5975350"/>
            <a:ext cx="1570038" cy="15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144000" indent="-14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PT Sans" panose="020B0503020203020204" pitchFamily="34" charset="-52"/>
              <a:buChar char="⁄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85000"/>
                </a:schemeClr>
              </a:buClr>
              <a:buFont typeface="PT Sans" panose="020B0503020203020204" pitchFamily="34" charset="-52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9525D065-844E-4820-BD6F-6E97C5823A05}" type="datetime'''Кор''пор''''''ати''''''в''ны''й'' се''гме''''н''''''т'''''">
              <a:rPr lang="ru-RU" altLang="en-US" sz="1100" smtClean="0"/>
              <a:pPr/>
              <a:t>Корпоративный сегмент</a:t>
            </a:fld>
            <a:endParaRPr lang="en-US" sz="1100" dirty="0"/>
          </a:p>
        </p:txBody>
      </p:sp>
      <p:grpSp>
        <p:nvGrpSpPr>
          <p:cNvPr id="96" name="Group 65">
            <a:extLst>
              <a:ext uri="{FF2B5EF4-FFF2-40B4-BE49-F238E27FC236}">
                <a16:creationId xmlns:a16="http://schemas.microsoft.com/office/drawing/2014/main" id="{E19DE48D-F1A2-4788-9504-4C6207BA43E6}"/>
              </a:ext>
            </a:extLst>
          </p:cNvPr>
          <p:cNvGrpSpPr/>
          <p:nvPr/>
        </p:nvGrpSpPr>
        <p:grpSpPr>
          <a:xfrm>
            <a:off x="545097" y="865956"/>
            <a:ext cx="4759765" cy="359324"/>
            <a:chOff x="346653" y="980242"/>
            <a:chExt cx="2991623" cy="323404"/>
          </a:xfrm>
        </p:grpSpPr>
        <p:sp>
          <p:nvSpPr>
            <p:cNvPr id="97" name="Rectangle 76">
              <a:extLst>
                <a:ext uri="{FF2B5EF4-FFF2-40B4-BE49-F238E27FC236}">
                  <a16:creationId xmlns:a16="http://schemas.microsoft.com/office/drawing/2014/main" id="{AAEAC394-8DE6-4E6B-B0D4-3281076D2DE0}"/>
                </a:ext>
              </a:extLst>
            </p:cNvPr>
            <p:cNvSpPr/>
            <p:nvPr/>
          </p:nvSpPr>
          <p:spPr>
            <a:xfrm>
              <a:off x="346653" y="980242"/>
              <a:ext cx="2936956" cy="294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  <a:ea typeface="Roboto Light" panose="02000000000000000000" pitchFamily="2" charset="0"/>
                  <a:cs typeface="Roboto Light" panose="02000000000000000000" pitchFamily="2" charset="0"/>
                </a:rPr>
                <a:t>За 2021 год, почти четверть </a:t>
              </a:r>
              <a:r>
                <a:rPr lang="en-US" sz="1200" dirty="0">
                  <a:solidFill>
                    <a:schemeClr val="tx1"/>
                  </a:solidFill>
                  <a:ea typeface="Roboto Light" panose="02000000000000000000" pitchFamily="2" charset="0"/>
                  <a:cs typeface="Roboto Light" panose="02000000000000000000" pitchFamily="2" charset="0"/>
                </a:rPr>
                <a:t>ESG </a:t>
              </a:r>
              <a:r>
                <a:rPr lang="ru-RU" sz="1200" dirty="0">
                  <a:solidFill>
                    <a:schemeClr val="tx1"/>
                  </a:solidFill>
                  <a:ea typeface="Roboto Light" panose="02000000000000000000" pitchFamily="2" charset="0"/>
                  <a:cs typeface="Roboto Light" panose="02000000000000000000" pitchFamily="2" charset="0"/>
                </a:rPr>
                <a:t>облигаций по денежному объему было выпущено мировыми государствами</a:t>
              </a:r>
              <a:endParaRPr lang="en-US" sz="1200" dirty="0">
                <a:solidFill>
                  <a:schemeClr val="tx1"/>
                </a:solidFill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cxnSp>
          <p:nvCxnSpPr>
            <p:cNvPr id="98" name="Прямая соединительная линия 10">
              <a:extLst>
                <a:ext uri="{FF2B5EF4-FFF2-40B4-BE49-F238E27FC236}">
                  <a16:creationId xmlns:a16="http://schemas.microsoft.com/office/drawing/2014/main" id="{57A0DA58-3C1A-4695-86D3-AAB04720E2B9}"/>
                </a:ext>
              </a:extLst>
            </p:cNvPr>
            <p:cNvCxnSpPr>
              <a:cxnSpLocks/>
            </p:cNvCxnSpPr>
            <p:nvPr/>
          </p:nvCxnSpPr>
          <p:spPr>
            <a:xfrm>
              <a:off x="350276" y="1303646"/>
              <a:ext cx="29880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65">
            <a:extLst>
              <a:ext uri="{FF2B5EF4-FFF2-40B4-BE49-F238E27FC236}">
                <a16:creationId xmlns:a16="http://schemas.microsoft.com/office/drawing/2014/main" id="{0FF23A0E-B858-4216-AF9F-9AABA6400654}"/>
              </a:ext>
            </a:extLst>
          </p:cNvPr>
          <p:cNvGrpSpPr/>
          <p:nvPr/>
        </p:nvGrpSpPr>
        <p:grpSpPr>
          <a:xfrm>
            <a:off x="6150306" y="994522"/>
            <a:ext cx="4879644" cy="230763"/>
            <a:chOff x="349149" y="1095952"/>
            <a:chExt cx="2989127" cy="207694"/>
          </a:xfrm>
        </p:grpSpPr>
        <p:sp>
          <p:nvSpPr>
            <p:cNvPr id="109" name="Rectangle 76">
              <a:extLst>
                <a:ext uri="{FF2B5EF4-FFF2-40B4-BE49-F238E27FC236}">
                  <a16:creationId xmlns:a16="http://schemas.microsoft.com/office/drawing/2014/main" id="{6EBB72AF-9C0C-4A6F-B8EF-B12B09655E6B}"/>
                </a:ext>
              </a:extLst>
            </p:cNvPr>
            <p:cNvSpPr/>
            <p:nvPr/>
          </p:nvSpPr>
          <p:spPr>
            <a:xfrm>
              <a:off x="349149" y="1095952"/>
              <a:ext cx="2988000" cy="1848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  <a:ea typeface="Roboto Light" panose="02000000000000000000" pitchFamily="2" charset="0"/>
                  <a:cs typeface="Roboto Light" panose="02000000000000000000" pitchFamily="2" charset="0"/>
                </a:rPr>
                <a:t>Так же, эмитенты имеют разную структуру</a:t>
              </a:r>
              <a:r>
                <a:rPr lang="en-US" sz="1200" dirty="0">
                  <a:solidFill>
                    <a:schemeClr val="tx1"/>
                  </a:solidFill>
                  <a:ea typeface="Roboto Light" panose="02000000000000000000" pitchFamily="2" charset="0"/>
                  <a:cs typeface="Roboto Light" panose="02000000000000000000" pitchFamily="2" charset="0"/>
                </a:rPr>
                <a:t> ESG</a:t>
              </a:r>
              <a:r>
                <a:rPr lang="ru-RU" sz="1200" dirty="0">
                  <a:solidFill>
                    <a:schemeClr val="tx1"/>
                  </a:solidFill>
                  <a:ea typeface="Roboto Light" panose="02000000000000000000" pitchFamily="2" charset="0"/>
                  <a:cs typeface="Roboto Light" panose="02000000000000000000" pitchFamily="2" charset="0"/>
                </a:rPr>
                <a:t> облигаций по видам   </a:t>
              </a:r>
              <a:endParaRPr lang="en-US" sz="1200" dirty="0">
                <a:solidFill>
                  <a:schemeClr val="tx1"/>
                </a:solidFill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cxnSp>
          <p:nvCxnSpPr>
            <p:cNvPr id="110" name="Прямая соединительная линия 10">
              <a:extLst>
                <a:ext uri="{FF2B5EF4-FFF2-40B4-BE49-F238E27FC236}">
                  <a16:creationId xmlns:a16="http://schemas.microsoft.com/office/drawing/2014/main" id="{684DF6F8-428D-4F8D-98B0-10EE22620691}"/>
                </a:ext>
              </a:extLst>
            </p:cNvPr>
            <p:cNvCxnSpPr>
              <a:cxnSpLocks/>
            </p:cNvCxnSpPr>
            <p:nvPr/>
          </p:nvCxnSpPr>
          <p:spPr>
            <a:xfrm>
              <a:off x="350276" y="1303646"/>
              <a:ext cx="29880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74" name="Chart 3">
            <a:extLst>
              <a:ext uri="{FF2B5EF4-FFF2-40B4-BE49-F238E27FC236}">
                <a16:creationId xmlns:a16="http://schemas.microsoft.com/office/drawing/2014/main" id="{EFF6ED88-FD0E-444B-A66C-54AEB8C39804}"/>
              </a:ext>
            </a:extLst>
          </p:cNvPr>
          <p:cNvGraphicFramePr/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3572970975"/>
              </p:ext>
            </p:extLst>
          </p:nvPr>
        </p:nvGraphicFramePr>
        <p:xfrm>
          <a:off x="7232650" y="1262063"/>
          <a:ext cx="2681288" cy="1939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sp>
        <p:nvSpPr>
          <p:cNvPr id="251" name="Прямоугольник 250">
            <a:extLst>
              <a:ext uri="{FF2B5EF4-FFF2-40B4-BE49-F238E27FC236}">
                <a16:creationId xmlns:a16="http://schemas.microsoft.com/office/drawing/2014/main" id="{8E196766-6238-4F9D-AD40-5C5EEADEB551}"/>
              </a:ext>
            </a:extLst>
          </p:cNvPr>
          <p:cNvSpPr/>
          <p:nvPr>
            <p:custDataLst>
              <p:tags r:id="rId11"/>
            </p:custDataLst>
          </p:nvPr>
        </p:nvSpPr>
        <p:spPr bwMode="auto">
          <a:xfrm>
            <a:off x="8181975" y="5967413"/>
            <a:ext cx="196850" cy="147638"/>
          </a:xfrm>
          <a:prstGeom prst="rect">
            <a:avLst/>
          </a:prstGeom>
          <a:solidFill>
            <a:srgbClr val="7CBAF0"/>
          </a:solidFill>
          <a:ln w="285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Прямоугольник 248">
            <a:extLst>
              <a:ext uri="{FF2B5EF4-FFF2-40B4-BE49-F238E27FC236}">
                <a16:creationId xmlns:a16="http://schemas.microsoft.com/office/drawing/2014/main" id="{C4858845-FF3F-4090-8433-F18C638D98BE}"/>
              </a:ext>
            </a:extLst>
          </p:cNvPr>
          <p:cNvSpPr/>
          <p:nvPr>
            <p:custDataLst>
              <p:tags r:id="rId12"/>
            </p:custDataLst>
          </p:nvPr>
        </p:nvSpPr>
        <p:spPr bwMode="auto">
          <a:xfrm>
            <a:off x="6291263" y="5967413"/>
            <a:ext cx="196850" cy="147638"/>
          </a:xfrm>
          <a:prstGeom prst="rect">
            <a:avLst/>
          </a:prstGeom>
          <a:solidFill>
            <a:srgbClr val="97C99D"/>
          </a:solidFill>
          <a:ln w="285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Прямоугольник 249">
            <a:extLst>
              <a:ext uri="{FF2B5EF4-FFF2-40B4-BE49-F238E27FC236}">
                <a16:creationId xmlns:a16="http://schemas.microsoft.com/office/drawing/2014/main" id="{4CB880C9-9493-4760-BD61-A84315521211}"/>
              </a:ext>
            </a:extLst>
          </p:cNvPr>
          <p:cNvSpPr/>
          <p:nvPr>
            <p:custDataLst>
              <p:tags r:id="rId13"/>
            </p:custDataLst>
          </p:nvPr>
        </p:nvSpPr>
        <p:spPr bwMode="auto">
          <a:xfrm>
            <a:off x="6291263" y="6176963"/>
            <a:ext cx="196850" cy="147638"/>
          </a:xfrm>
          <a:prstGeom prst="rect">
            <a:avLst/>
          </a:prstGeom>
          <a:solidFill>
            <a:srgbClr val="CDB900"/>
          </a:solidFill>
          <a:ln w="285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Прямоугольник 251">
            <a:extLst>
              <a:ext uri="{FF2B5EF4-FFF2-40B4-BE49-F238E27FC236}">
                <a16:creationId xmlns:a16="http://schemas.microsoft.com/office/drawing/2014/main" id="{5B9BB441-EC84-46AD-978C-12F35C95B780}"/>
              </a:ext>
            </a:extLst>
          </p:cNvPr>
          <p:cNvSpPr/>
          <p:nvPr>
            <p:custDataLst>
              <p:tags r:id="rId14"/>
            </p:custDataLst>
          </p:nvPr>
        </p:nvSpPr>
        <p:spPr bwMode="auto">
          <a:xfrm>
            <a:off x="8181975" y="6176963"/>
            <a:ext cx="196850" cy="147638"/>
          </a:xfrm>
          <a:prstGeom prst="rect">
            <a:avLst/>
          </a:prstGeom>
          <a:solidFill>
            <a:srgbClr val="969696"/>
          </a:solidFill>
          <a:ln w="2857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Text Placeholder 2">
            <a:extLst>
              <a:ext uri="{FF2B5EF4-FFF2-40B4-BE49-F238E27FC236}">
                <a16:creationId xmlns:a16="http://schemas.microsoft.com/office/drawing/2014/main" id="{D468486C-C8D2-4020-9B06-CE9686CB1745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6538913" y="5975350"/>
            <a:ext cx="1293813" cy="15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144000" indent="-14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PT Sans" panose="020B0503020203020204" pitchFamily="34" charset="-52"/>
              <a:buChar char="⁄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85000"/>
                </a:schemeClr>
              </a:buClr>
              <a:buFont typeface="PT Sans" panose="020B0503020203020204" pitchFamily="34" charset="-52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5378102F-1638-4BA2-903D-252A74F6659E}" type="datetime'З''ел''''е''''''ные обли''г''а''''''''''''''ц''и''''''и'">
              <a:rPr lang="ru-RU" altLang="en-US" sz="1100" smtClean="0">
                <a:effectLst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Зеленые облигации</a:t>
            </a:fld>
            <a:endParaRPr lang="en-US" sz="1100" dirty="0"/>
          </a:p>
        </p:txBody>
      </p:sp>
      <p:sp>
        <p:nvSpPr>
          <p:cNvPr id="245" name="Text Placeholder 2">
            <a:extLst>
              <a:ext uri="{FF2B5EF4-FFF2-40B4-BE49-F238E27FC236}">
                <a16:creationId xmlns:a16="http://schemas.microsoft.com/office/drawing/2014/main" id="{D468486C-C8D2-4020-9B06-CE9686CB1745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6538913" y="6184900"/>
            <a:ext cx="1541463" cy="15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144000" indent="-14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PT Sans" panose="020B0503020203020204" pitchFamily="34" charset="-52"/>
              <a:buChar char="⁄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85000"/>
                </a:schemeClr>
              </a:buClr>
              <a:buFont typeface="PT Sans" panose="020B0503020203020204" pitchFamily="34" charset="-52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A96F9810-04F6-466B-ACA5-B7A1E51CF993}" type="datetime'С''о''''''''ци''''аль''ные'' об''''л''''''и''''''гаци''''и'''">
              <a:rPr lang="ru-RU" altLang="en-US" sz="1100" smtClean="0">
                <a:effectLst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Социальные облигации</a:t>
            </a:fld>
            <a:endParaRPr lang="en-US" sz="1100" dirty="0"/>
          </a:p>
        </p:txBody>
      </p:sp>
      <p:sp>
        <p:nvSpPr>
          <p:cNvPr id="235" name="Text Placeholder 2">
            <a:extLst>
              <a:ext uri="{FF2B5EF4-FFF2-40B4-BE49-F238E27FC236}">
                <a16:creationId xmlns:a16="http://schemas.microsoft.com/office/drawing/2014/main" id="{D468486C-C8D2-4020-9B06-CE9686CB1745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8429624" y="5975350"/>
            <a:ext cx="2184400" cy="15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144000" indent="-14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PT Sans" panose="020B0503020203020204" pitchFamily="34" charset="-52"/>
              <a:buChar char="⁄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85000"/>
                </a:schemeClr>
              </a:buClr>
              <a:buFont typeface="PT Sans" panose="020B0503020203020204" pitchFamily="34" charset="-52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E85E4B71-91A7-4779-93C0-A5C2C28C3B1F}" type="datetime'Обли''гац''''ии'' ''''Устойчив''о''''го'' раз''в''ития'''''">
              <a:rPr lang="ru-RU" altLang="en-US" sz="1100" smtClean="0">
                <a:effectLst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Облигации Устойчивого развития</a:t>
            </a:fld>
            <a:endParaRPr lang="en-US" sz="1100" dirty="0"/>
          </a:p>
        </p:txBody>
      </p:sp>
      <p:sp>
        <p:nvSpPr>
          <p:cNvPr id="242" name="Text Placeholder 2">
            <a:extLst>
              <a:ext uri="{FF2B5EF4-FFF2-40B4-BE49-F238E27FC236}">
                <a16:creationId xmlns:a16="http://schemas.microsoft.com/office/drawing/2014/main" id="{8E9DA4D2-FEB3-4CF1-8167-57067A14FDE4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8429625" y="6184900"/>
            <a:ext cx="2906713" cy="15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144000" indent="-14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PT Sans" panose="020B0503020203020204" pitchFamily="34" charset="-52"/>
              <a:buChar char="⁄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85000"/>
                </a:schemeClr>
              </a:buClr>
              <a:buFont typeface="PT Sans" panose="020B0503020203020204" pitchFamily="34" charset="-52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573B3A29-5082-4E8F-A141-117242418D13}" type="datetime'Облигации пр''ив''''я''занные'' к'' ''ESG п''о''к''азателя''м'">
              <a:rPr lang="ru-RU" altLang="en-US" sz="1100" smtClean="0"/>
              <a:pPr/>
              <a:t>Облигации привязанные к ESG показателям</a:t>
            </a:fld>
            <a:endParaRPr lang="en-US" sz="1100" dirty="0"/>
          </a:p>
        </p:txBody>
      </p:sp>
      <p:graphicFrame>
        <p:nvGraphicFramePr>
          <p:cNvPr id="875" name="Chart 3">
            <a:extLst>
              <a:ext uri="{FF2B5EF4-FFF2-40B4-BE49-F238E27FC236}">
                <a16:creationId xmlns:a16="http://schemas.microsoft.com/office/drawing/2014/main" id="{E7AECDCE-11B7-4077-9454-2CA12649F181}"/>
              </a:ext>
            </a:extLst>
          </p:cNvPr>
          <p:cNvGraphicFramePr/>
          <p:nvPr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942587334"/>
              </p:ext>
            </p:extLst>
          </p:nvPr>
        </p:nvGraphicFramePr>
        <p:xfrm>
          <a:off x="7205663" y="3292475"/>
          <a:ext cx="2681287" cy="2505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cxnSp>
        <p:nvCxnSpPr>
          <p:cNvPr id="679" name="Соединитель: уступ 678">
            <a:extLst>
              <a:ext uri="{FF2B5EF4-FFF2-40B4-BE49-F238E27FC236}">
                <a16:creationId xmlns:a16="http://schemas.microsoft.com/office/drawing/2014/main" id="{3949E124-AD0B-4B16-AAB8-2624B40F37E4}"/>
              </a:ext>
            </a:extLst>
          </p:cNvPr>
          <p:cNvCxnSpPr>
            <a:cxnSpLocks/>
          </p:cNvCxnSpPr>
          <p:nvPr/>
        </p:nvCxnSpPr>
        <p:spPr>
          <a:xfrm flipV="1">
            <a:off x="4580272" y="2200275"/>
            <a:ext cx="2211053" cy="326359"/>
          </a:xfrm>
          <a:prstGeom prst="bentConnector3">
            <a:avLst/>
          </a:prstGeom>
          <a:ln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0" name="Соединитель: уступ 679">
            <a:extLst>
              <a:ext uri="{FF2B5EF4-FFF2-40B4-BE49-F238E27FC236}">
                <a16:creationId xmlns:a16="http://schemas.microsoft.com/office/drawing/2014/main" id="{BB699904-8AB8-4744-BADD-F02AA7EFD96A}"/>
              </a:ext>
            </a:extLst>
          </p:cNvPr>
          <p:cNvCxnSpPr>
            <a:cxnSpLocks/>
          </p:cNvCxnSpPr>
          <p:nvPr/>
        </p:nvCxnSpPr>
        <p:spPr>
          <a:xfrm>
            <a:off x="4607032" y="4415891"/>
            <a:ext cx="2108093" cy="175159"/>
          </a:xfrm>
          <a:prstGeom prst="bentConnector3">
            <a:avLst/>
          </a:prstGeom>
          <a:ln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2" name="Овал 831">
            <a:extLst>
              <a:ext uri="{FF2B5EF4-FFF2-40B4-BE49-F238E27FC236}">
                <a16:creationId xmlns:a16="http://schemas.microsoft.com/office/drawing/2014/main" id="{4487E9E2-F326-420C-AFF6-9DC0F6723A34}"/>
              </a:ext>
            </a:extLst>
          </p:cNvPr>
          <p:cNvSpPr/>
          <p:nvPr/>
        </p:nvSpPr>
        <p:spPr>
          <a:xfrm>
            <a:off x="1822451" y="2463801"/>
            <a:ext cx="2105025" cy="21050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800" b="1" dirty="0">
                <a:solidFill>
                  <a:schemeClr val="tx1"/>
                </a:solidFill>
              </a:rPr>
              <a:t>~$1 </a:t>
            </a:r>
            <a:r>
              <a:rPr lang="ru-RU" sz="2800" b="1" dirty="0">
                <a:solidFill>
                  <a:schemeClr val="tx1"/>
                </a:solidFill>
              </a:rPr>
              <a:t>трлн</a:t>
            </a:r>
          </a:p>
        </p:txBody>
      </p:sp>
      <p:sp>
        <p:nvSpPr>
          <p:cNvPr id="844" name="Овал 843">
            <a:extLst>
              <a:ext uri="{FF2B5EF4-FFF2-40B4-BE49-F238E27FC236}">
                <a16:creationId xmlns:a16="http://schemas.microsoft.com/office/drawing/2014/main" id="{E09B033F-964E-4619-9E74-9C6FC46A6284}"/>
              </a:ext>
            </a:extLst>
          </p:cNvPr>
          <p:cNvSpPr/>
          <p:nvPr/>
        </p:nvSpPr>
        <p:spPr>
          <a:xfrm>
            <a:off x="7961312" y="3960813"/>
            <a:ext cx="1168400" cy="1168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</a:rPr>
              <a:t>$</a:t>
            </a:r>
            <a:r>
              <a:rPr lang="ru-RU" sz="2000" b="1" dirty="0">
                <a:solidFill>
                  <a:schemeClr val="tx1"/>
                </a:solidFill>
              </a:rPr>
              <a:t>758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endParaRPr lang="ru-RU" sz="1600" dirty="0">
              <a:solidFill>
                <a:schemeClr val="tx1"/>
              </a:solidFill>
            </a:endParaRP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ru-RU" b="1" dirty="0">
                <a:solidFill>
                  <a:schemeClr val="tx1"/>
                </a:solidFill>
              </a:rPr>
              <a:t>млрд</a:t>
            </a:r>
          </a:p>
        </p:txBody>
      </p:sp>
      <p:sp>
        <p:nvSpPr>
          <p:cNvPr id="848" name="Овал 847">
            <a:extLst>
              <a:ext uri="{FF2B5EF4-FFF2-40B4-BE49-F238E27FC236}">
                <a16:creationId xmlns:a16="http://schemas.microsoft.com/office/drawing/2014/main" id="{16AFA9B0-C002-4B7D-9ECF-71784C66ACFD}"/>
              </a:ext>
            </a:extLst>
          </p:cNvPr>
          <p:cNvSpPr/>
          <p:nvPr/>
        </p:nvSpPr>
        <p:spPr>
          <a:xfrm>
            <a:off x="8096249" y="1743074"/>
            <a:ext cx="954088" cy="9540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</a:rPr>
              <a:t>$</a:t>
            </a:r>
            <a:r>
              <a:rPr lang="ru-RU" sz="2000" b="1" dirty="0">
                <a:solidFill>
                  <a:schemeClr val="tx1"/>
                </a:solidFill>
              </a:rPr>
              <a:t>218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endParaRPr lang="ru-RU" sz="1600" dirty="0">
              <a:solidFill>
                <a:schemeClr val="tx1"/>
              </a:solidFill>
            </a:endParaRP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ru-RU" b="1" dirty="0">
                <a:solidFill>
                  <a:schemeClr val="tx1"/>
                </a:solidFill>
              </a:rPr>
              <a:t>млрд</a:t>
            </a:r>
          </a:p>
        </p:txBody>
      </p:sp>
      <p:sp>
        <p:nvSpPr>
          <p:cNvPr id="879" name="Нижний колонтитул 2">
            <a:extLst>
              <a:ext uri="{FF2B5EF4-FFF2-40B4-BE49-F238E27FC236}">
                <a16:creationId xmlns:a16="http://schemas.microsoft.com/office/drawing/2014/main" id="{E320F8CB-73A8-4468-A613-B6BEFDF2B7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4986" y="6331063"/>
            <a:ext cx="10698163" cy="123111"/>
          </a:xfrm>
        </p:spPr>
        <p:txBody>
          <a:bodyPr/>
          <a:lstStyle/>
          <a:p>
            <a:r>
              <a:rPr lang="ru-RU" sz="800" dirty="0"/>
              <a:t>Источник: Данные </a:t>
            </a:r>
            <a:r>
              <a:rPr lang="en-US" sz="800" dirty="0"/>
              <a:t>MSCI </a:t>
            </a:r>
            <a:r>
              <a:rPr lang="ru-RU" sz="800" dirty="0"/>
              <a:t>и </a:t>
            </a:r>
            <a:r>
              <a:rPr lang="en-US" sz="800" dirty="0"/>
              <a:t>Refinitiv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4240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Объект 38" hidden="1">
            <a:extLst>
              <a:ext uri="{FF2B5EF4-FFF2-40B4-BE49-F238E27FC236}">
                <a16:creationId xmlns:a16="http://schemas.microsoft.com/office/drawing/2014/main" id="{BA651874-AB39-41B8-9B9E-DC437DF3AC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922731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2" name="Слайд think-cell" r:id="rId4" imgW="592" imgH="591" progId="TCLayout.ActiveDocument.1">
                  <p:embed/>
                </p:oleObj>
              </mc:Choice>
              <mc:Fallback>
                <p:oleObj name="Слайд think-cell" r:id="rId4" imgW="592" imgH="591" progId="TCLayout.ActiveDocument.1">
                  <p:embed/>
                  <p:pic>
                    <p:nvPicPr>
                      <p:cNvPr id="39" name="Объект 38" hidden="1">
                        <a:extLst>
                          <a:ext uri="{FF2B5EF4-FFF2-40B4-BE49-F238E27FC236}">
                            <a16:creationId xmlns:a16="http://schemas.microsoft.com/office/drawing/2014/main" id="{BA651874-AB39-41B8-9B9E-DC437DF3AC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5710AE-E1F3-4762-922B-493576F6E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49244"/>
            <a:ext cx="10155238" cy="747897"/>
          </a:xfrm>
        </p:spPr>
        <p:txBody>
          <a:bodyPr vert="horz"/>
          <a:lstStyle/>
          <a:p>
            <a:r>
              <a:rPr lang="ru-RU" dirty="0"/>
              <a:t>Через систематизацию </a:t>
            </a:r>
            <a:r>
              <a:rPr lang="en-US" dirty="0"/>
              <a:t>ESG </a:t>
            </a:r>
            <a:r>
              <a:rPr lang="ru-RU" dirty="0"/>
              <a:t>деятельности, Государство и Корпоративный сектор могут получить доступ к дешевому и длинному финансированию для решения вопросов, связанных с повесткой ESG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90230A-1848-4676-9829-8A4F2F6D41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130425"/>
            <a:ext cx="10155238" cy="166199"/>
          </a:xfrm>
        </p:spPr>
        <p:txBody>
          <a:bodyPr/>
          <a:lstStyle/>
          <a:p>
            <a:r>
              <a:rPr lang="en-US" dirty="0"/>
              <a:t>ESG </a:t>
            </a:r>
            <a:r>
              <a:rPr lang="ru-RU" dirty="0"/>
              <a:t>облигации</a:t>
            </a:r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21530C4B-53FA-4B4B-A9E2-5C6F19D0005B}"/>
              </a:ext>
            </a:extLst>
          </p:cNvPr>
          <p:cNvSpPr/>
          <p:nvPr/>
        </p:nvSpPr>
        <p:spPr>
          <a:xfrm>
            <a:off x="7073661" y="1927946"/>
            <a:ext cx="232914" cy="3608459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41618A00-0EFA-4BA8-9B29-4758C76A3B0F}"/>
              </a:ext>
            </a:extLst>
          </p:cNvPr>
          <p:cNvSpPr/>
          <p:nvPr/>
        </p:nvSpPr>
        <p:spPr>
          <a:xfrm>
            <a:off x="2506532" y="2005101"/>
            <a:ext cx="232914" cy="3514432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142">
            <a:extLst>
              <a:ext uri="{FF2B5EF4-FFF2-40B4-BE49-F238E27FC236}">
                <a16:creationId xmlns:a16="http://schemas.microsoft.com/office/drawing/2014/main" id="{9CEACDE4-497A-4C1E-AB47-EE151D000F51}"/>
              </a:ext>
            </a:extLst>
          </p:cNvPr>
          <p:cNvSpPr/>
          <p:nvPr/>
        </p:nvSpPr>
        <p:spPr>
          <a:xfrm>
            <a:off x="2717321" y="1268082"/>
            <a:ext cx="4161007" cy="279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PT Sans"/>
              </a:rPr>
              <a:t>Методы систематизации деятельности</a:t>
            </a:r>
          </a:p>
        </p:txBody>
      </p:sp>
      <p:sp>
        <p:nvSpPr>
          <p:cNvPr id="7" name="Rectangle 142">
            <a:extLst>
              <a:ext uri="{FF2B5EF4-FFF2-40B4-BE49-F238E27FC236}">
                <a16:creationId xmlns:a16="http://schemas.microsoft.com/office/drawing/2014/main" id="{23739BB2-539B-4B77-8C46-3D4D60BFEE61}"/>
              </a:ext>
            </a:extLst>
          </p:cNvPr>
          <p:cNvSpPr/>
          <p:nvPr/>
        </p:nvSpPr>
        <p:spPr>
          <a:xfrm>
            <a:off x="7582619" y="1272064"/>
            <a:ext cx="3790229" cy="279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tx1"/>
                </a:solidFill>
                <a:latin typeface="PT Sans"/>
              </a:rPr>
              <a:t>Примеры </a:t>
            </a:r>
            <a:r>
              <a:rPr lang="en-US" sz="1400" dirty="0">
                <a:solidFill>
                  <a:schemeClr val="tx1"/>
                </a:solidFill>
                <a:latin typeface="PT Sans"/>
              </a:rPr>
              <a:t>ESG </a:t>
            </a:r>
            <a:r>
              <a:rPr lang="ru-RU" sz="1400" dirty="0">
                <a:solidFill>
                  <a:schemeClr val="tx1"/>
                </a:solidFill>
                <a:latin typeface="PT Sans"/>
              </a:rPr>
              <a:t>целей для финансирования</a:t>
            </a:r>
          </a:p>
        </p:txBody>
      </p: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2DAE4B77-354A-4065-9B6C-1B965DF99D6E}"/>
              </a:ext>
            </a:extLst>
          </p:cNvPr>
          <p:cNvGrpSpPr/>
          <p:nvPr/>
        </p:nvGrpSpPr>
        <p:grpSpPr>
          <a:xfrm>
            <a:off x="7591944" y="4313887"/>
            <a:ext cx="3780902" cy="1440353"/>
            <a:chOff x="7591946" y="2398143"/>
            <a:chExt cx="3780902" cy="1440353"/>
          </a:xfrm>
        </p:grpSpPr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99BFB8D7-F767-4E27-8F49-415473D1FC95}"/>
                </a:ext>
              </a:extLst>
            </p:cNvPr>
            <p:cNvSpPr/>
            <p:nvPr/>
          </p:nvSpPr>
          <p:spPr>
            <a:xfrm>
              <a:off x="8717916" y="2486785"/>
              <a:ext cx="2654931" cy="31795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100" dirty="0">
                  <a:solidFill>
                    <a:schemeClr val="tx1"/>
                  </a:solidFill>
                </a:rPr>
                <a:t>Возобновляемые источники энергии</a:t>
              </a: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C627F4A9-1350-4838-B345-B0C4576036E2}"/>
                </a:ext>
              </a:extLst>
            </p:cNvPr>
            <p:cNvSpPr/>
            <p:nvPr/>
          </p:nvSpPr>
          <p:spPr>
            <a:xfrm>
              <a:off x="8716621" y="2804741"/>
              <a:ext cx="2656227" cy="31795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100" dirty="0">
                  <a:solidFill>
                    <a:schemeClr val="tx1"/>
                  </a:solidFill>
                </a:rPr>
                <a:t>Сокращение выбросов</a:t>
              </a:r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8CD89721-FF32-4210-BAA9-1250286FECFE}"/>
                </a:ext>
              </a:extLst>
            </p:cNvPr>
            <p:cNvSpPr/>
            <p:nvPr/>
          </p:nvSpPr>
          <p:spPr>
            <a:xfrm>
              <a:off x="8715372" y="3122697"/>
              <a:ext cx="2656227" cy="31795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100" dirty="0">
                  <a:solidFill>
                    <a:schemeClr val="tx1"/>
                  </a:solidFill>
                </a:rPr>
                <a:t>Сокращение потребления воды</a:t>
              </a: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887BB115-4FDD-4E72-89D9-67EFA4C0DD9B}"/>
                </a:ext>
              </a:extLst>
            </p:cNvPr>
            <p:cNvSpPr/>
            <p:nvPr/>
          </p:nvSpPr>
          <p:spPr>
            <a:xfrm>
              <a:off x="8715372" y="3435125"/>
              <a:ext cx="2656227" cy="31795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100" dirty="0">
                  <a:solidFill>
                    <a:schemeClr val="tx1"/>
                  </a:solidFill>
                </a:rPr>
                <a:t>Поддержание биоразнообразия</a:t>
              </a:r>
            </a:p>
          </p:txBody>
        </p: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A1F4EF4A-45F7-40C0-9C39-0945635B7752}"/>
                </a:ext>
              </a:extLst>
            </p:cNvPr>
            <p:cNvGrpSpPr/>
            <p:nvPr/>
          </p:nvGrpSpPr>
          <p:grpSpPr>
            <a:xfrm>
              <a:off x="7591946" y="2398143"/>
              <a:ext cx="1440353" cy="1440353"/>
              <a:chOff x="7477110" y="2055061"/>
              <a:chExt cx="1642776" cy="1642776"/>
            </a:xfrm>
          </p:grpSpPr>
          <p:sp>
            <p:nvSpPr>
              <p:cNvPr id="40" name="Овал 39">
                <a:extLst>
                  <a:ext uri="{FF2B5EF4-FFF2-40B4-BE49-F238E27FC236}">
                    <a16:creationId xmlns:a16="http://schemas.microsoft.com/office/drawing/2014/main" id="{348A1696-9348-427C-9C12-232DF65BDDA9}"/>
                  </a:ext>
                </a:extLst>
              </p:cNvPr>
              <p:cNvSpPr/>
              <p:nvPr/>
            </p:nvSpPr>
            <p:spPr>
              <a:xfrm>
                <a:off x="7477110" y="2055061"/>
                <a:ext cx="1642776" cy="164277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marL="0" indent="0" algn="ctr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ru-RU" sz="2800" b="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7AFE06F4-57B1-45A5-B792-7BF66A936E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556086" y="2166398"/>
                <a:ext cx="1449116" cy="1449116"/>
              </a:xfrm>
              <a:prstGeom prst="rect">
                <a:avLst/>
              </a:prstGeom>
            </p:spPr>
          </p:pic>
        </p:grp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BAD6566D-F031-49DD-9F4E-E7B9B708ADAD}"/>
              </a:ext>
            </a:extLst>
          </p:cNvPr>
          <p:cNvGrpSpPr/>
          <p:nvPr/>
        </p:nvGrpSpPr>
        <p:grpSpPr>
          <a:xfrm>
            <a:off x="8056348" y="2811497"/>
            <a:ext cx="3316497" cy="1441030"/>
            <a:chOff x="8056350" y="4051852"/>
            <a:chExt cx="3316497" cy="1441030"/>
          </a:xfrm>
        </p:grpSpPr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BE46F2FD-0FFD-4AA2-93B5-A2551F2AFCD5}"/>
                </a:ext>
              </a:extLst>
            </p:cNvPr>
            <p:cNvSpPr/>
            <p:nvPr/>
          </p:nvSpPr>
          <p:spPr>
            <a:xfrm>
              <a:off x="8651742" y="4116536"/>
              <a:ext cx="2721105" cy="31810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100" dirty="0">
                  <a:solidFill>
                    <a:schemeClr val="tx1"/>
                  </a:solidFill>
                </a:rPr>
                <a:t>Доступное жилье</a:t>
              </a:r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38CE3B94-949E-41AC-8787-A734D2379CF2}"/>
                </a:ext>
              </a:extLst>
            </p:cNvPr>
            <p:cNvSpPr/>
            <p:nvPr/>
          </p:nvSpPr>
          <p:spPr>
            <a:xfrm>
              <a:off x="8650444" y="4752310"/>
              <a:ext cx="2721105" cy="31810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100" dirty="0">
                  <a:solidFill>
                    <a:schemeClr val="tx1"/>
                  </a:solidFill>
                </a:rPr>
                <a:t>Борьба с эпидемиями</a:t>
              </a:r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4870FF89-D865-4F50-967C-50F70AC4B7D0}"/>
                </a:ext>
              </a:extLst>
            </p:cNvPr>
            <p:cNvSpPr/>
            <p:nvPr/>
          </p:nvSpPr>
          <p:spPr>
            <a:xfrm>
              <a:off x="8650444" y="4433264"/>
              <a:ext cx="2721105" cy="31810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100" dirty="0">
                  <a:solidFill>
                    <a:schemeClr val="tx1"/>
                  </a:solidFill>
                </a:rPr>
                <a:t>Повышение грамотности</a:t>
              </a:r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FDF2B4E7-C069-46CB-B49E-A481D4142BE9}"/>
                </a:ext>
              </a:extLst>
            </p:cNvPr>
            <p:cNvSpPr/>
            <p:nvPr/>
          </p:nvSpPr>
          <p:spPr>
            <a:xfrm>
              <a:off x="8650444" y="5075629"/>
              <a:ext cx="2721105" cy="39166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100" dirty="0">
                  <a:solidFill>
                    <a:schemeClr val="tx1"/>
                  </a:solidFill>
                </a:rPr>
                <a:t>Развитие региональной</a:t>
              </a:r>
              <a:r>
                <a:rPr lang="en-US" sz="1100" dirty="0">
                  <a:solidFill>
                    <a:schemeClr val="tx1"/>
                  </a:solidFill>
                </a:rPr>
                <a:t> </a:t>
              </a:r>
              <a:r>
                <a:rPr lang="ru-RU" sz="1100" dirty="0">
                  <a:solidFill>
                    <a:schemeClr val="tx1"/>
                  </a:solidFill>
                </a:rPr>
                <a:t>инфраструктуры</a:t>
              </a:r>
            </a:p>
          </p:txBody>
        </p:sp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6A161A98-6A56-4B8F-B195-E132B38BC4F8}"/>
                </a:ext>
              </a:extLst>
            </p:cNvPr>
            <p:cNvGrpSpPr/>
            <p:nvPr/>
          </p:nvGrpSpPr>
          <p:grpSpPr>
            <a:xfrm>
              <a:off x="8056350" y="4051852"/>
              <a:ext cx="1441030" cy="1441030"/>
              <a:chOff x="7571257" y="4093125"/>
              <a:chExt cx="1642776" cy="1642776"/>
            </a:xfrm>
          </p:grpSpPr>
          <p:sp>
            <p:nvSpPr>
              <p:cNvPr id="42" name="Овал 41">
                <a:extLst>
                  <a:ext uri="{FF2B5EF4-FFF2-40B4-BE49-F238E27FC236}">
                    <a16:creationId xmlns:a16="http://schemas.microsoft.com/office/drawing/2014/main" id="{DD01A79B-D04F-4B26-9A0C-8C6F65555FC4}"/>
                  </a:ext>
                </a:extLst>
              </p:cNvPr>
              <p:cNvSpPr/>
              <p:nvPr/>
            </p:nvSpPr>
            <p:spPr>
              <a:xfrm>
                <a:off x="7571257" y="4093125"/>
                <a:ext cx="1642776" cy="164277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marL="0" indent="0" algn="ctr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ru-RU" sz="2800" b="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00DC702A-C267-4DEE-AC60-A5D45BA0A4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953006" y="4481335"/>
                <a:ext cx="960669" cy="960669"/>
              </a:xfrm>
              <a:prstGeom prst="rect">
                <a:avLst/>
              </a:prstGeom>
            </p:spPr>
          </p:pic>
        </p:grpSp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29982C59-AE07-4EAF-8F09-C2CB5801E5EF}"/>
              </a:ext>
            </a:extLst>
          </p:cNvPr>
          <p:cNvGrpSpPr/>
          <p:nvPr/>
        </p:nvGrpSpPr>
        <p:grpSpPr>
          <a:xfrm>
            <a:off x="2912246" y="3169279"/>
            <a:ext cx="4035838" cy="912818"/>
            <a:chOff x="2940821" y="3108169"/>
            <a:chExt cx="3937507" cy="912818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F66D6098-2A46-49E1-A331-714AAEBE80A2}"/>
                </a:ext>
              </a:extLst>
            </p:cNvPr>
            <p:cNvSpPr/>
            <p:nvPr/>
          </p:nvSpPr>
          <p:spPr>
            <a:xfrm>
              <a:off x="3924182" y="3108169"/>
              <a:ext cx="2954146" cy="9128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dirty="0">
                  <a:solidFill>
                    <a:schemeClr val="tx1"/>
                  </a:solidFill>
                </a:rPr>
                <a:t>Демонстрация приверженности целям Устойчивого развития ООН</a:t>
              </a:r>
            </a:p>
          </p:txBody>
        </p:sp>
        <p:pic>
          <p:nvPicPr>
            <p:cNvPr id="191492" name="Picture 4">
              <a:extLst>
                <a:ext uri="{FF2B5EF4-FFF2-40B4-BE49-F238E27FC236}">
                  <a16:creationId xmlns:a16="http://schemas.microsoft.com/office/drawing/2014/main" id="{B3E29D94-0D9C-4B7A-A669-15396FDC66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0821" y="3186536"/>
              <a:ext cx="867604" cy="735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5BDAACD4-2E09-4264-9598-1DBEF504BB7E}"/>
              </a:ext>
            </a:extLst>
          </p:cNvPr>
          <p:cNvGrpSpPr/>
          <p:nvPr/>
        </p:nvGrpSpPr>
        <p:grpSpPr>
          <a:xfrm>
            <a:off x="2845388" y="4528175"/>
            <a:ext cx="4114471" cy="1069908"/>
            <a:chOff x="2864104" y="4341894"/>
            <a:chExt cx="4014224" cy="1069908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F4CAC277-B874-43ED-9753-C2D8D8C7EC13}"/>
                </a:ext>
              </a:extLst>
            </p:cNvPr>
            <p:cNvSpPr/>
            <p:nvPr/>
          </p:nvSpPr>
          <p:spPr>
            <a:xfrm>
              <a:off x="3924182" y="4420439"/>
              <a:ext cx="2954146" cy="9128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dirty="0">
                  <a:solidFill>
                    <a:schemeClr val="tx1"/>
                  </a:solidFill>
                </a:rPr>
                <a:t>Получение / улучшение </a:t>
              </a:r>
              <a:r>
                <a:rPr lang="en-US" sz="1400" dirty="0">
                  <a:solidFill>
                    <a:schemeClr val="tx1"/>
                  </a:solidFill>
                </a:rPr>
                <a:t>ESG</a:t>
              </a:r>
              <a:r>
                <a:rPr lang="ru-RU" sz="1400" dirty="0">
                  <a:solidFill>
                    <a:schemeClr val="tx1"/>
                  </a:solidFill>
                </a:rPr>
                <a:t> рейтинга</a:t>
              </a:r>
              <a:r>
                <a:rPr lang="en-US" sz="1400" dirty="0">
                  <a:solidFill>
                    <a:schemeClr val="tx1"/>
                  </a:solidFill>
                </a:rPr>
                <a:t> </a:t>
              </a:r>
              <a:r>
                <a:rPr lang="ru-RU" sz="1400" dirty="0">
                  <a:solidFill>
                    <a:schemeClr val="tx1"/>
                  </a:solidFill>
                </a:rPr>
                <a:t>у признанных рейтинговых агентств</a:t>
              </a:r>
            </a:p>
          </p:txBody>
        </p: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21580F66-998B-483D-AD87-59D261300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864104" y="4341894"/>
              <a:ext cx="1069908" cy="1069908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A58266D6-0A91-42CA-956B-8BF621EF58E6}"/>
              </a:ext>
            </a:extLst>
          </p:cNvPr>
          <p:cNvGrpSpPr/>
          <p:nvPr/>
        </p:nvGrpSpPr>
        <p:grpSpPr>
          <a:xfrm>
            <a:off x="655252" y="1792925"/>
            <a:ext cx="1776054" cy="1951548"/>
            <a:chOff x="839022" y="2337263"/>
            <a:chExt cx="1457325" cy="1601325"/>
          </a:xfrm>
        </p:grpSpPr>
        <p:pic>
          <p:nvPicPr>
            <p:cNvPr id="8" name="Рисунок 18">
              <a:extLst>
                <a:ext uri="{FF2B5EF4-FFF2-40B4-BE49-F238E27FC236}">
                  <a16:creationId xmlns:a16="http://schemas.microsoft.com/office/drawing/2014/main" id="{018FC676-6602-4A2A-B5D5-369333D19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39022" y="2337263"/>
              <a:ext cx="1457325" cy="1457325"/>
            </a:xfrm>
            <a:prstGeom prst="rect">
              <a:avLst/>
            </a:prstGeom>
          </p:spPr>
        </p:pic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B787378E-B0C6-4FFF-B589-C53F608FCD8B}"/>
                </a:ext>
              </a:extLst>
            </p:cNvPr>
            <p:cNvSpPr/>
            <p:nvPr/>
          </p:nvSpPr>
          <p:spPr>
            <a:xfrm>
              <a:off x="1022351" y="3679437"/>
              <a:ext cx="1091799" cy="259151"/>
            </a:xfrm>
            <a:prstGeom prst="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</a:rPr>
                <a:t>Государство</a:t>
              </a:r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9DCA45FF-0439-423B-9850-024234FE801E}"/>
              </a:ext>
            </a:extLst>
          </p:cNvPr>
          <p:cNvGrpSpPr/>
          <p:nvPr/>
        </p:nvGrpSpPr>
        <p:grpSpPr>
          <a:xfrm>
            <a:off x="825564" y="3841386"/>
            <a:ext cx="1451777" cy="1695019"/>
            <a:chOff x="954993" y="4290437"/>
            <a:chExt cx="1284331" cy="149951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794A695-5BF2-4AD8-B82A-022CC5A30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54993" y="4290437"/>
              <a:ext cx="1284331" cy="1284331"/>
            </a:xfrm>
            <a:prstGeom prst="rect">
              <a:avLst/>
            </a:prstGeom>
          </p:spPr>
        </p:pic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35574310-41A2-41D9-800B-FA25F08FC678}"/>
                </a:ext>
              </a:extLst>
            </p:cNvPr>
            <p:cNvSpPr/>
            <p:nvPr/>
          </p:nvSpPr>
          <p:spPr>
            <a:xfrm>
              <a:off x="1014623" y="5469163"/>
              <a:ext cx="1164950" cy="320792"/>
            </a:xfrm>
            <a:prstGeom prst="rect">
              <a:avLst/>
            </a:prstGeom>
            <a:solidFill>
              <a:srgbClr val="C29A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</a:rPr>
                <a:t>Корпоративный сектор</a:t>
              </a:r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9BD9B495-839B-4C1C-854D-62E4BFA535ED}"/>
              </a:ext>
            </a:extLst>
          </p:cNvPr>
          <p:cNvGrpSpPr/>
          <p:nvPr/>
        </p:nvGrpSpPr>
        <p:grpSpPr>
          <a:xfrm>
            <a:off x="2933217" y="1908815"/>
            <a:ext cx="4020033" cy="814386"/>
            <a:chOff x="2961792" y="1908815"/>
            <a:chExt cx="3922087" cy="814386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215D9F6D-3764-4B68-8B73-0CA619313F59}"/>
                </a:ext>
              </a:extLst>
            </p:cNvPr>
            <p:cNvSpPr/>
            <p:nvPr/>
          </p:nvSpPr>
          <p:spPr>
            <a:xfrm>
              <a:off x="3929733" y="1927946"/>
              <a:ext cx="2954146" cy="7761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dirty="0">
                  <a:solidFill>
                    <a:schemeClr val="tx1"/>
                  </a:solidFill>
                </a:rPr>
                <a:t>Выстраивание системы управления </a:t>
              </a:r>
              <a:r>
                <a:rPr lang="en-US" sz="1400" dirty="0">
                  <a:solidFill>
                    <a:schemeClr val="tx1"/>
                  </a:solidFill>
                </a:rPr>
                <a:t>ESG </a:t>
              </a:r>
              <a:r>
                <a:rPr lang="ru-RU" sz="1400" dirty="0">
                  <a:solidFill>
                    <a:schemeClr val="tx1"/>
                  </a:solidFill>
                </a:rPr>
                <a:t>деятельностью</a:t>
              </a:r>
            </a:p>
          </p:txBody>
        </p:sp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id="{6B6F3236-B0F5-4D58-9020-E3E74E852DDE}"/>
                </a:ext>
              </a:extLst>
            </p:cNvPr>
            <p:cNvGrpSpPr/>
            <p:nvPr/>
          </p:nvGrpSpPr>
          <p:grpSpPr>
            <a:xfrm>
              <a:off x="2961792" y="1908815"/>
              <a:ext cx="814386" cy="814386"/>
              <a:chOff x="2959381" y="2207990"/>
              <a:chExt cx="814386" cy="814386"/>
            </a:xfrm>
          </p:grpSpPr>
          <p:pic>
            <p:nvPicPr>
              <p:cNvPr id="52" name="Рисунок 51">
                <a:extLst>
                  <a:ext uri="{FF2B5EF4-FFF2-40B4-BE49-F238E27FC236}">
                    <a16:creationId xmlns:a16="http://schemas.microsoft.com/office/drawing/2014/main" id="{F759E610-1C57-483B-874F-0F3A18CAA9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 rot="5400000">
                <a:off x="2959381" y="2207990"/>
                <a:ext cx="814386" cy="814386"/>
              </a:xfrm>
              <a:prstGeom prst="rect">
                <a:avLst/>
              </a:prstGeom>
            </p:spPr>
          </p:pic>
          <p:sp>
            <p:nvSpPr>
              <p:cNvPr id="60" name="Овал 59">
                <a:extLst>
                  <a:ext uri="{FF2B5EF4-FFF2-40B4-BE49-F238E27FC236}">
                    <a16:creationId xmlns:a16="http://schemas.microsoft.com/office/drawing/2014/main" id="{6F48AA99-B09A-456C-88DA-0655EB2E921B}"/>
                  </a:ext>
                </a:extLst>
              </p:cNvPr>
              <p:cNvSpPr/>
              <p:nvPr/>
            </p:nvSpPr>
            <p:spPr>
              <a:xfrm>
                <a:off x="2962275" y="2712243"/>
                <a:ext cx="231776" cy="23177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E</a:t>
                </a:r>
                <a:endParaRPr lang="ru-RU" dirty="0"/>
              </a:p>
            </p:txBody>
          </p:sp>
          <p:sp>
            <p:nvSpPr>
              <p:cNvPr id="63" name="Овал 62">
                <a:extLst>
                  <a:ext uri="{FF2B5EF4-FFF2-40B4-BE49-F238E27FC236}">
                    <a16:creationId xmlns:a16="http://schemas.microsoft.com/office/drawing/2014/main" id="{CF4D8C3D-A276-4D84-AED7-A84FED94E753}"/>
                  </a:ext>
                </a:extLst>
              </p:cNvPr>
              <p:cNvSpPr/>
              <p:nvPr/>
            </p:nvSpPr>
            <p:spPr>
              <a:xfrm>
                <a:off x="3248305" y="2709862"/>
                <a:ext cx="231776" cy="231776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S</a:t>
                </a:r>
                <a:endParaRPr lang="ru-RU" dirty="0"/>
              </a:p>
            </p:txBody>
          </p:sp>
          <p:sp>
            <p:nvSpPr>
              <p:cNvPr id="64" name="Овал 63">
                <a:extLst>
                  <a:ext uri="{FF2B5EF4-FFF2-40B4-BE49-F238E27FC236}">
                    <a16:creationId xmlns:a16="http://schemas.microsoft.com/office/drawing/2014/main" id="{FDF1D8E1-2AA0-48F6-A7EB-06D2F880876D}"/>
                  </a:ext>
                </a:extLst>
              </p:cNvPr>
              <p:cNvSpPr/>
              <p:nvPr/>
            </p:nvSpPr>
            <p:spPr>
              <a:xfrm>
                <a:off x="3536715" y="2709862"/>
                <a:ext cx="231776" cy="23177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G</a:t>
                </a:r>
                <a:endParaRPr lang="ru-RU" dirty="0"/>
              </a:p>
            </p:txBody>
          </p:sp>
        </p:grpSp>
      </p:grpSp>
      <p:sp>
        <p:nvSpPr>
          <p:cNvPr id="66" name="Rectangle 142">
            <a:extLst>
              <a:ext uri="{FF2B5EF4-FFF2-40B4-BE49-F238E27FC236}">
                <a16:creationId xmlns:a16="http://schemas.microsoft.com/office/drawing/2014/main" id="{445C1224-790B-414F-B441-53EBD8DFBDCA}"/>
              </a:ext>
            </a:extLst>
          </p:cNvPr>
          <p:cNvSpPr/>
          <p:nvPr/>
        </p:nvSpPr>
        <p:spPr>
          <a:xfrm>
            <a:off x="782434" y="1278660"/>
            <a:ext cx="1529447" cy="291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PT Sans"/>
              </a:rPr>
              <a:t>Эмитенты</a:t>
            </a:r>
          </a:p>
        </p:txBody>
      </p:sp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66240AA0-ACDE-4FDC-8C67-9F290775955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129472" y="1792131"/>
            <a:ext cx="988443" cy="988443"/>
          </a:xfrm>
          <a:prstGeom prst="rect">
            <a:avLst/>
          </a:prstGeom>
        </p:spPr>
      </p:pic>
      <p:cxnSp>
        <p:nvCxnSpPr>
          <p:cNvPr id="74" name="Соединитель: уступ 73">
            <a:extLst>
              <a:ext uri="{FF2B5EF4-FFF2-40B4-BE49-F238E27FC236}">
                <a16:creationId xmlns:a16="http://schemas.microsoft.com/office/drawing/2014/main" id="{FB7C6B4E-2C5C-46B0-90AF-069463A3E5C3}"/>
              </a:ext>
            </a:extLst>
          </p:cNvPr>
          <p:cNvCxnSpPr>
            <a:cxnSpLocks/>
            <a:endCxn id="42" idx="2"/>
          </p:cNvCxnSpPr>
          <p:nvPr/>
        </p:nvCxnSpPr>
        <p:spPr>
          <a:xfrm rot="16200000" flipH="1">
            <a:off x="7534256" y="3009919"/>
            <a:ext cx="779287" cy="264898"/>
          </a:xfrm>
          <a:prstGeom prst="bentConnector2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Соединитель: уступ 76">
            <a:extLst>
              <a:ext uri="{FF2B5EF4-FFF2-40B4-BE49-F238E27FC236}">
                <a16:creationId xmlns:a16="http://schemas.microsoft.com/office/drawing/2014/main" id="{64432A53-4BB8-40AF-861A-D7E78E2DA319}"/>
              </a:ext>
            </a:extLst>
          </p:cNvPr>
          <p:cNvCxnSpPr>
            <a:cxnSpLocks/>
            <a:endCxn id="40" idx="2"/>
          </p:cNvCxnSpPr>
          <p:nvPr/>
        </p:nvCxnSpPr>
        <p:spPr>
          <a:xfrm rot="16200000" flipH="1">
            <a:off x="6415727" y="3857847"/>
            <a:ext cx="2253490" cy="98944"/>
          </a:xfrm>
          <a:prstGeom prst="bentConnector2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02223575-F465-43BD-B5D9-58BD5F29A973}"/>
              </a:ext>
            </a:extLst>
          </p:cNvPr>
          <p:cNvSpPr/>
          <p:nvPr/>
        </p:nvSpPr>
        <p:spPr>
          <a:xfrm>
            <a:off x="8167078" y="1908815"/>
            <a:ext cx="3204470" cy="77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</a:rPr>
              <a:t>Вырученные средства от облигаций направляются на финансирование </a:t>
            </a:r>
            <a:r>
              <a:rPr lang="en-US" sz="1400" dirty="0">
                <a:solidFill>
                  <a:schemeClr val="tx1"/>
                </a:solidFill>
              </a:rPr>
              <a:t>ESG </a:t>
            </a:r>
            <a:r>
              <a:rPr lang="ru-RU" sz="1400" dirty="0">
                <a:solidFill>
                  <a:schemeClr val="tx1"/>
                </a:solidFill>
              </a:rPr>
              <a:t>целей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endParaRPr lang="ru-RU" sz="1400" dirty="0">
              <a:solidFill>
                <a:schemeClr val="tx1"/>
              </a:solidFill>
            </a:endParaRPr>
          </a:p>
        </p:txBody>
      </p:sp>
      <p:cxnSp>
        <p:nvCxnSpPr>
          <p:cNvPr id="91" name="Прямая соединительная линия 90">
            <a:extLst>
              <a:ext uri="{FF2B5EF4-FFF2-40B4-BE49-F238E27FC236}">
                <a16:creationId xmlns:a16="http://schemas.microsoft.com/office/drawing/2014/main" id="{2400A7F0-9A8E-476A-8E95-66C3E9E52C26}"/>
              </a:ext>
            </a:extLst>
          </p:cNvPr>
          <p:cNvCxnSpPr>
            <a:cxnSpLocks/>
          </p:cNvCxnSpPr>
          <p:nvPr/>
        </p:nvCxnSpPr>
        <p:spPr>
          <a:xfrm>
            <a:off x="823645" y="1576479"/>
            <a:ext cx="14489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>
            <a:extLst>
              <a:ext uri="{FF2B5EF4-FFF2-40B4-BE49-F238E27FC236}">
                <a16:creationId xmlns:a16="http://schemas.microsoft.com/office/drawing/2014/main" id="{F7EAFCDF-16A9-44FE-93C2-D594B225DA55}"/>
              </a:ext>
            </a:extLst>
          </p:cNvPr>
          <p:cNvCxnSpPr>
            <a:cxnSpLocks/>
          </p:cNvCxnSpPr>
          <p:nvPr/>
        </p:nvCxnSpPr>
        <p:spPr>
          <a:xfrm>
            <a:off x="2717321" y="1570298"/>
            <a:ext cx="41665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>
            <a:extLst>
              <a:ext uri="{FF2B5EF4-FFF2-40B4-BE49-F238E27FC236}">
                <a16:creationId xmlns:a16="http://schemas.microsoft.com/office/drawing/2014/main" id="{5C18BA77-3DF7-4C05-B5B5-73D575E53D0F}"/>
              </a:ext>
            </a:extLst>
          </p:cNvPr>
          <p:cNvCxnSpPr>
            <a:cxnSpLocks/>
          </p:cNvCxnSpPr>
          <p:nvPr/>
        </p:nvCxnSpPr>
        <p:spPr>
          <a:xfrm>
            <a:off x="7582619" y="1570298"/>
            <a:ext cx="38283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Slide Number Placeholder 5">
            <a:extLst>
              <a:ext uri="{FF2B5EF4-FFF2-40B4-BE49-F238E27FC236}">
                <a16:creationId xmlns:a16="http://schemas.microsoft.com/office/drawing/2014/main" id="{4E74740D-9A44-451E-9506-FECA018EB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3150" y="6415802"/>
            <a:ext cx="419100" cy="24622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CC02F-A862-48A2-AB8A-E15E0A5B05D7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0F4C81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F4C81"/>
              </a:solidFill>
              <a:effectLst/>
              <a:uLnTx/>
              <a:uFillTx/>
              <a:latin typeface="PT Serif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133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2F04887-EE3C-435B-9893-9BC6073913B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282845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6" name="Слайд think-cell" r:id="rId4" imgW="592" imgH="595" progId="TCLayout.ActiveDocument.1">
                  <p:embed/>
                </p:oleObj>
              </mc:Choice>
              <mc:Fallback>
                <p:oleObj name="Слайд think-cell" r:id="rId4" imgW="592" imgH="595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2F04887-EE3C-435B-9893-9BC6073913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AE246D57-91A9-4B26-960D-7A7142357842}"/>
              </a:ext>
            </a:extLst>
          </p:cNvPr>
          <p:cNvSpPr/>
          <p:nvPr/>
        </p:nvSpPr>
        <p:spPr>
          <a:xfrm>
            <a:off x="544514" y="4743159"/>
            <a:ext cx="4579577" cy="1169415"/>
          </a:xfrm>
          <a:prstGeom prst="rect">
            <a:avLst/>
          </a:prstGeom>
          <a:gradFill flip="none" rotWithShape="1">
            <a:gsLst>
              <a:gs pos="0">
                <a:srgbClr val="115082"/>
              </a:gs>
              <a:gs pos="28000">
                <a:srgbClr val="7D9AB3"/>
              </a:gs>
              <a:gs pos="100000">
                <a:srgbClr val="124D8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19">
            <a:extLst>
              <a:ext uri="{FF2B5EF4-FFF2-40B4-BE49-F238E27FC236}">
                <a16:creationId xmlns:a16="http://schemas.microsoft.com/office/drawing/2014/main" id="{6A123706-8166-4CA8-8E95-908A19CF01D0}"/>
              </a:ext>
            </a:extLst>
          </p:cNvPr>
          <p:cNvGrpSpPr/>
          <p:nvPr/>
        </p:nvGrpSpPr>
        <p:grpSpPr>
          <a:xfrm>
            <a:off x="544514" y="2345410"/>
            <a:ext cx="4967286" cy="0"/>
            <a:chOff x="550864" y="1787329"/>
            <a:chExt cx="4967286" cy="0"/>
          </a:xfrm>
        </p:grpSpPr>
        <p:cxnSp>
          <p:nvCxnSpPr>
            <p:cNvPr id="27" name="Straight Connector 20">
              <a:extLst>
                <a:ext uri="{FF2B5EF4-FFF2-40B4-BE49-F238E27FC236}">
                  <a16:creationId xmlns:a16="http://schemas.microsoft.com/office/drawing/2014/main" id="{554D932C-A470-4ADA-8D68-DC5973CA38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0864" y="1787329"/>
              <a:ext cx="696911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1">
              <a:extLst>
                <a:ext uri="{FF2B5EF4-FFF2-40B4-BE49-F238E27FC236}">
                  <a16:creationId xmlns:a16="http://schemas.microsoft.com/office/drawing/2014/main" id="{5349BCA1-9426-48D7-8EE6-7A8564C186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9840" y="1787329"/>
              <a:ext cx="4278310" cy="0"/>
            </a:xfrm>
            <a:prstGeom prst="line">
              <a:avLst/>
            </a:prstGeom>
            <a:ln w="6350">
              <a:gradFill>
                <a:gsLst>
                  <a:gs pos="0">
                    <a:schemeClr val="tx2">
                      <a:lumMod val="20000"/>
                      <a:lumOff val="80000"/>
                      <a:alpha val="0"/>
                    </a:schemeClr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19">
            <a:extLst>
              <a:ext uri="{FF2B5EF4-FFF2-40B4-BE49-F238E27FC236}">
                <a16:creationId xmlns:a16="http://schemas.microsoft.com/office/drawing/2014/main" id="{300000D1-F822-4EF7-99E3-4DF2514464A9}"/>
              </a:ext>
            </a:extLst>
          </p:cNvPr>
          <p:cNvGrpSpPr/>
          <p:nvPr/>
        </p:nvGrpSpPr>
        <p:grpSpPr>
          <a:xfrm>
            <a:off x="544514" y="5902030"/>
            <a:ext cx="4967286" cy="0"/>
            <a:chOff x="550864" y="1787329"/>
            <a:chExt cx="4967286" cy="0"/>
          </a:xfrm>
        </p:grpSpPr>
        <p:cxnSp>
          <p:nvCxnSpPr>
            <p:cNvPr id="30" name="Straight Connector 20">
              <a:extLst>
                <a:ext uri="{FF2B5EF4-FFF2-40B4-BE49-F238E27FC236}">
                  <a16:creationId xmlns:a16="http://schemas.microsoft.com/office/drawing/2014/main" id="{038127EA-C07F-4834-BBC1-AD8FECDBA5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0864" y="1787329"/>
              <a:ext cx="696911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21">
              <a:extLst>
                <a:ext uri="{FF2B5EF4-FFF2-40B4-BE49-F238E27FC236}">
                  <a16:creationId xmlns:a16="http://schemas.microsoft.com/office/drawing/2014/main" id="{EAF3CE5A-93DA-43E7-AB3F-5B0A9BB996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9840" y="1787329"/>
              <a:ext cx="4278310" cy="0"/>
            </a:xfrm>
            <a:prstGeom prst="line">
              <a:avLst/>
            </a:prstGeom>
            <a:ln w="6350">
              <a:gradFill>
                <a:gsLst>
                  <a:gs pos="0">
                    <a:schemeClr val="tx2">
                      <a:lumMod val="20000"/>
                      <a:lumOff val="80000"/>
                      <a:alpha val="0"/>
                    </a:schemeClr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19">
            <a:extLst>
              <a:ext uri="{FF2B5EF4-FFF2-40B4-BE49-F238E27FC236}">
                <a16:creationId xmlns:a16="http://schemas.microsoft.com/office/drawing/2014/main" id="{4D99DE33-F797-4A4C-AF98-212EDDB5FACE}"/>
              </a:ext>
            </a:extLst>
          </p:cNvPr>
          <p:cNvGrpSpPr/>
          <p:nvPr/>
        </p:nvGrpSpPr>
        <p:grpSpPr>
          <a:xfrm>
            <a:off x="544514" y="3553495"/>
            <a:ext cx="4967286" cy="0"/>
            <a:chOff x="550864" y="1787329"/>
            <a:chExt cx="4967286" cy="0"/>
          </a:xfrm>
        </p:grpSpPr>
        <p:cxnSp>
          <p:nvCxnSpPr>
            <p:cNvPr id="33" name="Straight Connector 20">
              <a:extLst>
                <a:ext uri="{FF2B5EF4-FFF2-40B4-BE49-F238E27FC236}">
                  <a16:creationId xmlns:a16="http://schemas.microsoft.com/office/drawing/2014/main" id="{9F5DE2B8-8167-4C3A-A29F-1178A1C6E4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0864" y="1787329"/>
              <a:ext cx="696911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21">
              <a:extLst>
                <a:ext uri="{FF2B5EF4-FFF2-40B4-BE49-F238E27FC236}">
                  <a16:creationId xmlns:a16="http://schemas.microsoft.com/office/drawing/2014/main" id="{A23BCFE5-F193-4F8A-8D87-6CBC37C735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9840" y="1787329"/>
              <a:ext cx="4278310" cy="0"/>
            </a:xfrm>
            <a:prstGeom prst="line">
              <a:avLst/>
            </a:prstGeom>
            <a:ln w="6350">
              <a:gradFill>
                <a:gsLst>
                  <a:gs pos="0">
                    <a:schemeClr val="tx2">
                      <a:lumMod val="20000"/>
                      <a:lumOff val="80000"/>
                      <a:alpha val="0"/>
                    </a:schemeClr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9">
            <a:extLst>
              <a:ext uri="{FF2B5EF4-FFF2-40B4-BE49-F238E27FC236}">
                <a16:creationId xmlns:a16="http://schemas.microsoft.com/office/drawing/2014/main" id="{D5D7D704-57E1-4628-95BE-8AEE320003F8}"/>
              </a:ext>
            </a:extLst>
          </p:cNvPr>
          <p:cNvGrpSpPr/>
          <p:nvPr/>
        </p:nvGrpSpPr>
        <p:grpSpPr>
          <a:xfrm>
            <a:off x="544514" y="4749890"/>
            <a:ext cx="4967286" cy="0"/>
            <a:chOff x="550864" y="1787329"/>
            <a:chExt cx="4967286" cy="0"/>
          </a:xfrm>
        </p:grpSpPr>
        <p:cxnSp>
          <p:nvCxnSpPr>
            <p:cNvPr id="15" name="Straight Connector 20">
              <a:extLst>
                <a:ext uri="{FF2B5EF4-FFF2-40B4-BE49-F238E27FC236}">
                  <a16:creationId xmlns:a16="http://schemas.microsoft.com/office/drawing/2014/main" id="{3D491F03-D9EB-406B-B729-A573CB83B8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0864" y="1787329"/>
              <a:ext cx="696911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1">
              <a:extLst>
                <a:ext uri="{FF2B5EF4-FFF2-40B4-BE49-F238E27FC236}">
                  <a16:creationId xmlns:a16="http://schemas.microsoft.com/office/drawing/2014/main" id="{0CFACCD0-F00B-4AFA-B49B-7125561A21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9840" y="1787329"/>
              <a:ext cx="4278310" cy="0"/>
            </a:xfrm>
            <a:prstGeom prst="line">
              <a:avLst/>
            </a:prstGeom>
            <a:ln w="6350">
              <a:gradFill>
                <a:gsLst>
                  <a:gs pos="0">
                    <a:schemeClr val="tx2">
                      <a:lumMod val="20000"/>
                      <a:lumOff val="80000"/>
                      <a:alpha val="0"/>
                    </a:schemeClr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itle 7">
            <a:extLst>
              <a:ext uri="{FF2B5EF4-FFF2-40B4-BE49-F238E27FC236}">
                <a16:creationId xmlns:a16="http://schemas.microsoft.com/office/drawing/2014/main" id="{03D9E83A-4B1D-4C85-9416-0F228B7B5DA4}"/>
              </a:ext>
            </a:extLst>
          </p:cNvPr>
          <p:cNvSpPr txBox="1">
            <a:spLocks/>
          </p:cNvSpPr>
          <p:nvPr/>
        </p:nvSpPr>
        <p:spPr>
          <a:xfrm>
            <a:off x="550863" y="349244"/>
            <a:ext cx="10155238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T Serif"/>
                <a:ea typeface="+mj-ea"/>
                <a:cs typeface="+mj-cs"/>
              </a:rPr>
              <a:t>Содержание</a:t>
            </a:r>
          </a:p>
        </p:txBody>
      </p:sp>
      <p:graphicFrame>
        <p:nvGraphicFramePr>
          <p:cNvPr id="12" name="Table 7">
            <a:extLst>
              <a:ext uri="{FF2B5EF4-FFF2-40B4-BE49-F238E27FC236}">
                <a16:creationId xmlns:a16="http://schemas.microsoft.com/office/drawing/2014/main" id="{3E75BEC0-5866-4603-A065-F30CCBBF9E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513740"/>
              </p:ext>
            </p:extLst>
          </p:nvPr>
        </p:nvGraphicFramePr>
        <p:xfrm>
          <a:off x="544515" y="1236520"/>
          <a:ext cx="5551485" cy="46655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9579">
                  <a:extLst>
                    <a:ext uri="{9D8B030D-6E8A-4147-A177-3AD203B41FA5}">
                      <a16:colId xmlns:a16="http://schemas.microsoft.com/office/drawing/2014/main" val="1299282456"/>
                    </a:ext>
                  </a:extLst>
                </a:gridCol>
                <a:gridCol w="4921906">
                  <a:extLst>
                    <a:ext uri="{9D8B030D-6E8A-4147-A177-3AD203B41FA5}">
                      <a16:colId xmlns:a16="http://schemas.microsoft.com/office/drawing/2014/main" val="4077438230"/>
                    </a:ext>
                  </a:extLst>
                </a:gridCol>
              </a:tblGrid>
              <a:tr h="1139161"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>
                          <a:solidFill>
                            <a:schemeClr val="accent2"/>
                          </a:solidFill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endParaRPr lang="ru-RU" sz="2400" kern="1200" dirty="0">
                        <a:solidFill>
                          <a:schemeClr val="accent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Что такое </a:t>
                      </a:r>
                      <a:r>
                        <a:rPr lang="en-US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ESG</a:t>
                      </a:r>
                      <a:endParaRPr lang="ru-RU" sz="2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287330"/>
                  </a:ext>
                </a:extLst>
              </a:tr>
              <a:tr h="1139161"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>
                          <a:solidFill>
                            <a:schemeClr val="accent2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Оценка рейтинговыми агентствами </a:t>
                      </a:r>
                      <a:r>
                        <a:rPr lang="en-US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ESG </a:t>
                      </a:r>
                      <a:r>
                        <a:rPr lang="ru-RU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деятельности компаний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88817"/>
                  </a:ext>
                </a:extLst>
              </a:tr>
              <a:tr h="1248027"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>
                          <a:solidFill>
                            <a:schemeClr val="accent2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ESG </a:t>
                      </a:r>
                      <a:r>
                        <a:rPr lang="ru-RU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облигации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0877192"/>
                  </a:ext>
                </a:extLst>
              </a:tr>
              <a:tr h="11391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8BE88"/>
                          </a:solidFill>
                          <a:effectLst/>
                          <a:uLnTx/>
                          <a:uFillTx/>
                          <a:latin typeface="PT Serif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ESG </a:t>
                      </a:r>
                      <a:r>
                        <a:rPr lang="ru-RU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рейтинг как альтернатива контрактным обязательствам недропользователя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9466168"/>
                  </a:ext>
                </a:extLst>
              </a:tr>
            </a:tbl>
          </a:graphicData>
        </a:graphic>
      </p:graphicFrame>
      <p:grpSp>
        <p:nvGrpSpPr>
          <p:cNvPr id="24" name="Group 4">
            <a:extLst>
              <a:ext uri="{FF2B5EF4-FFF2-40B4-BE49-F238E27FC236}">
                <a16:creationId xmlns:a16="http://schemas.microsoft.com/office/drawing/2014/main" id="{334DB981-CF9B-4F79-95CE-09B98EF66B09}"/>
              </a:ext>
            </a:extLst>
          </p:cNvPr>
          <p:cNvGrpSpPr/>
          <p:nvPr/>
        </p:nvGrpSpPr>
        <p:grpSpPr>
          <a:xfrm>
            <a:off x="5635565" y="0"/>
            <a:ext cx="7416068" cy="6866626"/>
            <a:chOff x="4871216" y="-8626"/>
            <a:chExt cx="7416068" cy="6866626"/>
          </a:xfrm>
        </p:grpSpPr>
        <p:pic>
          <p:nvPicPr>
            <p:cNvPr id="25" name="Picture 3">
              <a:extLst>
                <a:ext uri="{FF2B5EF4-FFF2-40B4-BE49-F238E27FC236}">
                  <a16:creationId xmlns:a16="http://schemas.microsoft.com/office/drawing/2014/main" id="{1269EB5B-F8B6-4DDA-817F-8C1FC6A825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908"/>
            <a:stretch/>
          </p:blipFill>
          <p:spPr>
            <a:xfrm>
              <a:off x="4871216" y="-8626"/>
              <a:ext cx="7416068" cy="6858000"/>
            </a:xfrm>
            <a:prstGeom prst="parallelogram">
              <a:avLst>
                <a:gd name="adj" fmla="val 26384"/>
              </a:avLst>
            </a:prstGeom>
          </p:spPr>
        </p:pic>
        <p:pic>
          <p:nvPicPr>
            <p:cNvPr id="26" name="Picture 46">
              <a:extLst>
                <a:ext uri="{FF2B5EF4-FFF2-40B4-BE49-F238E27FC236}">
                  <a16:creationId xmlns:a16="http://schemas.microsoft.com/office/drawing/2014/main" id="{38CC1341-1FEA-4E74-BFAF-E16257BBB9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98" r="28918"/>
            <a:stretch/>
          </p:blipFill>
          <p:spPr>
            <a:xfrm>
              <a:off x="8582892" y="0"/>
              <a:ext cx="360910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1372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Объект 22" hidden="1">
            <a:extLst>
              <a:ext uri="{FF2B5EF4-FFF2-40B4-BE49-F238E27FC236}">
                <a16:creationId xmlns:a16="http://schemas.microsoft.com/office/drawing/2014/main" id="{83C3440A-AD86-4711-92B4-06815B2D89C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403455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0" name="Слайд think-cell" r:id="rId4" imgW="592" imgH="591" progId="TCLayout.ActiveDocument.1">
                  <p:embed/>
                </p:oleObj>
              </mc:Choice>
              <mc:Fallback>
                <p:oleObj name="Слайд think-cell" r:id="rId4" imgW="592" imgH="591" progId="TCLayout.ActiveDocument.1">
                  <p:embed/>
                  <p:pic>
                    <p:nvPicPr>
                      <p:cNvPr id="23" name="Объект 22" hidden="1">
                        <a:extLst>
                          <a:ext uri="{FF2B5EF4-FFF2-40B4-BE49-F238E27FC236}">
                            <a16:creationId xmlns:a16="http://schemas.microsoft.com/office/drawing/2014/main" id="{83C3440A-AD86-4711-92B4-06815B2D89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2C42115-C813-463B-8A26-175FAF7EB6C2}"/>
              </a:ext>
            </a:extLst>
          </p:cNvPr>
          <p:cNvSpPr/>
          <p:nvPr/>
        </p:nvSpPr>
        <p:spPr>
          <a:xfrm>
            <a:off x="534986" y="1221820"/>
            <a:ext cx="5741989" cy="1778214"/>
          </a:xfrm>
          <a:prstGeom prst="rect">
            <a:avLst/>
          </a:prstGeom>
          <a:solidFill>
            <a:schemeClr val="accent1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0173F74-B513-4B8A-AED4-E9D70296C064}"/>
              </a:ext>
            </a:extLst>
          </p:cNvPr>
          <p:cNvSpPr/>
          <p:nvPr/>
        </p:nvSpPr>
        <p:spPr>
          <a:xfrm>
            <a:off x="534985" y="3000034"/>
            <a:ext cx="5741989" cy="1930538"/>
          </a:xfrm>
          <a:prstGeom prst="rect">
            <a:avLst/>
          </a:prstGeom>
          <a:solidFill>
            <a:schemeClr val="accent2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44CFA7-923D-47A5-9160-1C7FB3426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49244"/>
            <a:ext cx="10155238" cy="498598"/>
          </a:xfrm>
        </p:spPr>
        <p:txBody>
          <a:bodyPr vert="horz"/>
          <a:lstStyle/>
          <a:p>
            <a:r>
              <a:rPr lang="ru-RU" dirty="0"/>
              <a:t>Текущая ситуация с контрактными обязательствами по социальным вопросам горнодобывающих компаний может быть улучшена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C91275-91B8-4432-A2E8-03CE5DF668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130425"/>
            <a:ext cx="10155238" cy="166199"/>
          </a:xfrm>
        </p:spPr>
        <p:txBody>
          <a:bodyPr/>
          <a:lstStyle/>
          <a:p>
            <a:r>
              <a:rPr lang="ru-RU" b="1" dirty="0"/>
              <a:t>ESG рейтинг как альтернатива контрактным обязательствам недропользователя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D8DC48A-8D5A-485D-A043-7411276C46C1}"/>
              </a:ext>
            </a:extLst>
          </p:cNvPr>
          <p:cNvSpPr/>
          <p:nvPr/>
        </p:nvSpPr>
        <p:spPr>
          <a:xfrm>
            <a:off x="822325" y="3460478"/>
            <a:ext cx="1990725" cy="100965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Недропользователь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AD82A1-A61F-468A-843A-930229780425}"/>
              </a:ext>
            </a:extLst>
          </p:cNvPr>
          <p:cNvSpPr/>
          <p:nvPr/>
        </p:nvSpPr>
        <p:spPr>
          <a:xfrm>
            <a:off x="3962400" y="3460478"/>
            <a:ext cx="1990725" cy="10096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Местные сообщества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E4B343-9B7F-43A4-9E87-407273E688EF}"/>
              </a:ext>
            </a:extLst>
          </p:cNvPr>
          <p:cNvSpPr txBox="1"/>
          <p:nvPr/>
        </p:nvSpPr>
        <p:spPr>
          <a:xfrm>
            <a:off x="4046483" y="1195621"/>
            <a:ext cx="22383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i="1" dirty="0"/>
              <a:t>Республиканский уровень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5DC87B-4739-4CD7-A145-CE1396532EF4}"/>
              </a:ext>
            </a:extLst>
          </p:cNvPr>
          <p:cNvSpPr txBox="1"/>
          <p:nvPr/>
        </p:nvSpPr>
        <p:spPr>
          <a:xfrm>
            <a:off x="4038600" y="4622795"/>
            <a:ext cx="22383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i="1" dirty="0"/>
              <a:t>Региональный уровень</a:t>
            </a: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DEEC90AA-5515-4E51-8073-388C6F9FCAE0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4162425" y="2523784"/>
            <a:ext cx="795338" cy="9366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FE632E66-687B-4064-8FD6-DBCC6CBDC07E}"/>
              </a:ext>
            </a:extLst>
          </p:cNvPr>
          <p:cNvCxnSpPr>
            <a:cxnSpLocks/>
          </p:cNvCxnSpPr>
          <p:nvPr/>
        </p:nvCxnSpPr>
        <p:spPr>
          <a:xfrm flipH="1">
            <a:off x="1876425" y="2495209"/>
            <a:ext cx="838200" cy="952500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3B22847F-9000-4807-AFB8-17EEB22F082A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2813050" y="3965303"/>
            <a:ext cx="1149350" cy="0"/>
          </a:xfrm>
          <a:prstGeom prst="straightConnector1">
            <a:avLst/>
          </a:prstGeom>
          <a:ln w="19050">
            <a:solidFill>
              <a:srgbClr val="C0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30AC27C-A406-42EC-BCDA-68DB5A58981B}"/>
              </a:ext>
            </a:extLst>
          </p:cNvPr>
          <p:cNvSpPr txBox="1"/>
          <p:nvPr/>
        </p:nvSpPr>
        <p:spPr>
          <a:xfrm>
            <a:off x="3235325" y="3927131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</a:rPr>
              <a:t>?</a:t>
            </a:r>
          </a:p>
        </p:txBody>
      </p:sp>
      <p:cxnSp>
        <p:nvCxnSpPr>
          <p:cNvPr id="41" name="Соединитель: уступ 40">
            <a:extLst>
              <a:ext uri="{FF2B5EF4-FFF2-40B4-BE49-F238E27FC236}">
                <a16:creationId xmlns:a16="http://schemas.microsoft.com/office/drawing/2014/main" id="{EF97CE59-3C0A-419F-873F-E4C2B4774AD2}"/>
              </a:ext>
            </a:extLst>
          </p:cNvPr>
          <p:cNvCxnSpPr>
            <a:endCxn id="5" idx="1"/>
          </p:cNvCxnSpPr>
          <p:nvPr/>
        </p:nvCxnSpPr>
        <p:spPr>
          <a:xfrm rot="5400000" flipH="1" flipV="1">
            <a:off x="1132249" y="2169341"/>
            <a:ext cx="1412944" cy="1143793"/>
          </a:xfrm>
          <a:prstGeom prst="bentConnector2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16B2771-EDA0-4829-9880-76DB45D189B4}"/>
              </a:ext>
            </a:extLst>
          </p:cNvPr>
          <p:cNvSpPr/>
          <p:nvPr/>
        </p:nvSpPr>
        <p:spPr>
          <a:xfrm>
            <a:off x="2410618" y="1529940"/>
            <a:ext cx="1990725" cy="1009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Государство</a:t>
            </a:r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92894B05-B15D-44DB-82C1-D342CDDCC78F}"/>
              </a:ext>
            </a:extLst>
          </p:cNvPr>
          <p:cNvGrpSpPr/>
          <p:nvPr/>
        </p:nvGrpSpPr>
        <p:grpSpPr>
          <a:xfrm>
            <a:off x="550863" y="4998461"/>
            <a:ext cx="5726111" cy="325987"/>
            <a:chOff x="550863" y="5490751"/>
            <a:chExt cx="5726111" cy="325987"/>
          </a:xfrm>
        </p:grpSpPr>
        <p:cxnSp>
          <p:nvCxnSpPr>
            <p:cNvPr id="43" name="Прямая со стрелкой 42">
              <a:extLst>
                <a:ext uri="{FF2B5EF4-FFF2-40B4-BE49-F238E27FC236}">
                  <a16:creationId xmlns:a16="http://schemas.microsoft.com/office/drawing/2014/main" id="{F385803A-9B56-4129-8F89-E40471E4DB69}"/>
                </a:ext>
              </a:extLst>
            </p:cNvPr>
            <p:cNvCxnSpPr>
              <a:cxnSpLocks/>
            </p:cNvCxnSpPr>
            <p:nvPr/>
          </p:nvCxnSpPr>
          <p:spPr>
            <a:xfrm>
              <a:off x="550863" y="5581161"/>
              <a:ext cx="373062" cy="0"/>
            </a:xfrm>
            <a:prstGeom prst="straightConnector1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FDD47B0-C21B-472E-A084-0D98E0C9F626}"/>
                </a:ext>
              </a:extLst>
            </p:cNvPr>
            <p:cNvSpPr txBox="1"/>
            <p:nvPr/>
          </p:nvSpPr>
          <p:spPr>
            <a:xfrm>
              <a:off x="1033462" y="5490751"/>
              <a:ext cx="5243512" cy="325987"/>
            </a:xfrm>
            <a:prstGeom prst="rect">
              <a:avLst/>
            </a:prstGeom>
            <a:noFill/>
          </p:spPr>
          <p:txBody>
            <a:bodyPr wrap="square" lIns="0" tIns="36576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27ACAA"/>
                </a:buClr>
                <a:buSzPct val="70000"/>
                <a:buFontTx/>
                <a:buNone/>
                <a:tabLst/>
                <a:defRPr/>
              </a:pPr>
              <a:r>
                <a:rPr lang="ru-RU" sz="1100" b="1" dirty="0">
                  <a:cs typeface="Arial" panose="020B0604020202020204" pitchFamily="34" charset="0"/>
                </a:rPr>
                <a:t>Условия по контракту</a:t>
              </a:r>
              <a:r>
                <a:rPr lang="ru-RU" sz="1100" dirty="0">
                  <a:cs typeface="Arial" panose="020B0604020202020204" pitchFamily="34" charset="0"/>
                </a:rPr>
                <a:t> на недропользование по развитию социальной ин</a:t>
              </a:r>
              <a:r>
                <a:rPr lang="ru-RU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</a:t>
              </a:r>
              <a:r>
                <a:rPr lang="ru-RU" sz="1100" dirty="0">
                  <a:cs typeface="Arial" panose="020B0604020202020204" pitchFamily="34" charset="0"/>
                </a:rPr>
                <a:t>раструктуры</a:t>
              </a:r>
              <a:endParaRPr kumimoji="0" lang="en-US" sz="11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A67B1CB4-C4AB-4E46-A43B-692C20D400E9}"/>
              </a:ext>
            </a:extLst>
          </p:cNvPr>
          <p:cNvGrpSpPr/>
          <p:nvPr/>
        </p:nvGrpSpPr>
        <p:grpSpPr>
          <a:xfrm>
            <a:off x="550863" y="5384551"/>
            <a:ext cx="5726111" cy="325987"/>
            <a:chOff x="550863" y="5834987"/>
            <a:chExt cx="5726111" cy="325987"/>
          </a:xfrm>
        </p:grpSpPr>
        <p:cxnSp>
          <p:nvCxnSpPr>
            <p:cNvPr id="47" name="Прямая со стрелкой 46">
              <a:extLst>
                <a:ext uri="{FF2B5EF4-FFF2-40B4-BE49-F238E27FC236}">
                  <a16:creationId xmlns:a16="http://schemas.microsoft.com/office/drawing/2014/main" id="{D685AD6D-EA7B-4E4D-8F3D-08E8FA9D5CEF}"/>
                </a:ext>
              </a:extLst>
            </p:cNvPr>
            <p:cNvCxnSpPr>
              <a:cxnSpLocks/>
            </p:cNvCxnSpPr>
            <p:nvPr/>
          </p:nvCxnSpPr>
          <p:spPr>
            <a:xfrm>
              <a:off x="550863" y="5935723"/>
              <a:ext cx="37306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1344CF5-1B80-48ED-91E2-35A0DDA7DF8B}"/>
                </a:ext>
              </a:extLst>
            </p:cNvPr>
            <p:cNvSpPr txBox="1"/>
            <p:nvPr/>
          </p:nvSpPr>
          <p:spPr>
            <a:xfrm>
              <a:off x="1033462" y="5834987"/>
              <a:ext cx="5243512" cy="325987"/>
            </a:xfrm>
            <a:prstGeom prst="rect">
              <a:avLst/>
            </a:prstGeom>
            <a:noFill/>
          </p:spPr>
          <p:txBody>
            <a:bodyPr wrap="square" lIns="0" tIns="36576" rIns="0" bIns="0" rtlCol="0">
              <a:spAutoFit/>
            </a:bodyPr>
            <a:lstStyle/>
            <a:p>
              <a:pPr lvl="0">
                <a:lnSpc>
                  <a:spcPct val="85000"/>
                </a:lnSpc>
                <a:buClr>
                  <a:srgbClr val="27ACAA"/>
                </a:buClr>
                <a:buSzPct val="70000"/>
                <a:defRPr/>
              </a:pPr>
              <a:r>
                <a:rPr lang="ru-RU" sz="1100" b="1" dirty="0">
                  <a:cs typeface="Arial" panose="020B0604020202020204" pitchFamily="34" charset="0"/>
                </a:rPr>
                <a:t>Бюджетные расходы</a:t>
              </a:r>
              <a:r>
                <a:rPr lang="ru-RU" sz="1100" dirty="0">
                  <a:cs typeface="Arial" panose="020B0604020202020204" pitchFamily="34" charset="0"/>
                </a:rPr>
                <a:t> на развитие объектов социальной ин</a:t>
              </a:r>
              <a:r>
                <a:rPr lang="ru-RU" sz="9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ф</a:t>
              </a:r>
              <a:r>
                <a:rPr lang="ru-RU" sz="1100" dirty="0">
                  <a:cs typeface="Arial" panose="020B0604020202020204" pitchFamily="34" charset="0"/>
                </a:rPr>
                <a:t>раструктуры </a:t>
              </a:r>
            </a:p>
            <a:p>
              <a:pPr lvl="0">
                <a:lnSpc>
                  <a:spcPct val="85000"/>
                </a:lnSpc>
                <a:buClr>
                  <a:srgbClr val="27ACAA"/>
                </a:buClr>
                <a:buSzPct val="70000"/>
                <a:defRPr/>
              </a:pPr>
              <a:r>
                <a:rPr lang="ru-RU" sz="1100" dirty="0">
                  <a:cs typeface="Arial" panose="020B0604020202020204" pitchFamily="34" charset="0"/>
                </a:rPr>
                <a:t>из республиканского бюджета </a:t>
              </a:r>
              <a:endParaRPr kumimoji="0" lang="en-US" sz="11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CA117E78-DAD4-4A5C-9E47-5D5DFC333E7F}"/>
              </a:ext>
            </a:extLst>
          </p:cNvPr>
          <p:cNvGrpSpPr/>
          <p:nvPr/>
        </p:nvGrpSpPr>
        <p:grpSpPr>
          <a:xfrm>
            <a:off x="550863" y="5770641"/>
            <a:ext cx="5726111" cy="469872"/>
            <a:chOff x="550863" y="6196924"/>
            <a:chExt cx="5726111" cy="469872"/>
          </a:xfrm>
        </p:grpSpPr>
        <p:cxnSp>
          <p:nvCxnSpPr>
            <p:cNvPr id="49" name="Прямая со стрелкой 48">
              <a:extLst>
                <a:ext uri="{FF2B5EF4-FFF2-40B4-BE49-F238E27FC236}">
                  <a16:creationId xmlns:a16="http://schemas.microsoft.com/office/drawing/2014/main" id="{4D228336-6C2C-442F-8475-2A9FC423DBDE}"/>
                </a:ext>
              </a:extLst>
            </p:cNvPr>
            <p:cNvCxnSpPr>
              <a:cxnSpLocks/>
            </p:cNvCxnSpPr>
            <p:nvPr/>
          </p:nvCxnSpPr>
          <p:spPr>
            <a:xfrm>
              <a:off x="550863" y="6292910"/>
              <a:ext cx="373062" cy="0"/>
            </a:xfrm>
            <a:prstGeom prst="straightConnector1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537FAA3-B8C7-4FD5-A80F-724068EDB28E}"/>
                </a:ext>
              </a:extLst>
            </p:cNvPr>
            <p:cNvSpPr txBox="1"/>
            <p:nvPr/>
          </p:nvSpPr>
          <p:spPr>
            <a:xfrm>
              <a:off x="1033462" y="6196924"/>
              <a:ext cx="5243512" cy="469872"/>
            </a:xfrm>
            <a:prstGeom prst="rect">
              <a:avLst/>
            </a:prstGeom>
            <a:noFill/>
          </p:spPr>
          <p:txBody>
            <a:bodyPr wrap="square" lIns="0" tIns="36576" rIns="0" bIns="0" rtlCol="0">
              <a:spAutoFit/>
            </a:bodyPr>
            <a:lstStyle/>
            <a:p>
              <a:pPr lvl="0">
                <a:lnSpc>
                  <a:spcPct val="85000"/>
                </a:lnSpc>
                <a:buClr>
                  <a:srgbClr val="27ACAA"/>
                </a:buClr>
                <a:buSzPct val="70000"/>
                <a:defRPr/>
              </a:pPr>
              <a:r>
                <a:rPr lang="ru-RU" sz="1100" b="1" dirty="0">
                  <a:cs typeface="Arial" panose="020B0604020202020204" pitchFamily="34" charset="0"/>
                </a:rPr>
                <a:t>Налоги и другие обязательные платежи, </a:t>
              </a:r>
              <a:r>
                <a:rPr lang="ru-RU" sz="1100" dirty="0">
                  <a:cs typeface="Arial" panose="020B0604020202020204" pitchFamily="34" charset="0"/>
                </a:rPr>
                <a:t>включая расходы на спец. счет по развитию социальной ин</a:t>
              </a:r>
              <a:r>
                <a:rPr lang="ru-RU" sz="9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ф</a:t>
              </a:r>
              <a:r>
                <a:rPr lang="ru-RU" sz="1100" dirty="0">
                  <a:cs typeface="Arial" panose="020B0604020202020204" pitchFamily="34" charset="0"/>
                </a:rPr>
                <a:t>раструктуры согласно условиям контрактов на недропользование</a:t>
              </a:r>
            </a:p>
          </p:txBody>
        </p: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3E5A951C-B38F-444C-9B78-8747758ECD1A}"/>
              </a:ext>
            </a:extLst>
          </p:cNvPr>
          <p:cNvGrpSpPr/>
          <p:nvPr/>
        </p:nvGrpSpPr>
        <p:grpSpPr>
          <a:xfrm>
            <a:off x="7394028" y="858390"/>
            <a:ext cx="4122682" cy="297819"/>
            <a:chOff x="782434" y="1280479"/>
            <a:chExt cx="1531163" cy="297819"/>
          </a:xfrm>
        </p:grpSpPr>
        <p:sp>
          <p:nvSpPr>
            <p:cNvPr id="56" name="Rectangle 142">
              <a:extLst>
                <a:ext uri="{FF2B5EF4-FFF2-40B4-BE49-F238E27FC236}">
                  <a16:creationId xmlns:a16="http://schemas.microsoft.com/office/drawing/2014/main" id="{8933DE0C-E16E-49BB-AFC8-D7AB908C99F3}"/>
                </a:ext>
              </a:extLst>
            </p:cNvPr>
            <p:cNvSpPr/>
            <p:nvPr/>
          </p:nvSpPr>
          <p:spPr>
            <a:xfrm>
              <a:off x="782434" y="1280479"/>
              <a:ext cx="1531163" cy="2916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  <a:latin typeface="PT Sans"/>
                </a:rPr>
                <a:t>Проблематика текущей системы</a:t>
              </a:r>
            </a:p>
          </p:txBody>
        </p:sp>
        <p:cxnSp>
          <p:nvCxnSpPr>
            <p:cNvPr id="57" name="Прямая соединительная линия 56">
              <a:extLst>
                <a:ext uri="{FF2B5EF4-FFF2-40B4-BE49-F238E27FC236}">
                  <a16:creationId xmlns:a16="http://schemas.microsoft.com/office/drawing/2014/main" id="{82ABA526-9FE9-44BB-8A4F-A999D7D501A0}"/>
                </a:ext>
              </a:extLst>
            </p:cNvPr>
            <p:cNvCxnSpPr>
              <a:cxnSpLocks/>
            </p:cNvCxnSpPr>
            <p:nvPr/>
          </p:nvCxnSpPr>
          <p:spPr>
            <a:xfrm>
              <a:off x="791557" y="1578298"/>
              <a:ext cx="148100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Стрелка: вправо 57">
            <a:extLst>
              <a:ext uri="{FF2B5EF4-FFF2-40B4-BE49-F238E27FC236}">
                <a16:creationId xmlns:a16="http://schemas.microsoft.com/office/drawing/2014/main" id="{BC6A870F-5F90-4094-A4C1-239280B9B2E5}"/>
              </a:ext>
            </a:extLst>
          </p:cNvPr>
          <p:cNvSpPr/>
          <p:nvPr/>
        </p:nvSpPr>
        <p:spPr>
          <a:xfrm>
            <a:off x="6679458" y="1221820"/>
            <a:ext cx="394601" cy="4850636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F2EBF0B0-D003-4953-8EF5-1B3BDA99DA87}"/>
              </a:ext>
            </a:extLst>
          </p:cNvPr>
          <p:cNvGrpSpPr/>
          <p:nvPr/>
        </p:nvGrpSpPr>
        <p:grpSpPr>
          <a:xfrm>
            <a:off x="7416555" y="1263615"/>
            <a:ext cx="4005562" cy="4801748"/>
            <a:chOff x="7416555" y="1515871"/>
            <a:chExt cx="3898716" cy="4167247"/>
          </a:xfrm>
        </p:grpSpPr>
        <p:grpSp>
          <p:nvGrpSpPr>
            <p:cNvPr id="68" name="Группа 67">
              <a:extLst>
                <a:ext uri="{FF2B5EF4-FFF2-40B4-BE49-F238E27FC236}">
                  <a16:creationId xmlns:a16="http://schemas.microsoft.com/office/drawing/2014/main" id="{B6735B5D-AE2C-487C-8364-34C0DC4FB6BA}"/>
                </a:ext>
              </a:extLst>
            </p:cNvPr>
            <p:cNvGrpSpPr/>
            <p:nvPr/>
          </p:nvGrpSpPr>
          <p:grpSpPr>
            <a:xfrm>
              <a:off x="7416555" y="2285960"/>
              <a:ext cx="3888506" cy="1006093"/>
              <a:chOff x="7409439" y="3426279"/>
              <a:chExt cx="3888506" cy="1239199"/>
            </a:xfrm>
          </p:grpSpPr>
          <p:sp>
            <p:nvSpPr>
              <p:cNvPr id="63" name="Прямоугольник 62">
                <a:extLst>
                  <a:ext uri="{FF2B5EF4-FFF2-40B4-BE49-F238E27FC236}">
                    <a16:creationId xmlns:a16="http://schemas.microsoft.com/office/drawing/2014/main" id="{F526BB00-86F0-4B69-97E2-4631FC2A6662}"/>
                  </a:ext>
                </a:extLst>
              </p:cNvPr>
              <p:cNvSpPr/>
              <p:nvPr/>
            </p:nvSpPr>
            <p:spPr>
              <a:xfrm>
                <a:off x="7409439" y="3426279"/>
                <a:ext cx="394601" cy="1235955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000" dirty="0"/>
                  <a:t>2</a:t>
                </a:r>
              </a:p>
            </p:txBody>
          </p:sp>
          <p:sp>
            <p:nvSpPr>
              <p:cNvPr id="64" name="Прямоугольник 63">
                <a:extLst>
                  <a:ext uri="{FF2B5EF4-FFF2-40B4-BE49-F238E27FC236}">
                    <a16:creationId xmlns:a16="http://schemas.microsoft.com/office/drawing/2014/main" id="{C2346C9A-CE71-453D-8D55-9C89E26284DB}"/>
                  </a:ext>
                </a:extLst>
              </p:cNvPr>
              <p:cNvSpPr/>
              <p:nvPr/>
            </p:nvSpPr>
            <p:spPr>
              <a:xfrm>
                <a:off x="7804040" y="3429523"/>
                <a:ext cx="3493905" cy="123595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1100" b="1" dirty="0">
                    <a:solidFill>
                      <a:schemeClr val="tx1"/>
                    </a:solidFill>
                  </a:rPr>
                  <a:t>Отсутствие мотивации на добровольное сверх</a:t>
                </a:r>
              </a:p>
              <a:p>
                <a:r>
                  <a:rPr lang="ru-RU" sz="1100" b="1" dirty="0">
                    <a:solidFill>
                      <a:schemeClr val="tx1"/>
                    </a:solidFill>
                  </a:rPr>
                  <a:t>финансирование в социально-экономическое</a:t>
                </a:r>
              </a:p>
              <a:p>
                <a:r>
                  <a:rPr lang="ru-RU" sz="1100" b="1" dirty="0">
                    <a:solidFill>
                      <a:schemeClr val="tx1"/>
                    </a:solidFill>
                  </a:rPr>
                  <a:t>развитие регионов </a:t>
                </a:r>
                <a:r>
                  <a:rPr lang="ru-RU" sz="1100" b="1" baseline="30000" dirty="0">
                    <a:solidFill>
                      <a:schemeClr val="tx1"/>
                    </a:solidFill>
                  </a:rPr>
                  <a:t>(1)</a:t>
                </a:r>
              </a:p>
              <a:p>
                <a:r>
                  <a:rPr lang="ru-RU" sz="1000" dirty="0">
                    <a:solidFill>
                      <a:schemeClr val="tx1"/>
                    </a:solidFill>
                  </a:rPr>
                  <a:t>Все прочие социальные платежи (не через спец. счета) недропользователь не всегда может отнести на уменьшение налогооблагаемого дохода</a:t>
                </a:r>
              </a:p>
            </p:txBody>
          </p:sp>
        </p:grpSp>
        <p:grpSp>
          <p:nvGrpSpPr>
            <p:cNvPr id="67" name="Группа 66">
              <a:extLst>
                <a:ext uri="{FF2B5EF4-FFF2-40B4-BE49-F238E27FC236}">
                  <a16:creationId xmlns:a16="http://schemas.microsoft.com/office/drawing/2014/main" id="{FC0BCCE4-5D4C-4026-B5F2-2FA43DC0F3ED}"/>
                </a:ext>
              </a:extLst>
            </p:cNvPr>
            <p:cNvGrpSpPr/>
            <p:nvPr/>
          </p:nvGrpSpPr>
          <p:grpSpPr>
            <a:xfrm>
              <a:off x="7417980" y="1515871"/>
              <a:ext cx="3888506" cy="650005"/>
              <a:chOff x="7417980" y="2744219"/>
              <a:chExt cx="3888506" cy="650005"/>
            </a:xfrm>
          </p:grpSpPr>
          <p:sp>
            <p:nvSpPr>
              <p:cNvPr id="65" name="Прямоугольник 64">
                <a:extLst>
                  <a:ext uri="{FF2B5EF4-FFF2-40B4-BE49-F238E27FC236}">
                    <a16:creationId xmlns:a16="http://schemas.microsoft.com/office/drawing/2014/main" id="{A9BA55B9-ABF4-4F7F-9C79-25E79625BCD8}"/>
                  </a:ext>
                </a:extLst>
              </p:cNvPr>
              <p:cNvSpPr/>
              <p:nvPr/>
            </p:nvSpPr>
            <p:spPr>
              <a:xfrm>
                <a:off x="7417980" y="2744219"/>
                <a:ext cx="394601" cy="6500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000" dirty="0"/>
                  <a:t>1</a:t>
                </a:r>
              </a:p>
            </p:txBody>
          </p:sp>
          <p:sp>
            <p:nvSpPr>
              <p:cNvPr id="66" name="Прямоугольник 65">
                <a:extLst>
                  <a:ext uri="{FF2B5EF4-FFF2-40B4-BE49-F238E27FC236}">
                    <a16:creationId xmlns:a16="http://schemas.microsoft.com/office/drawing/2014/main" id="{189309BF-8C58-489F-A048-433459D2DA8D}"/>
                  </a:ext>
                </a:extLst>
              </p:cNvPr>
              <p:cNvSpPr/>
              <p:nvPr/>
            </p:nvSpPr>
            <p:spPr>
              <a:xfrm>
                <a:off x="7812581" y="2744220"/>
                <a:ext cx="3493905" cy="65000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1100" b="1" dirty="0">
                    <a:solidFill>
                      <a:schemeClr val="tx1"/>
                    </a:solidFill>
                  </a:rPr>
                  <a:t>Отсутствие влияния </a:t>
                </a:r>
              </a:p>
              <a:p>
                <a:r>
                  <a:rPr lang="ru-RU" sz="1000" dirty="0">
                    <a:solidFill>
                      <a:schemeClr val="tx1"/>
                    </a:solidFill>
                  </a:rPr>
                  <a:t>Недропользователь не может повлиять на выбор проектов, </a:t>
                </a:r>
                <a:r>
                  <a:rPr lang="ru-RU" sz="8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ф</a:t>
                </a:r>
                <a:r>
                  <a:rPr lang="ru-RU" sz="1000" dirty="0">
                    <a:solidFill>
                      <a:schemeClr val="tx1"/>
                    </a:solidFill>
                  </a:rPr>
                  <a:t>инансируемых через перечисления на специальные счета местных государственных органов</a:t>
                </a:r>
              </a:p>
            </p:txBody>
          </p:sp>
        </p:grpSp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id="{7C844F0A-6D6F-439D-B5FF-179E2CF29891}"/>
                </a:ext>
              </a:extLst>
            </p:cNvPr>
            <p:cNvGrpSpPr/>
            <p:nvPr/>
          </p:nvGrpSpPr>
          <p:grpSpPr>
            <a:xfrm>
              <a:off x="7426765" y="3420654"/>
              <a:ext cx="3888506" cy="653250"/>
              <a:chOff x="7417980" y="2744219"/>
              <a:chExt cx="3888506" cy="653250"/>
            </a:xfrm>
          </p:grpSpPr>
          <p:sp>
            <p:nvSpPr>
              <p:cNvPr id="76" name="Прямоугольник 75">
                <a:extLst>
                  <a:ext uri="{FF2B5EF4-FFF2-40B4-BE49-F238E27FC236}">
                    <a16:creationId xmlns:a16="http://schemas.microsoft.com/office/drawing/2014/main" id="{E5F94317-0128-4310-B6B8-07A04492F612}"/>
                  </a:ext>
                </a:extLst>
              </p:cNvPr>
              <p:cNvSpPr/>
              <p:nvPr/>
            </p:nvSpPr>
            <p:spPr>
              <a:xfrm>
                <a:off x="7417980" y="2744219"/>
                <a:ext cx="394601" cy="650004"/>
              </a:xfrm>
              <a:prstGeom prst="rect">
                <a:avLst/>
              </a:prstGeom>
              <a:solidFill>
                <a:srgbClr val="0F4C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000" dirty="0"/>
                  <a:t>3</a:t>
                </a:r>
              </a:p>
            </p:txBody>
          </p:sp>
          <p:sp>
            <p:nvSpPr>
              <p:cNvPr id="77" name="Прямоугольник 76">
                <a:extLst>
                  <a:ext uri="{FF2B5EF4-FFF2-40B4-BE49-F238E27FC236}">
                    <a16:creationId xmlns:a16="http://schemas.microsoft.com/office/drawing/2014/main" id="{6F880481-9129-48FF-85D2-6B043EC276E3}"/>
                  </a:ext>
                </a:extLst>
              </p:cNvPr>
              <p:cNvSpPr/>
              <p:nvPr/>
            </p:nvSpPr>
            <p:spPr>
              <a:xfrm>
                <a:off x="7812581" y="2747465"/>
                <a:ext cx="3493905" cy="65000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1100" b="1" dirty="0">
                    <a:solidFill>
                      <a:schemeClr val="tx1"/>
                    </a:solidFill>
                  </a:rPr>
                  <a:t>Повышенный уровень нагрузки</a:t>
                </a:r>
              </a:p>
              <a:p>
                <a:r>
                  <a:rPr lang="ru-RU" sz="1000" dirty="0">
                    <a:solidFill>
                      <a:schemeClr val="tx1"/>
                    </a:solidFill>
                  </a:rPr>
                  <a:t>Контрактные обязательства недропользователя по каждому месторождению согласовываются с государственными органами</a:t>
                </a:r>
              </a:p>
            </p:txBody>
          </p:sp>
        </p:grpSp>
        <p:grpSp>
          <p:nvGrpSpPr>
            <p:cNvPr id="78" name="Группа 77">
              <a:extLst>
                <a:ext uri="{FF2B5EF4-FFF2-40B4-BE49-F238E27FC236}">
                  <a16:creationId xmlns:a16="http://schemas.microsoft.com/office/drawing/2014/main" id="{1B49FBBD-495D-4AAE-AD84-487E2E4299A2}"/>
                </a:ext>
              </a:extLst>
            </p:cNvPr>
            <p:cNvGrpSpPr/>
            <p:nvPr/>
          </p:nvGrpSpPr>
          <p:grpSpPr>
            <a:xfrm>
              <a:off x="7425096" y="4221801"/>
              <a:ext cx="3888506" cy="653250"/>
              <a:chOff x="7417980" y="2744219"/>
              <a:chExt cx="3888506" cy="653250"/>
            </a:xfrm>
          </p:grpSpPr>
          <p:sp>
            <p:nvSpPr>
              <p:cNvPr id="79" name="Прямоугольник 78">
                <a:extLst>
                  <a:ext uri="{FF2B5EF4-FFF2-40B4-BE49-F238E27FC236}">
                    <a16:creationId xmlns:a16="http://schemas.microsoft.com/office/drawing/2014/main" id="{06A098AD-8D53-4456-A367-928DB3F588B9}"/>
                  </a:ext>
                </a:extLst>
              </p:cNvPr>
              <p:cNvSpPr/>
              <p:nvPr/>
            </p:nvSpPr>
            <p:spPr>
              <a:xfrm>
                <a:off x="7417980" y="2744219"/>
                <a:ext cx="394601" cy="650004"/>
              </a:xfrm>
              <a:prstGeom prst="rect">
                <a:avLst/>
              </a:prstGeom>
              <a:solidFill>
                <a:srgbClr val="0F4C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000" dirty="0"/>
                  <a:t>4</a:t>
                </a:r>
              </a:p>
            </p:txBody>
          </p:sp>
          <p:sp>
            <p:nvSpPr>
              <p:cNvPr id="80" name="Прямоугольник 79">
                <a:extLst>
                  <a:ext uri="{FF2B5EF4-FFF2-40B4-BE49-F238E27FC236}">
                    <a16:creationId xmlns:a16="http://schemas.microsoft.com/office/drawing/2014/main" id="{F6778245-28D9-4346-9D08-2C42824BE370}"/>
                  </a:ext>
                </a:extLst>
              </p:cNvPr>
              <p:cNvSpPr/>
              <p:nvPr/>
            </p:nvSpPr>
            <p:spPr>
              <a:xfrm>
                <a:off x="7812581" y="2747465"/>
                <a:ext cx="3493905" cy="65000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1100" b="1" dirty="0">
                    <a:solidFill>
                      <a:schemeClr val="tx1"/>
                    </a:solidFill>
                  </a:rPr>
                  <a:t>Эффективность управления средствами может </a:t>
                </a:r>
              </a:p>
              <a:p>
                <a:r>
                  <a:rPr lang="ru-RU" sz="1100" b="1" dirty="0">
                    <a:solidFill>
                      <a:schemeClr val="tx1"/>
                    </a:solidFill>
                  </a:rPr>
                  <a:t>быть улучшена</a:t>
                </a:r>
              </a:p>
              <a:p>
                <a:r>
                  <a:rPr lang="ru-RU" sz="1000" dirty="0">
                    <a:solidFill>
                      <a:schemeClr val="tx1"/>
                    </a:solidFill>
                  </a:rPr>
                  <a:t>Финансируемые проекты/программы</a:t>
                </a:r>
                <a:r>
                  <a:rPr lang="en-US" sz="1000" dirty="0">
                    <a:solidFill>
                      <a:schemeClr val="tx1"/>
                    </a:solidFill>
                  </a:rPr>
                  <a:t> </a:t>
                </a:r>
                <a:r>
                  <a:rPr lang="ru-RU" sz="1000" dirty="0">
                    <a:solidFill>
                      <a:schemeClr val="tx1"/>
                    </a:solidFill>
                  </a:rPr>
                  <a:t>не</a:t>
                </a:r>
                <a:r>
                  <a:rPr lang="en-US" sz="1000" dirty="0">
                    <a:solidFill>
                      <a:schemeClr val="tx1"/>
                    </a:solidFill>
                  </a:rPr>
                  <a:t> </a:t>
                </a:r>
                <a:r>
                  <a:rPr lang="ru-RU" sz="1000" dirty="0">
                    <a:solidFill>
                      <a:schemeClr val="tx1"/>
                    </a:solidFill>
                  </a:rPr>
                  <a:t>редко имеют слабовыраженный эффект</a:t>
                </a:r>
                <a:endParaRPr lang="ru-RU" sz="8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1" name="Группа 80">
              <a:extLst>
                <a:ext uri="{FF2B5EF4-FFF2-40B4-BE49-F238E27FC236}">
                  <a16:creationId xmlns:a16="http://schemas.microsoft.com/office/drawing/2014/main" id="{69B089EB-C175-4913-9296-992A71BDD922}"/>
                </a:ext>
              </a:extLst>
            </p:cNvPr>
            <p:cNvGrpSpPr/>
            <p:nvPr/>
          </p:nvGrpSpPr>
          <p:grpSpPr>
            <a:xfrm>
              <a:off x="7425096" y="5029868"/>
              <a:ext cx="3888506" cy="653250"/>
              <a:chOff x="7417980" y="2744219"/>
              <a:chExt cx="3888506" cy="653250"/>
            </a:xfrm>
          </p:grpSpPr>
          <p:sp>
            <p:nvSpPr>
              <p:cNvPr id="82" name="Прямоугольник 81">
                <a:extLst>
                  <a:ext uri="{FF2B5EF4-FFF2-40B4-BE49-F238E27FC236}">
                    <a16:creationId xmlns:a16="http://schemas.microsoft.com/office/drawing/2014/main" id="{FF871C8A-EE1B-4EF2-B8EA-BFF2CE78E5E1}"/>
                  </a:ext>
                </a:extLst>
              </p:cNvPr>
              <p:cNvSpPr/>
              <p:nvPr/>
            </p:nvSpPr>
            <p:spPr>
              <a:xfrm>
                <a:off x="7417980" y="2744219"/>
                <a:ext cx="394601" cy="650004"/>
              </a:xfrm>
              <a:prstGeom prst="rect">
                <a:avLst/>
              </a:prstGeom>
              <a:solidFill>
                <a:srgbClr val="C29A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000" dirty="0"/>
                  <a:t>5</a:t>
                </a:r>
              </a:p>
            </p:txBody>
          </p:sp>
          <p:sp>
            <p:nvSpPr>
              <p:cNvPr id="83" name="Прямоугольник 82">
                <a:extLst>
                  <a:ext uri="{FF2B5EF4-FFF2-40B4-BE49-F238E27FC236}">
                    <a16:creationId xmlns:a16="http://schemas.microsoft.com/office/drawing/2014/main" id="{6D221BD2-C23C-4EFC-A1D4-F9DFA631EF7C}"/>
                  </a:ext>
                </a:extLst>
              </p:cNvPr>
              <p:cNvSpPr/>
              <p:nvPr/>
            </p:nvSpPr>
            <p:spPr>
              <a:xfrm>
                <a:off x="7812581" y="2747465"/>
                <a:ext cx="3493905" cy="65000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1100" b="1" dirty="0">
                    <a:solidFill>
                      <a:schemeClr val="tx1"/>
                    </a:solidFill>
                  </a:rPr>
                  <a:t>Рост социального напряжения</a:t>
                </a:r>
              </a:p>
              <a:p>
                <a:r>
                  <a:rPr lang="ru-RU" sz="1000" dirty="0">
                    <a:solidFill>
                      <a:schemeClr val="tx1"/>
                    </a:solidFill>
                  </a:rPr>
                  <a:t>Неудовлетворенность результатом реализации проектов/программ по развитию региона </a:t>
                </a:r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88" name="Slide Number Placeholder 5">
            <a:extLst>
              <a:ext uri="{FF2B5EF4-FFF2-40B4-BE49-F238E27FC236}">
                <a16:creationId xmlns:a16="http://schemas.microsoft.com/office/drawing/2014/main" id="{2E73FD36-8978-4026-89A3-CC76FA83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3150" y="6415802"/>
            <a:ext cx="419100" cy="24622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CC02F-A862-48A2-AB8A-E15E0A5B05D7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0F4C81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F4C81"/>
              </a:solidFill>
              <a:effectLst/>
              <a:uLnTx/>
              <a:uFillTx/>
              <a:latin typeface="PT Serif"/>
              <a:ea typeface="+mn-ea"/>
              <a:cs typeface="+mn-cs"/>
            </a:endParaRPr>
          </a:p>
        </p:txBody>
      </p:sp>
      <p:sp>
        <p:nvSpPr>
          <p:cNvPr id="54" name="Нижний колонтитул 2">
            <a:extLst>
              <a:ext uri="{FF2B5EF4-FFF2-40B4-BE49-F238E27FC236}">
                <a16:creationId xmlns:a16="http://schemas.microsoft.com/office/drawing/2014/main" id="{CDE90969-DB23-4222-A824-B32ECF31D1C0}"/>
              </a:ext>
            </a:extLst>
          </p:cNvPr>
          <p:cNvSpPr txBox="1">
            <a:spLocks/>
          </p:cNvSpPr>
          <p:nvPr/>
        </p:nvSpPr>
        <p:spPr>
          <a:xfrm>
            <a:off x="550863" y="6282643"/>
            <a:ext cx="10926434" cy="24622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/>
              <a:t>Примечание: (1) – Существует схема осуществления сверх финансирования через оформление «Благотворительной помощи», которая позволяет уменьшить налогооблагаемый доход. Однако данный механизм не может</a:t>
            </a:r>
            <a:r>
              <a:rPr lang="en-US" sz="800" dirty="0"/>
              <a:t> </a:t>
            </a:r>
            <a:r>
              <a:rPr lang="ru-RU" sz="800" dirty="0"/>
              <a:t>являться эффективным ввиду отсутствия системности, ограниченности в выборе финансируемых проектов/программ и наличием финансовых лимитов </a:t>
            </a:r>
          </a:p>
        </p:txBody>
      </p:sp>
    </p:spTree>
    <p:extLst>
      <p:ext uri="{BB962C8B-B14F-4D97-AF65-F5344CB8AC3E}">
        <p14:creationId xmlns:p14="http://schemas.microsoft.com/office/powerpoint/2010/main" val="935345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1" name="Object 200" hidden="1">
            <a:extLst>
              <a:ext uri="{FF2B5EF4-FFF2-40B4-BE49-F238E27FC236}">
                <a16:creationId xmlns:a16="http://schemas.microsoft.com/office/drawing/2014/main" id="{B4C9AF2F-1B93-429F-942A-61ED16C4C01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975051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4" name="Слайд think-cell" r:id="rId4" imgW="425" imgH="424" progId="TCLayout.ActiveDocument.1">
                  <p:embed/>
                </p:oleObj>
              </mc:Choice>
              <mc:Fallback>
                <p:oleObj name="Слайд think-cell" r:id="rId4" imgW="425" imgH="424" progId="TCLayout.ActiveDocument.1">
                  <p:embed/>
                  <p:pic>
                    <p:nvPicPr>
                      <p:cNvPr id="201" name="Object 200" hidden="1">
                        <a:extLst>
                          <a:ext uri="{FF2B5EF4-FFF2-40B4-BE49-F238E27FC236}">
                            <a16:creationId xmlns:a16="http://schemas.microsoft.com/office/drawing/2014/main" id="{B4C9AF2F-1B93-429F-942A-61ED16C4C0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64EB374-41AE-4B49-91E5-2312EA6C8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49244"/>
            <a:ext cx="10155238" cy="249299"/>
          </a:xfrm>
        </p:spPr>
        <p:txBody>
          <a:bodyPr vert="horz"/>
          <a:lstStyle/>
          <a:p>
            <a:r>
              <a:rPr lang="ru-RU" dirty="0"/>
              <a:t>Алгоритм применения </a:t>
            </a:r>
            <a:r>
              <a:rPr lang="en-US" dirty="0"/>
              <a:t>ESG</a:t>
            </a:r>
            <a:r>
              <a:rPr lang="ru-RU" dirty="0"/>
              <a:t> рейтинга взамен отдельных контрактных обязательств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B623B6-579C-4CFB-B75D-969D3318F1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130425"/>
            <a:ext cx="10155238" cy="166199"/>
          </a:xfrm>
        </p:spPr>
        <p:txBody>
          <a:bodyPr/>
          <a:lstStyle/>
          <a:p>
            <a:r>
              <a:rPr lang="ru-RU" b="1" dirty="0"/>
              <a:t>ESG рейтинг как альтернатива контрактным обязательствам недропользователя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8F7C31-0A68-4151-90BB-1FEE44CB311C}"/>
              </a:ext>
            </a:extLst>
          </p:cNvPr>
          <p:cNvSpPr/>
          <p:nvPr/>
        </p:nvSpPr>
        <p:spPr>
          <a:xfrm>
            <a:off x="662271" y="3721793"/>
            <a:ext cx="2024517" cy="2583976"/>
          </a:xfrm>
          <a:prstGeom prst="rect">
            <a:avLst/>
          </a:prstGeom>
          <a:solidFill>
            <a:srgbClr val="FBFBFB"/>
          </a:solidFill>
          <a:ln>
            <a:solidFill>
              <a:srgbClr val="D6DC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rtlCol="0" anchor="t"/>
          <a:lstStyle/>
          <a:p>
            <a:pPr algn="just"/>
            <a:r>
              <a:rPr lang="ru-RU" sz="1050" dirty="0">
                <a:solidFill>
                  <a:schemeClr val="tx1"/>
                </a:solidFill>
              </a:rPr>
              <a:t>При оценке</a:t>
            </a:r>
            <a:r>
              <a:rPr lang="en-US" sz="1050" dirty="0">
                <a:solidFill>
                  <a:schemeClr val="tx1"/>
                </a:solidFill>
              </a:rPr>
              <a:t> ESG </a:t>
            </a:r>
            <a:r>
              <a:rPr lang="ru-RU" sz="1050" dirty="0">
                <a:solidFill>
                  <a:schemeClr val="tx1"/>
                </a:solidFill>
              </a:rPr>
              <a:t>рейтинга </a:t>
            </a:r>
          </a:p>
          <a:p>
            <a:pPr algn="just"/>
            <a:r>
              <a:rPr lang="ru-RU" sz="1050" dirty="0">
                <a:solidFill>
                  <a:schemeClr val="tx1"/>
                </a:solidFill>
              </a:rPr>
              <a:t>ГМК компаний, рейтинговое агентство учитывает уровень деятельность компании в области Устойчивого развития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9BD8DA-DF3D-4E82-A799-9144798DF3CC}"/>
              </a:ext>
            </a:extLst>
          </p:cNvPr>
          <p:cNvSpPr>
            <a:spLocks noChangeAspect="1"/>
          </p:cNvSpPr>
          <p:nvPr/>
        </p:nvSpPr>
        <p:spPr>
          <a:xfrm>
            <a:off x="740690" y="2343218"/>
            <a:ext cx="1867679" cy="839263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Охват оценки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ESG</a:t>
            </a:r>
            <a:r>
              <a:rPr lang="ru-RU" sz="1200" b="1" dirty="0">
                <a:solidFill>
                  <a:schemeClr val="bg1"/>
                </a:solidFill>
              </a:rPr>
              <a:t> рейтинга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6616FC-04B2-45EC-93E0-56F178FA604E}"/>
              </a:ext>
            </a:extLst>
          </p:cNvPr>
          <p:cNvSpPr/>
          <p:nvPr/>
        </p:nvSpPr>
        <p:spPr>
          <a:xfrm>
            <a:off x="652869" y="2263747"/>
            <a:ext cx="175642" cy="17394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E4D818-C8EE-4F1B-B33C-D863213DD7FC}"/>
              </a:ext>
            </a:extLst>
          </p:cNvPr>
          <p:cNvSpPr/>
          <p:nvPr/>
        </p:nvSpPr>
        <p:spPr>
          <a:xfrm>
            <a:off x="5126091" y="3721793"/>
            <a:ext cx="2024517" cy="2583976"/>
          </a:xfrm>
          <a:prstGeom prst="rect">
            <a:avLst/>
          </a:prstGeom>
          <a:solidFill>
            <a:srgbClr val="FBFBFB"/>
          </a:solidFill>
          <a:ln>
            <a:solidFill>
              <a:srgbClr val="D6DC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rtlCol="0" anchor="t"/>
          <a:lstStyle/>
          <a:p>
            <a:pPr algn="just"/>
            <a:r>
              <a:rPr lang="ru-RU" sz="1050" dirty="0">
                <a:solidFill>
                  <a:schemeClr val="tx1"/>
                </a:solidFill>
              </a:rPr>
              <a:t>Недропользователь,</a:t>
            </a:r>
          </a:p>
          <a:p>
            <a:pPr algn="just"/>
            <a:r>
              <a:rPr lang="ru-RU" sz="1050" dirty="0">
                <a:solidFill>
                  <a:schemeClr val="tx1"/>
                </a:solidFill>
              </a:rPr>
              <a:t>исходя из своей ситуации и стратегии развития, выбирает из перечня тем</a:t>
            </a:r>
            <a:r>
              <a:rPr lang="en-US" sz="1050" dirty="0">
                <a:solidFill>
                  <a:schemeClr val="tx1"/>
                </a:solidFill>
              </a:rPr>
              <a:t>/</a:t>
            </a:r>
            <a:r>
              <a:rPr lang="ru-RU" sz="1050" dirty="0">
                <a:solidFill>
                  <a:schemeClr val="tx1"/>
                </a:solidFill>
              </a:rPr>
              <a:t>разделов</a:t>
            </a:r>
            <a:r>
              <a:rPr lang="en-US" sz="1050" dirty="0">
                <a:solidFill>
                  <a:schemeClr val="tx1"/>
                </a:solidFill>
              </a:rPr>
              <a:t>/</a:t>
            </a:r>
            <a:r>
              <a:rPr lang="ru-RU" sz="1050" dirty="0">
                <a:solidFill>
                  <a:schemeClr val="tx1"/>
                </a:solidFill>
              </a:rPr>
              <a:t>оценочных пунктов, определенных Государством участки, на которые направляет свои усилия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5A44D5-493D-4782-B48B-BF547363E1E1}"/>
              </a:ext>
            </a:extLst>
          </p:cNvPr>
          <p:cNvSpPr/>
          <p:nvPr/>
        </p:nvSpPr>
        <p:spPr>
          <a:xfrm>
            <a:off x="7317721" y="3712921"/>
            <a:ext cx="2024517" cy="2583976"/>
          </a:xfrm>
          <a:prstGeom prst="rect">
            <a:avLst/>
          </a:prstGeom>
          <a:solidFill>
            <a:srgbClr val="FBFBFB"/>
          </a:solidFill>
          <a:ln>
            <a:solidFill>
              <a:srgbClr val="D6DC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rtlCol="0" anchor="t"/>
          <a:lstStyle/>
          <a:p>
            <a:pPr algn="just"/>
            <a:r>
              <a:rPr lang="ru-RU" sz="1050" dirty="0">
                <a:solidFill>
                  <a:schemeClr val="tx1"/>
                </a:solidFill>
              </a:rPr>
              <a:t>Для оценки успеха Недропользователя в </a:t>
            </a:r>
            <a:r>
              <a:rPr lang="en-US" sz="1050" dirty="0">
                <a:solidFill>
                  <a:schemeClr val="tx1"/>
                </a:solidFill>
              </a:rPr>
              <a:t>ESG </a:t>
            </a:r>
            <a:r>
              <a:rPr lang="ru-RU" sz="1050" dirty="0">
                <a:solidFill>
                  <a:schemeClr val="tx1"/>
                </a:solidFill>
              </a:rPr>
              <a:t>направлении, привлекается независимое рейтинговое агентство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4D4714-BF38-4982-87C4-49902B542F66}"/>
              </a:ext>
            </a:extLst>
          </p:cNvPr>
          <p:cNvSpPr>
            <a:spLocks noChangeAspect="1"/>
          </p:cNvSpPr>
          <p:nvPr/>
        </p:nvSpPr>
        <p:spPr>
          <a:xfrm>
            <a:off x="7396140" y="2343218"/>
            <a:ext cx="1867679" cy="839263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Независимое рейтинговое агентство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7072C0-3D86-46AF-88C7-7A3ED405B4DA}"/>
              </a:ext>
            </a:extLst>
          </p:cNvPr>
          <p:cNvSpPr/>
          <p:nvPr/>
        </p:nvSpPr>
        <p:spPr>
          <a:xfrm>
            <a:off x="7322771" y="2263747"/>
            <a:ext cx="175642" cy="17394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accent1"/>
                </a:solidFill>
              </a:rPr>
              <a:t>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4A3C47-7764-4DEE-93E5-507DA9A27362}"/>
              </a:ext>
            </a:extLst>
          </p:cNvPr>
          <p:cNvCxnSpPr>
            <a:cxnSpLocks/>
            <a:stCxn id="5" idx="0"/>
            <a:endCxn id="6" idx="2"/>
          </p:cNvCxnSpPr>
          <p:nvPr/>
        </p:nvCxnSpPr>
        <p:spPr>
          <a:xfrm flipV="1">
            <a:off x="1674530" y="3182481"/>
            <a:ext cx="0" cy="539312"/>
          </a:xfrm>
          <a:prstGeom prst="line">
            <a:avLst/>
          </a:prstGeom>
          <a:ln>
            <a:prstDash val="solid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4CEACF6-18F3-4E62-AD4D-13C2722F60F5}"/>
              </a:ext>
            </a:extLst>
          </p:cNvPr>
          <p:cNvCxnSpPr>
            <a:cxnSpLocks/>
            <a:stCxn id="8" idx="0"/>
            <a:endCxn id="20" idx="2"/>
          </p:cNvCxnSpPr>
          <p:nvPr/>
        </p:nvCxnSpPr>
        <p:spPr>
          <a:xfrm flipV="1">
            <a:off x="6138350" y="3182481"/>
            <a:ext cx="0" cy="539312"/>
          </a:xfrm>
          <a:prstGeom prst="line">
            <a:avLst/>
          </a:prstGeom>
          <a:ln>
            <a:prstDash val="solid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72E49C-4E10-4B10-B855-8950B9DB9462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8329979" y="3182481"/>
            <a:ext cx="1" cy="530440"/>
          </a:xfrm>
          <a:prstGeom prst="line">
            <a:avLst/>
          </a:prstGeom>
          <a:ln>
            <a:prstDash val="solid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55B56E2-591F-4161-A1DF-4CC3A21E8C84}"/>
              </a:ext>
            </a:extLst>
          </p:cNvPr>
          <p:cNvCxnSpPr>
            <a:cxnSpLocks noChangeAspect="1"/>
            <a:stCxn id="6" idx="3"/>
            <a:endCxn id="22" idx="1"/>
          </p:cNvCxnSpPr>
          <p:nvPr/>
        </p:nvCxnSpPr>
        <p:spPr>
          <a:xfrm>
            <a:off x="2608369" y="2762850"/>
            <a:ext cx="357073" cy="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68D369A-4F73-4DA7-B1B0-920ABED5F4C1}"/>
              </a:ext>
            </a:extLst>
          </p:cNvPr>
          <p:cNvSpPr>
            <a:spLocks noChangeAspect="1"/>
          </p:cNvSpPr>
          <p:nvPr/>
        </p:nvSpPr>
        <p:spPr>
          <a:xfrm>
            <a:off x="5204510" y="2343218"/>
            <a:ext cx="1867679" cy="839263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Недропользователь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434AA39-5D2F-4727-9946-0F8293A39ECA}"/>
              </a:ext>
            </a:extLst>
          </p:cNvPr>
          <p:cNvSpPr/>
          <p:nvPr/>
        </p:nvSpPr>
        <p:spPr>
          <a:xfrm>
            <a:off x="5111774" y="2263747"/>
            <a:ext cx="175642" cy="17394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22" name="Rectangle 40">
            <a:extLst>
              <a:ext uri="{FF2B5EF4-FFF2-40B4-BE49-F238E27FC236}">
                <a16:creationId xmlns:a16="http://schemas.microsoft.com/office/drawing/2014/main" id="{510C2518-F37D-4D5B-906F-EC5EE352D17D}"/>
              </a:ext>
            </a:extLst>
          </p:cNvPr>
          <p:cNvSpPr>
            <a:spLocks noChangeAspect="1"/>
          </p:cNvSpPr>
          <p:nvPr/>
        </p:nvSpPr>
        <p:spPr>
          <a:xfrm>
            <a:off x="2965442" y="2343218"/>
            <a:ext cx="1867679" cy="839263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Уполномоченный государственный орган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3" name="Rectangle 49">
            <a:extLst>
              <a:ext uri="{FF2B5EF4-FFF2-40B4-BE49-F238E27FC236}">
                <a16:creationId xmlns:a16="http://schemas.microsoft.com/office/drawing/2014/main" id="{7EA9A9C6-C317-4E1E-9EE4-88BA27CFCEB1}"/>
              </a:ext>
            </a:extLst>
          </p:cNvPr>
          <p:cNvSpPr/>
          <p:nvPr/>
        </p:nvSpPr>
        <p:spPr>
          <a:xfrm>
            <a:off x="2900777" y="2263747"/>
            <a:ext cx="175642" cy="17394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24" name="Rectangle 43">
            <a:extLst>
              <a:ext uri="{FF2B5EF4-FFF2-40B4-BE49-F238E27FC236}">
                <a16:creationId xmlns:a16="http://schemas.microsoft.com/office/drawing/2014/main" id="{5D204F0A-B812-45DE-87C5-85B04E693929}"/>
              </a:ext>
            </a:extLst>
          </p:cNvPr>
          <p:cNvSpPr/>
          <p:nvPr/>
        </p:nvSpPr>
        <p:spPr>
          <a:xfrm>
            <a:off x="2887023" y="3712921"/>
            <a:ext cx="2024517" cy="2583976"/>
          </a:xfrm>
          <a:prstGeom prst="rect">
            <a:avLst/>
          </a:prstGeom>
          <a:solidFill>
            <a:srgbClr val="FBFBFB"/>
          </a:solidFill>
          <a:ln>
            <a:solidFill>
              <a:srgbClr val="D6DC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rtlCol="0" anchor="t"/>
          <a:lstStyle/>
          <a:p>
            <a:pPr algn="just"/>
            <a:r>
              <a:rPr lang="ru-RU" sz="1050" dirty="0">
                <a:solidFill>
                  <a:schemeClr val="tx1"/>
                </a:solidFill>
              </a:rPr>
              <a:t>Из общего перечня Государство отбирает приоритетные темы</a:t>
            </a:r>
            <a:r>
              <a:rPr lang="en-US" sz="1050" dirty="0">
                <a:solidFill>
                  <a:schemeClr val="tx1"/>
                </a:solidFill>
              </a:rPr>
              <a:t>/</a:t>
            </a:r>
            <a:r>
              <a:rPr lang="ru-RU" sz="1050" dirty="0">
                <a:solidFill>
                  <a:schemeClr val="tx1"/>
                </a:solidFill>
              </a:rPr>
              <a:t>разделы</a:t>
            </a:r>
            <a:r>
              <a:rPr lang="en-US" sz="1050" dirty="0">
                <a:solidFill>
                  <a:schemeClr val="tx1"/>
                </a:solidFill>
              </a:rPr>
              <a:t>/</a:t>
            </a:r>
            <a:r>
              <a:rPr lang="ru-RU" sz="1050" dirty="0">
                <a:solidFill>
                  <a:schemeClr val="tx1"/>
                </a:solidFill>
              </a:rPr>
              <a:t>оценочные пункты на которых следует сосредоточиться недропользователю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28E49E9-2634-4CEA-AE30-CDD47A59741C}"/>
              </a:ext>
            </a:extLst>
          </p:cNvPr>
          <p:cNvCxnSpPr>
            <a:cxnSpLocks/>
            <a:stCxn id="24" idx="0"/>
            <a:endCxn id="22" idx="2"/>
          </p:cNvCxnSpPr>
          <p:nvPr/>
        </p:nvCxnSpPr>
        <p:spPr>
          <a:xfrm flipV="1">
            <a:off x="3899282" y="3182481"/>
            <a:ext cx="0" cy="530440"/>
          </a:xfrm>
          <a:prstGeom prst="line">
            <a:avLst/>
          </a:prstGeom>
          <a:ln>
            <a:prstDash val="solid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5E2E8169-8DE5-4108-B547-545A70AE88B2}"/>
              </a:ext>
            </a:extLst>
          </p:cNvPr>
          <p:cNvSpPr>
            <a:spLocks noChangeAspect="1"/>
          </p:cNvSpPr>
          <p:nvPr/>
        </p:nvSpPr>
        <p:spPr>
          <a:xfrm>
            <a:off x="9640206" y="2343218"/>
            <a:ext cx="1867679" cy="839263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Уполномоченный государственный орган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091A488-B03A-4B76-B64F-F8FC2A2B52EA}"/>
              </a:ext>
            </a:extLst>
          </p:cNvPr>
          <p:cNvSpPr/>
          <p:nvPr/>
        </p:nvSpPr>
        <p:spPr>
          <a:xfrm>
            <a:off x="9552385" y="2263747"/>
            <a:ext cx="175642" cy="17394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BE1164F1-32DF-4795-B0DE-B1E483DB094A}"/>
              </a:ext>
            </a:extLst>
          </p:cNvPr>
          <p:cNvSpPr/>
          <p:nvPr/>
        </p:nvSpPr>
        <p:spPr>
          <a:xfrm>
            <a:off x="9561787" y="3718405"/>
            <a:ext cx="2024517" cy="2583976"/>
          </a:xfrm>
          <a:prstGeom prst="rect">
            <a:avLst/>
          </a:prstGeom>
          <a:solidFill>
            <a:srgbClr val="FBFBFB"/>
          </a:solidFill>
          <a:ln>
            <a:solidFill>
              <a:srgbClr val="D6DC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rtlCol="0" anchor="t"/>
          <a:lstStyle/>
          <a:p>
            <a:pPr algn="just"/>
            <a:r>
              <a:rPr lang="ru-RU" sz="1050" dirty="0">
                <a:solidFill>
                  <a:schemeClr val="tx1"/>
                </a:solidFill>
              </a:rPr>
              <a:t>Достижение компанией определенного уровня оценки </a:t>
            </a:r>
            <a:r>
              <a:rPr lang="en-US" sz="1050" dirty="0">
                <a:solidFill>
                  <a:schemeClr val="tx1"/>
                </a:solidFill>
              </a:rPr>
              <a:t>ESG </a:t>
            </a:r>
            <a:r>
              <a:rPr lang="ru-RU" sz="1050" dirty="0">
                <a:solidFill>
                  <a:schemeClr val="tx1"/>
                </a:solidFill>
              </a:rPr>
              <a:t>деятельности рейтинговым агентством принимается  в качестве исполнения контрактных обязательств. В случае достижения высокой </a:t>
            </a:r>
            <a:r>
              <a:rPr lang="en-US" sz="1050" dirty="0">
                <a:solidFill>
                  <a:schemeClr val="tx1"/>
                </a:solidFill>
              </a:rPr>
              <a:t>ESG</a:t>
            </a:r>
            <a:r>
              <a:rPr lang="ru-RU" sz="1050" dirty="0">
                <a:solidFill>
                  <a:schemeClr val="tx1"/>
                </a:solidFill>
              </a:rPr>
              <a:t> оценки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ru-RU" sz="1050" dirty="0">
                <a:solidFill>
                  <a:schemeClr val="tx1"/>
                </a:solidFill>
              </a:rPr>
              <a:t>недропользователь может поощряться предоставлением налоговых льгот, оказания государственной поддержки </a:t>
            </a:r>
          </a:p>
          <a:p>
            <a:pPr algn="just"/>
            <a:r>
              <a:rPr lang="ru-RU" sz="1050" dirty="0">
                <a:solidFill>
                  <a:schemeClr val="tx1"/>
                </a:solidFill>
              </a:rPr>
              <a:t>и прочих мер поддержки</a:t>
            </a:r>
            <a:endParaRPr lang="en-US" sz="1050" dirty="0">
              <a:solidFill>
                <a:schemeClr val="tx1"/>
              </a:solidFill>
            </a:endParaRP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0A086C82-0D13-4AA4-A778-F5D1DDB1383B}"/>
              </a:ext>
            </a:extLst>
          </p:cNvPr>
          <p:cNvCxnSpPr>
            <a:cxnSpLocks/>
            <a:endCxn id="74" idx="2"/>
          </p:cNvCxnSpPr>
          <p:nvPr/>
        </p:nvCxnSpPr>
        <p:spPr>
          <a:xfrm flipV="1">
            <a:off x="10574045" y="3182481"/>
            <a:ext cx="1" cy="535926"/>
          </a:xfrm>
          <a:prstGeom prst="line">
            <a:avLst/>
          </a:prstGeom>
          <a:ln>
            <a:prstDash val="solid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B0D63E58-6CA0-4632-8CDB-EB9434228E5D}"/>
              </a:ext>
            </a:extLst>
          </p:cNvPr>
          <p:cNvCxnSpPr>
            <a:cxnSpLocks noChangeAspect="1"/>
            <a:stCxn id="22" idx="3"/>
            <a:endCxn id="20" idx="1"/>
          </p:cNvCxnSpPr>
          <p:nvPr/>
        </p:nvCxnSpPr>
        <p:spPr>
          <a:xfrm>
            <a:off x="4833121" y="2762850"/>
            <a:ext cx="371389" cy="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DD91B818-5BD5-4397-8573-06D2E5140E76}"/>
              </a:ext>
            </a:extLst>
          </p:cNvPr>
          <p:cNvCxnSpPr>
            <a:cxnSpLocks noChangeAspect="1"/>
            <a:stCxn id="20" idx="3"/>
            <a:endCxn id="10" idx="1"/>
          </p:cNvCxnSpPr>
          <p:nvPr/>
        </p:nvCxnSpPr>
        <p:spPr>
          <a:xfrm>
            <a:off x="7072189" y="2762850"/>
            <a:ext cx="323951" cy="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8A61CF02-2B5B-4B3B-BC28-2BBB71297573}"/>
              </a:ext>
            </a:extLst>
          </p:cNvPr>
          <p:cNvCxnSpPr>
            <a:cxnSpLocks noChangeAspect="1"/>
            <a:stCxn id="10" idx="3"/>
            <a:endCxn id="74" idx="1"/>
          </p:cNvCxnSpPr>
          <p:nvPr/>
        </p:nvCxnSpPr>
        <p:spPr>
          <a:xfrm>
            <a:off x="9263819" y="2762850"/>
            <a:ext cx="376387" cy="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6" name="Graphic 145">
            <a:extLst>
              <a:ext uri="{FF2B5EF4-FFF2-40B4-BE49-F238E27FC236}">
                <a16:creationId xmlns:a16="http://schemas.microsoft.com/office/drawing/2014/main" id="{7E60E382-1847-441A-AA7A-FC4B983A9F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31546" y="1497520"/>
            <a:ext cx="685967" cy="685967"/>
          </a:xfrm>
          <a:prstGeom prst="rect">
            <a:avLst/>
          </a:prstGeom>
        </p:spPr>
      </p:pic>
      <p:pic>
        <p:nvPicPr>
          <p:cNvPr id="188" name="Picture 187">
            <a:extLst>
              <a:ext uri="{FF2B5EF4-FFF2-40B4-BE49-F238E27FC236}">
                <a16:creationId xmlns:a16="http://schemas.microsoft.com/office/drawing/2014/main" id="{9F588D7F-FB78-46C9-9CB2-4C6EF2322DF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7" y="1395662"/>
            <a:ext cx="726364" cy="726364"/>
          </a:xfrm>
          <a:prstGeom prst="rect">
            <a:avLst/>
          </a:prstGeom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858301EE-F7E3-4F47-87A7-04715AB6DB39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005" y="1395662"/>
            <a:ext cx="726364" cy="726364"/>
          </a:xfrm>
          <a:prstGeom prst="rect">
            <a:avLst/>
          </a:prstGeom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1331B05B-6C10-4289-8104-CE96230C74F0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934" y="1395662"/>
            <a:ext cx="726364" cy="726364"/>
          </a:xfrm>
          <a:prstGeom prst="rect">
            <a:avLst/>
          </a:prstGeom>
        </p:spPr>
      </p:pic>
      <p:pic>
        <p:nvPicPr>
          <p:cNvPr id="198" name="Picture 197">
            <a:extLst>
              <a:ext uri="{FF2B5EF4-FFF2-40B4-BE49-F238E27FC236}">
                <a16:creationId xmlns:a16="http://schemas.microsoft.com/office/drawing/2014/main" id="{1E078DC5-C3FB-40D3-AE5D-05BDA926039B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63" y="1348892"/>
            <a:ext cx="726364" cy="726364"/>
          </a:xfrm>
          <a:prstGeom prst="rect">
            <a:avLst/>
          </a:prstGeom>
        </p:spPr>
      </p:pic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F5573974-2BC2-48D5-9D7D-E0005EBE5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3150" y="6415802"/>
            <a:ext cx="419100" cy="24622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CC02F-A862-48A2-AB8A-E15E0A5B05D7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0F4C81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F4C81"/>
              </a:solidFill>
              <a:effectLst/>
              <a:uLnTx/>
              <a:uFillTx/>
              <a:latin typeface="PT Serif"/>
              <a:ea typeface="+mn-ea"/>
              <a:cs typeface="+mn-cs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39CCCE02-C0B5-45D7-BCF1-3EF0B2B6BA53}"/>
              </a:ext>
            </a:extLst>
          </p:cNvPr>
          <p:cNvSpPr txBox="1">
            <a:spLocks/>
          </p:cNvSpPr>
          <p:nvPr/>
        </p:nvSpPr>
        <p:spPr>
          <a:xfrm>
            <a:off x="552950" y="899478"/>
            <a:ext cx="10891837" cy="33239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+mn-lt"/>
              </a:rPr>
              <a:t>Целью контрактных обязательств является максимизация вклада недропользователя в социально-экономические развитие экономики РК. </a:t>
            </a:r>
          </a:p>
          <a:p>
            <a:r>
              <a:rPr lang="en-US" sz="1200" dirty="0">
                <a:latin typeface="+mn-lt"/>
              </a:rPr>
              <a:t>ESG</a:t>
            </a:r>
            <a:r>
              <a:rPr lang="ru-RU" sz="1200" dirty="0">
                <a:latin typeface="+mn-lt"/>
              </a:rPr>
              <a:t> рейтинг является более всеобъемлющим и объективным интегральным показателем и лучше достигает указанной цели</a:t>
            </a:r>
            <a:endParaRPr lang="en-US" sz="1200" dirty="0">
              <a:latin typeface="+mn-lt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0072CAB0-D9E7-4182-9FE2-5105D248E731}"/>
              </a:ext>
            </a:extLst>
          </p:cNvPr>
          <p:cNvCxnSpPr/>
          <p:nvPr/>
        </p:nvCxnSpPr>
        <p:spPr>
          <a:xfrm>
            <a:off x="552950" y="1284257"/>
            <a:ext cx="108918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758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Object 37" hidden="1">
            <a:extLst>
              <a:ext uri="{FF2B5EF4-FFF2-40B4-BE49-F238E27FC236}">
                <a16:creationId xmlns:a16="http://schemas.microsoft.com/office/drawing/2014/main" id="{E5994101-D33A-4D57-BB51-09B7672E9AE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495700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8" name="Слайд think-cell" r:id="rId5" imgW="425" imgH="424" progId="TCLayout.ActiveDocument.1">
                  <p:embed/>
                </p:oleObj>
              </mc:Choice>
              <mc:Fallback>
                <p:oleObj name="Слайд think-cell" r:id="rId5" imgW="425" imgH="424" progId="TCLayout.ActiveDocument.1">
                  <p:embed/>
                  <p:pic>
                    <p:nvPicPr>
                      <p:cNvPr id="38" name="Object 37" hidden="1">
                        <a:extLst>
                          <a:ext uri="{FF2B5EF4-FFF2-40B4-BE49-F238E27FC236}">
                            <a16:creationId xmlns:a16="http://schemas.microsoft.com/office/drawing/2014/main" id="{E5994101-D33A-4D57-BB51-09B7672E9A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814744C-6C27-4572-AB4D-259992F0A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49244"/>
            <a:ext cx="10155238" cy="249299"/>
          </a:xfrm>
        </p:spPr>
        <p:txBody>
          <a:bodyPr vert="horz"/>
          <a:lstStyle/>
          <a:p>
            <a:r>
              <a:rPr lang="ru-RU" dirty="0"/>
              <a:t>Охват стимулируемой деятельности недропользователей</a:t>
            </a:r>
            <a:r>
              <a:rPr lang="en-US" dirty="0"/>
              <a:t>: ESG vs</a:t>
            </a:r>
            <a:r>
              <a:rPr lang="ru-RU" dirty="0"/>
              <a:t> Модельный контракт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28814A-CBF3-4AE2-B773-77BD59FFA0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130425"/>
            <a:ext cx="10155238" cy="166199"/>
          </a:xfrm>
        </p:spPr>
        <p:txBody>
          <a:bodyPr/>
          <a:lstStyle/>
          <a:p>
            <a:r>
              <a:rPr lang="ru-RU" b="1" dirty="0"/>
              <a:t>ESG рейтинг как альтернатива контрактным обязательствам недропользователя</a:t>
            </a:r>
          </a:p>
        </p:txBody>
      </p:sp>
      <p:sp>
        <p:nvSpPr>
          <p:cNvPr id="45" name="Slide Number Placeholder 5">
            <a:extLst>
              <a:ext uri="{FF2B5EF4-FFF2-40B4-BE49-F238E27FC236}">
                <a16:creationId xmlns:a16="http://schemas.microsoft.com/office/drawing/2014/main" id="{B0349061-EE8B-44C9-A893-B53727E3A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3150" y="6415802"/>
            <a:ext cx="419100" cy="24622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CC02F-A862-48A2-AB8A-E15E0A5B05D7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0F4C81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F4C81"/>
              </a:solidFill>
              <a:effectLst/>
              <a:uLnTx/>
              <a:uFillTx/>
              <a:latin typeface="PT Serif"/>
              <a:ea typeface="+mn-ea"/>
              <a:cs typeface="+mn-cs"/>
            </a:endParaRPr>
          </a:p>
        </p:txBody>
      </p: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A87B2471-5121-48CB-98D0-AF6930AC24CD}"/>
              </a:ext>
            </a:extLst>
          </p:cNvPr>
          <p:cNvGrpSpPr/>
          <p:nvPr/>
        </p:nvGrpSpPr>
        <p:grpSpPr>
          <a:xfrm>
            <a:off x="457199" y="997354"/>
            <a:ext cx="8174421" cy="297819"/>
            <a:chOff x="782434" y="1280479"/>
            <a:chExt cx="1531163" cy="297819"/>
          </a:xfrm>
        </p:grpSpPr>
        <p:sp>
          <p:nvSpPr>
            <p:cNvPr id="131" name="Rectangle 142">
              <a:extLst>
                <a:ext uri="{FF2B5EF4-FFF2-40B4-BE49-F238E27FC236}">
                  <a16:creationId xmlns:a16="http://schemas.microsoft.com/office/drawing/2014/main" id="{4BC6B348-6641-42D7-AD48-9200696CBFDA}"/>
                </a:ext>
              </a:extLst>
            </p:cNvPr>
            <p:cNvSpPr/>
            <p:nvPr/>
          </p:nvSpPr>
          <p:spPr>
            <a:xfrm>
              <a:off x="782434" y="1280479"/>
              <a:ext cx="1531163" cy="2916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  <a:latin typeface="PT Sans"/>
                </a:rPr>
                <a:t>Темы </a:t>
              </a:r>
              <a:r>
                <a:rPr lang="en-US" sz="1400" dirty="0">
                  <a:solidFill>
                    <a:schemeClr val="tx1"/>
                  </a:solidFill>
                  <a:latin typeface="PT Sans"/>
                </a:rPr>
                <a:t>ESG</a:t>
              </a:r>
              <a:endParaRPr lang="ru-RU" sz="1400" dirty="0">
                <a:solidFill>
                  <a:schemeClr val="tx1"/>
                </a:solidFill>
                <a:latin typeface="PT Sans"/>
              </a:endParaRPr>
            </a:p>
          </p:txBody>
        </p:sp>
        <p:cxnSp>
          <p:nvCxnSpPr>
            <p:cNvPr id="132" name="Прямая соединительная линия 131">
              <a:extLst>
                <a:ext uri="{FF2B5EF4-FFF2-40B4-BE49-F238E27FC236}">
                  <a16:creationId xmlns:a16="http://schemas.microsoft.com/office/drawing/2014/main" id="{202FBFCC-39C5-435E-B30B-36900D8633AC}"/>
                </a:ext>
              </a:extLst>
            </p:cNvPr>
            <p:cNvCxnSpPr>
              <a:cxnSpLocks/>
            </p:cNvCxnSpPr>
            <p:nvPr/>
          </p:nvCxnSpPr>
          <p:spPr>
            <a:xfrm>
              <a:off x="791557" y="1578298"/>
              <a:ext cx="148100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2C3AC8A7-F9C8-48FF-AD5F-EF4B6D601D95}"/>
              </a:ext>
            </a:extLst>
          </p:cNvPr>
          <p:cNvGrpSpPr/>
          <p:nvPr/>
        </p:nvGrpSpPr>
        <p:grpSpPr>
          <a:xfrm>
            <a:off x="8749861" y="889886"/>
            <a:ext cx="2498835" cy="403517"/>
            <a:chOff x="782434" y="1177573"/>
            <a:chExt cx="1531163" cy="403517"/>
          </a:xfrm>
        </p:grpSpPr>
        <p:sp>
          <p:nvSpPr>
            <p:cNvPr id="137" name="Rectangle 142">
              <a:extLst>
                <a:ext uri="{FF2B5EF4-FFF2-40B4-BE49-F238E27FC236}">
                  <a16:creationId xmlns:a16="http://schemas.microsoft.com/office/drawing/2014/main" id="{61A084E8-2932-4528-99EB-78C75469414B}"/>
                </a:ext>
              </a:extLst>
            </p:cNvPr>
            <p:cNvSpPr/>
            <p:nvPr/>
          </p:nvSpPr>
          <p:spPr>
            <a:xfrm>
              <a:off x="782434" y="1177573"/>
              <a:ext cx="1531163" cy="403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>
                <a:lnSpc>
                  <a:spcPct val="80000"/>
                </a:lnSpc>
              </a:pPr>
              <a:r>
                <a:rPr lang="ru-RU" sz="1400" dirty="0">
                  <a:solidFill>
                    <a:schemeClr val="tx1"/>
                  </a:solidFill>
                  <a:latin typeface="PT Sans"/>
                </a:rPr>
                <a:t>Типовые </a:t>
              </a:r>
            </a:p>
            <a:p>
              <a:pPr algn="ctr">
                <a:lnSpc>
                  <a:spcPct val="80000"/>
                </a:lnSpc>
              </a:pPr>
              <a:r>
                <a:rPr lang="ru-RU" sz="1400" dirty="0">
                  <a:solidFill>
                    <a:schemeClr val="tx1"/>
                  </a:solidFill>
                  <a:latin typeface="PT Sans"/>
                </a:rPr>
                <a:t>контрактные обязательства</a:t>
              </a:r>
            </a:p>
          </p:txBody>
        </p:sp>
        <p:cxnSp>
          <p:nvCxnSpPr>
            <p:cNvPr id="138" name="Прямая соединительная линия 137">
              <a:extLst>
                <a:ext uri="{FF2B5EF4-FFF2-40B4-BE49-F238E27FC236}">
                  <a16:creationId xmlns:a16="http://schemas.microsoft.com/office/drawing/2014/main" id="{11A75881-F501-451A-B206-618FB1CDC737}"/>
                </a:ext>
              </a:extLst>
            </p:cNvPr>
            <p:cNvCxnSpPr>
              <a:cxnSpLocks/>
            </p:cNvCxnSpPr>
            <p:nvPr/>
          </p:nvCxnSpPr>
          <p:spPr>
            <a:xfrm>
              <a:off x="791557" y="1578298"/>
              <a:ext cx="148100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2" name="Стрелка: шеврон 25">
            <a:extLst>
              <a:ext uri="{FF2B5EF4-FFF2-40B4-BE49-F238E27FC236}">
                <a16:creationId xmlns:a16="http://schemas.microsoft.com/office/drawing/2014/main" id="{D4A730E0-1E69-4C85-B171-2BBDDB8A2E1D}"/>
              </a:ext>
            </a:extLst>
          </p:cNvPr>
          <p:cNvSpPr/>
          <p:nvPr/>
        </p:nvSpPr>
        <p:spPr>
          <a:xfrm>
            <a:off x="505904" y="5801711"/>
            <a:ext cx="10675818" cy="334236"/>
          </a:xfrm>
          <a:prstGeom prst="rect">
            <a:avLst/>
          </a:prstGeom>
          <a:gradFill>
            <a:gsLst>
              <a:gs pos="0">
                <a:srgbClr val="0E5285"/>
              </a:gs>
              <a:gs pos="100000">
                <a:srgbClr val="163563"/>
              </a:gs>
            </a:gsLst>
            <a:lin ang="5400000" scaled="0"/>
          </a:gradFill>
          <a:ln>
            <a:noFill/>
          </a:ln>
          <a:effectLst>
            <a:outerShdw blurRad="304800" dist="215900" dir="9600000" algn="tl" rotWithShape="0">
              <a:schemeClr val="tx2">
                <a:alpha val="23000"/>
              </a:schemeClr>
            </a:outerShdw>
          </a:effectLst>
        </p:spPr>
        <p:txBody>
          <a:bodyPr spcFirstLastPara="1" wrap="square" lIns="90000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Оценка ESG рейтинга покрывает больше сфер деятельности, чем контрактные обязательства</a:t>
            </a:r>
            <a:endParaRPr kumimoji="0" lang="ru-RU" sz="11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5" name="Прямоугольник 154">
            <a:extLst>
              <a:ext uri="{FF2B5EF4-FFF2-40B4-BE49-F238E27FC236}">
                <a16:creationId xmlns:a16="http://schemas.microsoft.com/office/drawing/2014/main" id="{D35DE4D4-17FA-452C-A663-F9D0803C1755}"/>
              </a:ext>
            </a:extLst>
          </p:cNvPr>
          <p:cNvSpPr/>
          <p:nvPr/>
        </p:nvSpPr>
        <p:spPr>
          <a:xfrm>
            <a:off x="8764749" y="1304400"/>
            <a:ext cx="2416973" cy="4412512"/>
          </a:xfrm>
          <a:prstGeom prst="rect">
            <a:avLst/>
          </a:prstGeom>
          <a:solidFill>
            <a:srgbClr val="F9F5ED"/>
          </a:solidFill>
          <a:ln w="63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F9F3">
                  <a:alpha val="98000"/>
                </a:srgbClr>
              </a:solidFill>
            </a:endParaRPr>
          </a:p>
        </p:txBody>
      </p:sp>
      <p:sp>
        <p:nvSpPr>
          <p:cNvPr id="150" name="Прямоугольник 149">
            <a:extLst>
              <a:ext uri="{FF2B5EF4-FFF2-40B4-BE49-F238E27FC236}">
                <a16:creationId xmlns:a16="http://schemas.microsoft.com/office/drawing/2014/main" id="{58FB3596-AA3C-43CD-AD6F-B043BDE48368}"/>
              </a:ext>
            </a:extLst>
          </p:cNvPr>
          <p:cNvSpPr/>
          <p:nvPr/>
        </p:nvSpPr>
        <p:spPr>
          <a:xfrm>
            <a:off x="505904" y="1310369"/>
            <a:ext cx="7906626" cy="441251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BD2A66D-6555-42E8-8B2C-17FB5E39A62B}"/>
              </a:ext>
            </a:extLst>
          </p:cNvPr>
          <p:cNvSpPr/>
          <p:nvPr/>
        </p:nvSpPr>
        <p:spPr>
          <a:xfrm>
            <a:off x="8893066" y="5182249"/>
            <a:ext cx="2220310" cy="43281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Стимулирование инновационной деятельности (НИОКР)</a:t>
            </a:r>
            <a:endParaRPr lang="en-US" sz="9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EED0E55D-FF56-411D-B189-C6814A933395}"/>
              </a:ext>
            </a:extLst>
          </p:cNvPr>
          <p:cNvSpPr/>
          <p:nvPr/>
        </p:nvSpPr>
        <p:spPr>
          <a:xfrm>
            <a:off x="8877300" y="1746857"/>
            <a:ext cx="2220310" cy="43281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Ликвидационный фонд</a:t>
            </a:r>
          </a:p>
          <a:p>
            <a:pPr algn="ctr"/>
            <a:r>
              <a:rPr lang="ru-RU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недропользователя (ГРР и добыча)</a:t>
            </a:r>
            <a:endParaRPr lang="en-US" sz="9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C0BBB603-5CC2-4003-8021-E6E55F972BE7}"/>
              </a:ext>
            </a:extLst>
          </p:cNvPr>
          <p:cNvSpPr/>
          <p:nvPr/>
        </p:nvSpPr>
        <p:spPr>
          <a:xfrm>
            <a:off x="8877300" y="3682964"/>
            <a:ext cx="2220310" cy="43281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Местное содержание в кадрах</a:t>
            </a:r>
            <a:endParaRPr lang="en-US" sz="9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32C32CC7-9CF8-4897-B199-710C9389E919}"/>
              </a:ext>
            </a:extLst>
          </p:cNvPr>
          <p:cNvSpPr/>
          <p:nvPr/>
        </p:nvSpPr>
        <p:spPr>
          <a:xfrm>
            <a:off x="8877300" y="2525814"/>
            <a:ext cx="2220310" cy="43281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Местное содержание </a:t>
            </a:r>
          </a:p>
          <a:p>
            <a:pPr algn="ctr"/>
            <a:r>
              <a:rPr lang="ru-RU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закупках ТРУ /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Nadloc</a:t>
            </a:r>
            <a:endParaRPr lang="en-US" sz="9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B3579231-7B4B-4771-8C9D-8E60E01E4ED5}"/>
              </a:ext>
            </a:extLst>
          </p:cNvPr>
          <p:cNvSpPr/>
          <p:nvPr/>
        </p:nvSpPr>
        <p:spPr>
          <a:xfrm>
            <a:off x="8877300" y="3054541"/>
            <a:ext cx="2220310" cy="43281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Отчисления на социально-экономическое развитие в местные государственные органы</a:t>
            </a:r>
            <a:endParaRPr lang="en-US" sz="9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359A2E32-95F6-45F7-A83E-5EA7C70267A7}"/>
              </a:ext>
            </a:extLst>
          </p:cNvPr>
          <p:cNvSpPr/>
          <p:nvPr/>
        </p:nvSpPr>
        <p:spPr>
          <a:xfrm>
            <a:off x="8877300" y="4361544"/>
            <a:ext cx="2220310" cy="43281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Финансирование обучения местных кадров</a:t>
            </a:r>
            <a:endParaRPr lang="en-US" sz="9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2" name="Соединитель: уступ 31">
            <a:extLst>
              <a:ext uri="{FF2B5EF4-FFF2-40B4-BE49-F238E27FC236}">
                <a16:creationId xmlns:a16="http://schemas.microsoft.com/office/drawing/2014/main" id="{B3457E81-91C8-40D5-B63A-309A445A565B}"/>
              </a:ext>
            </a:extLst>
          </p:cNvPr>
          <p:cNvCxnSpPr>
            <a:cxnSpLocks/>
            <a:stCxn id="79" idx="3"/>
            <a:endCxn id="35" idx="1"/>
          </p:cNvCxnSpPr>
          <p:nvPr/>
        </p:nvCxnSpPr>
        <p:spPr>
          <a:xfrm>
            <a:off x="8155311" y="1822762"/>
            <a:ext cx="721989" cy="140502"/>
          </a:xfrm>
          <a:prstGeom prst="bentConnector3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Соединитель: уступ 50">
            <a:extLst>
              <a:ext uri="{FF2B5EF4-FFF2-40B4-BE49-F238E27FC236}">
                <a16:creationId xmlns:a16="http://schemas.microsoft.com/office/drawing/2014/main" id="{FCACE21E-7CFA-4C1D-8CA2-7921F07FAF50}"/>
              </a:ext>
            </a:extLst>
          </p:cNvPr>
          <p:cNvCxnSpPr>
            <a:cxnSpLocks/>
            <a:stCxn id="83" idx="3"/>
            <a:endCxn id="35" idx="1"/>
          </p:cNvCxnSpPr>
          <p:nvPr/>
        </p:nvCxnSpPr>
        <p:spPr>
          <a:xfrm flipV="1">
            <a:off x="8155311" y="1963264"/>
            <a:ext cx="721989" cy="455855"/>
          </a:xfrm>
          <a:prstGeom prst="bentConnector3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Соединитель: уступ 52">
            <a:extLst>
              <a:ext uri="{FF2B5EF4-FFF2-40B4-BE49-F238E27FC236}">
                <a16:creationId xmlns:a16="http://schemas.microsoft.com/office/drawing/2014/main" id="{DBF3110D-172E-4401-87BE-999E444203E1}"/>
              </a:ext>
            </a:extLst>
          </p:cNvPr>
          <p:cNvCxnSpPr>
            <a:cxnSpLocks/>
            <a:stCxn id="46" idx="3"/>
            <a:endCxn id="37" idx="1"/>
          </p:cNvCxnSpPr>
          <p:nvPr/>
        </p:nvCxnSpPr>
        <p:spPr>
          <a:xfrm flipV="1">
            <a:off x="8155311" y="2742221"/>
            <a:ext cx="721989" cy="349552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Соединитель: уступ 55">
            <a:extLst>
              <a:ext uri="{FF2B5EF4-FFF2-40B4-BE49-F238E27FC236}">
                <a16:creationId xmlns:a16="http://schemas.microsoft.com/office/drawing/2014/main" id="{FC9A1B48-5979-462B-A886-4C24E579B44B}"/>
              </a:ext>
            </a:extLst>
          </p:cNvPr>
          <p:cNvCxnSpPr>
            <a:cxnSpLocks/>
            <a:stCxn id="46" idx="3"/>
            <a:endCxn id="40" idx="1"/>
          </p:cNvCxnSpPr>
          <p:nvPr/>
        </p:nvCxnSpPr>
        <p:spPr>
          <a:xfrm>
            <a:off x="8155311" y="3091773"/>
            <a:ext cx="721989" cy="179175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18787A9D-12EC-4CC4-964C-604FC8E29DE7}"/>
              </a:ext>
            </a:extLst>
          </p:cNvPr>
          <p:cNvGrpSpPr/>
          <p:nvPr/>
        </p:nvGrpSpPr>
        <p:grpSpPr>
          <a:xfrm>
            <a:off x="5572317" y="1487813"/>
            <a:ext cx="2582994" cy="458810"/>
            <a:chOff x="5248452" y="1415532"/>
            <a:chExt cx="3063054" cy="475181"/>
          </a:xfrm>
        </p:grpSpPr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83D70CC8-9665-4835-8414-7DCB4AE05F8C}"/>
                </a:ext>
              </a:extLst>
            </p:cNvPr>
            <p:cNvSpPr/>
            <p:nvPr/>
          </p:nvSpPr>
          <p:spPr>
            <a:xfrm>
              <a:off x="5248452" y="1415532"/>
              <a:ext cx="3063054" cy="21862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9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Биоразнообразие и землепользование</a:t>
              </a:r>
            </a:p>
          </p:txBody>
        </p:sp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id="{87C0F778-D9A1-41FA-9E2C-DCA317C6E0B3}"/>
                </a:ext>
              </a:extLst>
            </p:cNvPr>
            <p:cNvSpPr/>
            <p:nvPr/>
          </p:nvSpPr>
          <p:spPr>
            <a:xfrm>
              <a:off x="5248452" y="1634152"/>
              <a:ext cx="3063054" cy="25656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900" b="1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Раздел: </a:t>
              </a:r>
              <a:r>
                <a:rPr lang="ru-RU" sz="9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Планы и отчетность по закрытию и восстановлению месторождений</a:t>
              </a:r>
            </a:p>
          </p:txBody>
        </p:sp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ED72103C-CD1A-42D4-8BE5-776CF2723F92}"/>
              </a:ext>
            </a:extLst>
          </p:cNvPr>
          <p:cNvGrpSpPr/>
          <p:nvPr/>
        </p:nvGrpSpPr>
        <p:grpSpPr>
          <a:xfrm>
            <a:off x="5572317" y="2084169"/>
            <a:ext cx="2582994" cy="458810"/>
            <a:chOff x="5248452" y="2033167"/>
            <a:chExt cx="3063054" cy="475181"/>
          </a:xfrm>
        </p:grpSpPr>
        <p:sp>
          <p:nvSpPr>
            <p:cNvPr id="82" name="Прямоугольник 81">
              <a:extLst>
                <a:ext uri="{FF2B5EF4-FFF2-40B4-BE49-F238E27FC236}">
                  <a16:creationId xmlns:a16="http://schemas.microsoft.com/office/drawing/2014/main" id="{070F3D9F-33CD-42F0-BA44-7F8E5A127F6C}"/>
                </a:ext>
              </a:extLst>
            </p:cNvPr>
            <p:cNvSpPr/>
            <p:nvPr/>
          </p:nvSpPr>
          <p:spPr>
            <a:xfrm>
              <a:off x="5248452" y="2033167"/>
              <a:ext cx="3063054" cy="21862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9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Биоразнообразие и землепользование</a:t>
              </a:r>
            </a:p>
          </p:txBody>
        </p:sp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908EFA7E-880B-42F5-9782-46B225D0A990}"/>
                </a:ext>
              </a:extLst>
            </p:cNvPr>
            <p:cNvSpPr/>
            <p:nvPr/>
          </p:nvSpPr>
          <p:spPr>
            <a:xfrm>
              <a:off x="5248452" y="2251787"/>
              <a:ext cx="3063054" cy="25656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900" b="1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Раздел: </a:t>
              </a:r>
              <a:r>
                <a:rPr lang="ru-RU" sz="9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Программы и цели по защите биоразнообразия</a:t>
              </a:r>
            </a:p>
          </p:txBody>
        </p:sp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265A60CA-8CC4-4A18-80AC-2E1E65D62412}"/>
              </a:ext>
            </a:extLst>
          </p:cNvPr>
          <p:cNvGrpSpPr/>
          <p:nvPr/>
        </p:nvGrpSpPr>
        <p:grpSpPr>
          <a:xfrm>
            <a:off x="5572317" y="2754755"/>
            <a:ext cx="2582994" cy="460878"/>
            <a:chOff x="5248452" y="2727680"/>
            <a:chExt cx="3063054" cy="477323"/>
          </a:xfrm>
        </p:grpSpPr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8D169E72-CFE8-4A1C-9E44-8C8EF7C17E64}"/>
                </a:ext>
              </a:extLst>
            </p:cNvPr>
            <p:cNvSpPr/>
            <p:nvPr/>
          </p:nvSpPr>
          <p:spPr>
            <a:xfrm>
              <a:off x="5248452" y="2948442"/>
              <a:ext cx="3063054" cy="25656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900" b="1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Раздел: </a:t>
              </a:r>
              <a:r>
                <a:rPr lang="ru-RU" sz="9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Программы развития местных сообществ</a:t>
              </a:r>
            </a:p>
          </p:txBody>
        </p:sp>
        <p:sp>
          <p:nvSpPr>
            <p:cNvPr id="90" name="Прямоугольник 89">
              <a:extLst>
                <a:ext uri="{FF2B5EF4-FFF2-40B4-BE49-F238E27FC236}">
                  <a16:creationId xmlns:a16="http://schemas.microsoft.com/office/drawing/2014/main" id="{2ED3F847-D937-4D57-A856-7771F49465EA}"/>
                </a:ext>
              </a:extLst>
            </p:cNvPr>
            <p:cNvSpPr/>
            <p:nvPr/>
          </p:nvSpPr>
          <p:spPr>
            <a:xfrm>
              <a:off x="5248452" y="2727680"/>
              <a:ext cx="3063054" cy="218620"/>
            </a:xfrm>
            <a:prstGeom prst="rect">
              <a:avLst/>
            </a:prstGeom>
            <a:solidFill>
              <a:srgbClr val="C29A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9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Местные сообщества</a:t>
              </a: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1F90D89D-31FB-4A4F-A358-D9E0D14C5982}"/>
              </a:ext>
            </a:extLst>
          </p:cNvPr>
          <p:cNvGrpSpPr/>
          <p:nvPr/>
        </p:nvGrpSpPr>
        <p:grpSpPr>
          <a:xfrm>
            <a:off x="5572317" y="4342190"/>
            <a:ext cx="2582994" cy="444811"/>
            <a:chOff x="5248452" y="3603320"/>
            <a:chExt cx="3063054" cy="460682"/>
          </a:xfrm>
        </p:grpSpPr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EB841FB1-6DAC-426D-AF36-C8139131F0B1}"/>
                </a:ext>
              </a:extLst>
            </p:cNvPr>
            <p:cNvSpPr/>
            <p:nvPr/>
          </p:nvSpPr>
          <p:spPr>
            <a:xfrm>
              <a:off x="5248452" y="3825179"/>
              <a:ext cx="3063054" cy="23882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900" b="1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Раздел: </a:t>
              </a:r>
              <a:r>
                <a:rPr lang="ru-RU" sz="9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Обучение персонала</a:t>
              </a:r>
            </a:p>
          </p:txBody>
        </p:sp>
        <p:sp>
          <p:nvSpPr>
            <p:cNvPr id="96" name="Прямоугольник 95">
              <a:extLst>
                <a:ext uri="{FF2B5EF4-FFF2-40B4-BE49-F238E27FC236}">
                  <a16:creationId xmlns:a16="http://schemas.microsoft.com/office/drawing/2014/main" id="{83EDC773-744E-4948-BAA0-CBC8B97B807A}"/>
                </a:ext>
              </a:extLst>
            </p:cNvPr>
            <p:cNvSpPr/>
            <p:nvPr/>
          </p:nvSpPr>
          <p:spPr>
            <a:xfrm>
              <a:off x="5248452" y="3603320"/>
              <a:ext cx="3063054" cy="218620"/>
            </a:xfrm>
            <a:prstGeom prst="rect">
              <a:avLst/>
            </a:prstGeom>
            <a:solidFill>
              <a:srgbClr val="C29A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9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Условия труда</a:t>
              </a:r>
            </a:p>
          </p:txBody>
        </p:sp>
      </p:grpSp>
      <p:cxnSp>
        <p:nvCxnSpPr>
          <p:cNvPr id="98" name="Соединитель: уступ 97">
            <a:extLst>
              <a:ext uri="{FF2B5EF4-FFF2-40B4-BE49-F238E27FC236}">
                <a16:creationId xmlns:a16="http://schemas.microsoft.com/office/drawing/2014/main" id="{4AE765E2-BBCC-45B2-88C8-5CA52329ACBE}"/>
              </a:ext>
            </a:extLst>
          </p:cNvPr>
          <p:cNvCxnSpPr>
            <a:cxnSpLocks/>
            <a:stCxn id="47" idx="3"/>
            <a:endCxn id="41" idx="1"/>
          </p:cNvCxnSpPr>
          <p:nvPr/>
        </p:nvCxnSpPr>
        <p:spPr>
          <a:xfrm flipV="1">
            <a:off x="8155311" y="4577952"/>
            <a:ext cx="721989" cy="93752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7E869935-97BA-4FF3-83AC-B674509626A6}"/>
              </a:ext>
            </a:extLst>
          </p:cNvPr>
          <p:cNvGrpSpPr/>
          <p:nvPr/>
        </p:nvGrpSpPr>
        <p:grpSpPr>
          <a:xfrm>
            <a:off x="5572317" y="3663170"/>
            <a:ext cx="2582994" cy="455426"/>
            <a:chOff x="5248452" y="4397503"/>
            <a:chExt cx="3063054" cy="471676"/>
          </a:xfrm>
        </p:grpSpPr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51A5807F-A29C-4D87-B64E-FBAFD10532BD}"/>
                </a:ext>
              </a:extLst>
            </p:cNvPr>
            <p:cNvSpPr/>
            <p:nvPr/>
          </p:nvSpPr>
          <p:spPr>
            <a:xfrm>
              <a:off x="5248452" y="4616122"/>
              <a:ext cx="3063054" cy="25305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900" b="1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Раздел: </a:t>
              </a:r>
              <a:r>
                <a:rPr lang="ru-RU" sz="9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Политика свободы</a:t>
              </a:r>
              <a:r>
                <a:rPr lang="en-US" sz="9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ru-RU" sz="9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объединений </a:t>
              </a:r>
              <a:r>
                <a:rPr lang="ru-RU" sz="900" baseline="300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(1)</a:t>
              </a:r>
              <a:endParaRPr lang="en-US" sz="900" baseline="30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01" name="Прямоугольник 100">
              <a:extLst>
                <a:ext uri="{FF2B5EF4-FFF2-40B4-BE49-F238E27FC236}">
                  <a16:creationId xmlns:a16="http://schemas.microsoft.com/office/drawing/2014/main" id="{4B88BC6E-EA55-4B13-B5BE-AE351B56A36D}"/>
                </a:ext>
              </a:extLst>
            </p:cNvPr>
            <p:cNvSpPr/>
            <p:nvPr/>
          </p:nvSpPr>
          <p:spPr>
            <a:xfrm>
              <a:off x="5248452" y="4397503"/>
              <a:ext cx="3063054" cy="218620"/>
            </a:xfrm>
            <a:prstGeom prst="rect">
              <a:avLst/>
            </a:prstGeom>
            <a:solidFill>
              <a:srgbClr val="C29A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9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Условия труда</a:t>
              </a:r>
            </a:p>
          </p:txBody>
        </p:sp>
      </p:grpSp>
      <p:cxnSp>
        <p:nvCxnSpPr>
          <p:cNvPr id="103" name="Соединитель: уступ 102">
            <a:extLst>
              <a:ext uri="{FF2B5EF4-FFF2-40B4-BE49-F238E27FC236}">
                <a16:creationId xmlns:a16="http://schemas.microsoft.com/office/drawing/2014/main" id="{40ABA4C8-8343-499C-9002-98C671CADA6D}"/>
              </a:ext>
            </a:extLst>
          </p:cNvPr>
          <p:cNvCxnSpPr>
            <a:cxnSpLocks/>
            <a:stCxn id="48" idx="3"/>
            <a:endCxn id="36" idx="1"/>
          </p:cNvCxnSpPr>
          <p:nvPr/>
        </p:nvCxnSpPr>
        <p:spPr>
          <a:xfrm flipV="1">
            <a:off x="8155311" y="3899372"/>
            <a:ext cx="721989" cy="97055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12E332D8-9833-4063-AA6F-F8A0307C4859}"/>
              </a:ext>
            </a:extLst>
          </p:cNvPr>
          <p:cNvGrpSpPr/>
          <p:nvPr/>
        </p:nvGrpSpPr>
        <p:grpSpPr>
          <a:xfrm>
            <a:off x="599797" y="1489977"/>
            <a:ext cx="4728949" cy="3804703"/>
            <a:chOff x="599797" y="1489977"/>
            <a:chExt cx="4728949" cy="3804703"/>
          </a:xfrm>
        </p:grpSpPr>
        <p:sp>
          <p:nvSpPr>
            <p:cNvPr id="106" name="Прямоугольник 105">
              <a:extLst>
                <a:ext uri="{FF2B5EF4-FFF2-40B4-BE49-F238E27FC236}">
                  <a16:creationId xmlns:a16="http://schemas.microsoft.com/office/drawing/2014/main" id="{5C43736B-1AE0-471E-859B-A6178D17D004}"/>
                </a:ext>
              </a:extLst>
            </p:cNvPr>
            <p:cNvSpPr/>
            <p:nvPr/>
          </p:nvSpPr>
          <p:spPr>
            <a:xfrm>
              <a:off x="617876" y="1489977"/>
              <a:ext cx="2207290" cy="25680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9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Изменение климата</a:t>
              </a:r>
            </a:p>
          </p:txBody>
        </p:sp>
        <p:sp>
          <p:nvSpPr>
            <p:cNvPr id="107" name="Прямоугольник 106">
              <a:extLst>
                <a:ext uri="{FF2B5EF4-FFF2-40B4-BE49-F238E27FC236}">
                  <a16:creationId xmlns:a16="http://schemas.microsoft.com/office/drawing/2014/main" id="{97EDF75E-9F79-4F66-B703-D89C10B8D61E}"/>
                </a:ext>
              </a:extLst>
            </p:cNvPr>
            <p:cNvSpPr/>
            <p:nvPr/>
          </p:nvSpPr>
          <p:spPr>
            <a:xfrm>
              <a:off x="617876" y="1842039"/>
              <a:ext cx="2207290" cy="256807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9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Выбросы и отходы</a:t>
              </a:r>
            </a:p>
          </p:txBody>
        </p:sp>
        <p:sp>
          <p:nvSpPr>
            <p:cNvPr id="108" name="Прямоугольник 107">
              <a:extLst>
                <a:ext uri="{FF2B5EF4-FFF2-40B4-BE49-F238E27FC236}">
                  <a16:creationId xmlns:a16="http://schemas.microsoft.com/office/drawing/2014/main" id="{834DFA66-4578-44F1-B792-35473041526B}"/>
                </a:ext>
              </a:extLst>
            </p:cNvPr>
            <p:cNvSpPr/>
            <p:nvPr/>
          </p:nvSpPr>
          <p:spPr>
            <a:xfrm>
              <a:off x="617876" y="2194099"/>
              <a:ext cx="2207290" cy="24803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9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Водные ресурсы</a:t>
              </a:r>
            </a:p>
          </p:txBody>
        </p:sp>
        <p:sp>
          <p:nvSpPr>
            <p:cNvPr id="111" name="Прямоугольник 110">
              <a:extLst>
                <a:ext uri="{FF2B5EF4-FFF2-40B4-BE49-F238E27FC236}">
                  <a16:creationId xmlns:a16="http://schemas.microsoft.com/office/drawing/2014/main" id="{35B9885F-E02F-4E94-92C7-5E74AB3549B4}"/>
                </a:ext>
              </a:extLst>
            </p:cNvPr>
            <p:cNvSpPr/>
            <p:nvPr/>
          </p:nvSpPr>
          <p:spPr>
            <a:xfrm>
              <a:off x="599797" y="4685817"/>
              <a:ext cx="2207290" cy="256806"/>
            </a:xfrm>
            <a:prstGeom prst="rect">
              <a:avLst/>
            </a:prstGeom>
            <a:solidFill>
              <a:srgbClr val="C29A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9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Охрана труда</a:t>
              </a:r>
            </a:p>
          </p:txBody>
        </p:sp>
        <p:sp>
          <p:nvSpPr>
            <p:cNvPr id="112" name="Прямоугольник 111">
              <a:extLst>
                <a:ext uri="{FF2B5EF4-FFF2-40B4-BE49-F238E27FC236}">
                  <a16:creationId xmlns:a16="http://schemas.microsoft.com/office/drawing/2014/main" id="{BEB7CE62-9C5F-4CB0-A669-976809379949}"/>
                </a:ext>
              </a:extLst>
            </p:cNvPr>
            <p:cNvSpPr/>
            <p:nvPr/>
          </p:nvSpPr>
          <p:spPr>
            <a:xfrm>
              <a:off x="599797" y="5037874"/>
              <a:ext cx="2207290" cy="256806"/>
            </a:xfrm>
            <a:prstGeom prst="rect">
              <a:avLst/>
            </a:prstGeom>
            <a:solidFill>
              <a:srgbClr val="C29A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9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Условия труда </a:t>
              </a:r>
            </a:p>
            <a:p>
              <a:pPr algn="ctr"/>
              <a:r>
                <a:rPr lang="ru-RU" sz="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(остальные разделы)</a:t>
              </a:r>
            </a:p>
          </p:txBody>
        </p:sp>
        <p:sp>
          <p:nvSpPr>
            <p:cNvPr id="114" name="Прямоугольник 113">
              <a:extLst>
                <a:ext uri="{FF2B5EF4-FFF2-40B4-BE49-F238E27FC236}">
                  <a16:creationId xmlns:a16="http://schemas.microsoft.com/office/drawing/2014/main" id="{39AB3D02-DF45-46DF-853C-0A57BAE72165}"/>
                </a:ext>
              </a:extLst>
            </p:cNvPr>
            <p:cNvSpPr/>
            <p:nvPr/>
          </p:nvSpPr>
          <p:spPr>
            <a:xfrm>
              <a:off x="608836" y="2537381"/>
              <a:ext cx="2207290" cy="25680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9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Экологическая цепочка поставок </a:t>
              </a:r>
            </a:p>
          </p:txBody>
        </p:sp>
        <p:sp>
          <p:nvSpPr>
            <p:cNvPr id="115" name="Прямоугольник 114">
              <a:extLst>
                <a:ext uri="{FF2B5EF4-FFF2-40B4-BE49-F238E27FC236}">
                  <a16:creationId xmlns:a16="http://schemas.microsoft.com/office/drawing/2014/main" id="{D5C7CBBF-AC28-4773-93F3-3F415874F919}"/>
                </a:ext>
              </a:extLst>
            </p:cNvPr>
            <p:cNvSpPr/>
            <p:nvPr/>
          </p:nvSpPr>
          <p:spPr>
            <a:xfrm>
              <a:off x="608836" y="2891197"/>
              <a:ext cx="2207290" cy="25680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9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Соответствие экологическим стандартам</a:t>
              </a:r>
            </a:p>
          </p:txBody>
        </p:sp>
        <p:sp>
          <p:nvSpPr>
            <p:cNvPr id="116" name="Прямоугольник 115">
              <a:extLst>
                <a:ext uri="{FF2B5EF4-FFF2-40B4-BE49-F238E27FC236}">
                  <a16:creationId xmlns:a16="http://schemas.microsoft.com/office/drawing/2014/main" id="{39B0E286-B95A-4D11-9F0D-1BC117F26A8E}"/>
                </a:ext>
              </a:extLst>
            </p:cNvPr>
            <p:cNvSpPr/>
            <p:nvPr/>
          </p:nvSpPr>
          <p:spPr>
            <a:xfrm>
              <a:off x="608836" y="3631582"/>
              <a:ext cx="2207290" cy="256806"/>
            </a:xfrm>
            <a:prstGeom prst="rect">
              <a:avLst/>
            </a:prstGeom>
            <a:solidFill>
              <a:srgbClr val="C29A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9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Права человека</a:t>
              </a:r>
            </a:p>
          </p:txBody>
        </p:sp>
        <p:sp>
          <p:nvSpPr>
            <p:cNvPr id="117" name="Прямоугольник 116">
              <a:extLst>
                <a:ext uri="{FF2B5EF4-FFF2-40B4-BE49-F238E27FC236}">
                  <a16:creationId xmlns:a16="http://schemas.microsoft.com/office/drawing/2014/main" id="{A0038593-3F7E-4E3F-8720-8FE4EF99ED29}"/>
                </a:ext>
              </a:extLst>
            </p:cNvPr>
            <p:cNvSpPr/>
            <p:nvPr/>
          </p:nvSpPr>
          <p:spPr>
            <a:xfrm>
              <a:off x="608836" y="4333758"/>
              <a:ext cx="2207290" cy="256806"/>
            </a:xfrm>
            <a:prstGeom prst="rect">
              <a:avLst/>
            </a:prstGeom>
            <a:solidFill>
              <a:srgbClr val="C29A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9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Социальная цепочка поставок</a:t>
              </a:r>
            </a:p>
          </p:txBody>
        </p:sp>
        <p:sp>
          <p:nvSpPr>
            <p:cNvPr id="120" name="Прямоугольник 119">
              <a:extLst>
                <a:ext uri="{FF2B5EF4-FFF2-40B4-BE49-F238E27FC236}">
                  <a16:creationId xmlns:a16="http://schemas.microsoft.com/office/drawing/2014/main" id="{CD5B8AF6-DD70-42C1-B017-B03298A60A57}"/>
                </a:ext>
              </a:extLst>
            </p:cNvPr>
            <p:cNvSpPr/>
            <p:nvPr/>
          </p:nvSpPr>
          <p:spPr>
            <a:xfrm>
              <a:off x="3121456" y="1489977"/>
              <a:ext cx="2207290" cy="25680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9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Эффективность корпоративного управления</a:t>
              </a:r>
            </a:p>
          </p:txBody>
        </p:sp>
        <p:sp>
          <p:nvSpPr>
            <p:cNvPr id="121" name="Прямоугольник 120">
              <a:extLst>
                <a:ext uri="{FF2B5EF4-FFF2-40B4-BE49-F238E27FC236}">
                  <a16:creationId xmlns:a16="http://schemas.microsoft.com/office/drawing/2014/main" id="{3F7305C5-1DDA-478E-976F-B2B2C8FFAEA3}"/>
                </a:ext>
              </a:extLst>
            </p:cNvPr>
            <p:cNvSpPr/>
            <p:nvPr/>
          </p:nvSpPr>
          <p:spPr>
            <a:xfrm>
              <a:off x="3121456" y="1840282"/>
              <a:ext cx="2207290" cy="25680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9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Этика и прозрачность</a:t>
              </a:r>
            </a:p>
          </p:txBody>
        </p:sp>
        <p:sp>
          <p:nvSpPr>
            <p:cNvPr id="122" name="Прямоугольник 121">
              <a:extLst>
                <a:ext uri="{FF2B5EF4-FFF2-40B4-BE49-F238E27FC236}">
                  <a16:creationId xmlns:a16="http://schemas.microsoft.com/office/drawing/2014/main" id="{BF2137A5-2631-40DF-849E-A0420B704643}"/>
                </a:ext>
              </a:extLst>
            </p:cNvPr>
            <p:cNvSpPr/>
            <p:nvPr/>
          </p:nvSpPr>
          <p:spPr>
            <a:xfrm>
              <a:off x="3121456" y="2190587"/>
              <a:ext cx="2207290" cy="25680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9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Политическое участие</a:t>
              </a:r>
            </a:p>
          </p:txBody>
        </p:sp>
        <p:sp>
          <p:nvSpPr>
            <p:cNvPr id="123" name="Прямоугольник 122">
              <a:extLst>
                <a:ext uri="{FF2B5EF4-FFF2-40B4-BE49-F238E27FC236}">
                  <a16:creationId xmlns:a16="http://schemas.microsoft.com/office/drawing/2014/main" id="{B423B3D1-9282-4ABF-8FA2-64906533375C}"/>
                </a:ext>
              </a:extLst>
            </p:cNvPr>
            <p:cNvSpPr/>
            <p:nvPr/>
          </p:nvSpPr>
          <p:spPr>
            <a:xfrm>
              <a:off x="3121456" y="2540892"/>
              <a:ext cx="2207290" cy="25680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9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Коррупция и взяточничество</a:t>
              </a:r>
            </a:p>
          </p:txBody>
        </p:sp>
        <p:sp>
          <p:nvSpPr>
            <p:cNvPr id="124" name="Прямоугольник 123">
              <a:extLst>
                <a:ext uri="{FF2B5EF4-FFF2-40B4-BE49-F238E27FC236}">
                  <a16:creationId xmlns:a16="http://schemas.microsoft.com/office/drawing/2014/main" id="{D21C4F1B-2D30-49B3-8EC7-DE4021C4344A}"/>
                </a:ext>
              </a:extLst>
            </p:cNvPr>
            <p:cNvSpPr/>
            <p:nvPr/>
          </p:nvSpPr>
          <p:spPr>
            <a:xfrm>
              <a:off x="3121456" y="2891197"/>
              <a:ext cx="2207290" cy="25680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9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Стандарты </a:t>
              </a:r>
              <a:r>
                <a:rPr lang="en-US" sz="9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ESG </a:t>
              </a:r>
              <a:r>
                <a:rPr lang="ru-RU" sz="9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отчетности</a:t>
              </a:r>
            </a:p>
          </p:txBody>
        </p:sp>
        <p:sp>
          <p:nvSpPr>
            <p:cNvPr id="125" name="Прямоугольник 124">
              <a:extLst>
                <a:ext uri="{FF2B5EF4-FFF2-40B4-BE49-F238E27FC236}">
                  <a16:creationId xmlns:a16="http://schemas.microsoft.com/office/drawing/2014/main" id="{E418732B-F49A-4C24-8CF8-37DDC70B0B49}"/>
                </a:ext>
              </a:extLst>
            </p:cNvPr>
            <p:cNvSpPr/>
            <p:nvPr/>
          </p:nvSpPr>
          <p:spPr>
            <a:xfrm>
              <a:off x="3121456" y="3241500"/>
              <a:ext cx="2207290" cy="25680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9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Глобальный договор ООН</a:t>
              </a:r>
            </a:p>
          </p:txBody>
        </p:sp>
        <p:sp>
          <p:nvSpPr>
            <p:cNvPr id="139" name="Прямоугольник 138">
              <a:extLst>
                <a:ext uri="{FF2B5EF4-FFF2-40B4-BE49-F238E27FC236}">
                  <a16:creationId xmlns:a16="http://schemas.microsoft.com/office/drawing/2014/main" id="{E3DD15CA-CA3B-4D1F-BC1D-2841B9CB5875}"/>
                </a:ext>
              </a:extLst>
            </p:cNvPr>
            <p:cNvSpPr/>
            <p:nvPr/>
          </p:nvSpPr>
          <p:spPr>
            <a:xfrm>
              <a:off x="599797" y="3981698"/>
              <a:ext cx="2207290" cy="256806"/>
            </a:xfrm>
            <a:prstGeom prst="rect">
              <a:avLst/>
            </a:prstGeom>
            <a:solidFill>
              <a:srgbClr val="C29A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9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Местные сообщества</a:t>
              </a:r>
            </a:p>
            <a:p>
              <a:pPr algn="ctr"/>
              <a:r>
                <a:rPr lang="ru-RU" sz="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(остальные разделы)</a:t>
              </a:r>
            </a:p>
          </p:txBody>
        </p:sp>
        <p:sp>
          <p:nvSpPr>
            <p:cNvPr id="141" name="Прямоугольник 140">
              <a:extLst>
                <a:ext uri="{FF2B5EF4-FFF2-40B4-BE49-F238E27FC236}">
                  <a16:creationId xmlns:a16="http://schemas.microsoft.com/office/drawing/2014/main" id="{865C8451-F7EC-4A00-95C5-C68572C248B5}"/>
                </a:ext>
              </a:extLst>
            </p:cNvPr>
            <p:cNvSpPr/>
            <p:nvPr/>
          </p:nvSpPr>
          <p:spPr>
            <a:xfrm>
              <a:off x="602492" y="3259540"/>
              <a:ext cx="2207290" cy="25680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9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Биоразнообразие и землепользование</a:t>
              </a:r>
            </a:p>
            <a:p>
              <a:pPr algn="ctr"/>
              <a:r>
                <a:rPr lang="ru-RU" sz="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(остальные разделы)</a:t>
              </a:r>
            </a:p>
          </p:txBody>
        </p:sp>
      </p:grpSp>
      <p:sp>
        <p:nvSpPr>
          <p:cNvPr id="156" name="Прямоугольник 155">
            <a:extLst>
              <a:ext uri="{FF2B5EF4-FFF2-40B4-BE49-F238E27FC236}">
                <a16:creationId xmlns:a16="http://schemas.microsoft.com/office/drawing/2014/main" id="{5CAD80B6-6440-4B2E-A19F-21852020B710}"/>
              </a:ext>
            </a:extLst>
          </p:cNvPr>
          <p:cNvSpPr/>
          <p:nvPr/>
        </p:nvSpPr>
        <p:spPr>
          <a:xfrm>
            <a:off x="5470634" y="1403132"/>
            <a:ext cx="5711089" cy="3520576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Нижний колонтитул 2">
            <a:extLst>
              <a:ext uri="{FF2B5EF4-FFF2-40B4-BE49-F238E27FC236}">
                <a16:creationId xmlns:a16="http://schemas.microsoft.com/office/drawing/2014/main" id="{650089B6-48C6-4EBC-9A5D-F73B08C528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4986" y="6207953"/>
            <a:ext cx="10698163" cy="246221"/>
          </a:xfrm>
        </p:spPr>
        <p:txBody>
          <a:bodyPr/>
          <a:lstStyle/>
          <a:p>
            <a:r>
              <a:rPr lang="ru-RU" sz="800" dirty="0"/>
              <a:t>Примечание: (1) – Концепция </a:t>
            </a:r>
            <a:r>
              <a:rPr lang="en-US" sz="800" dirty="0"/>
              <a:t>ESG</a:t>
            </a:r>
            <a:r>
              <a:rPr lang="ru-RU" sz="800" dirty="0"/>
              <a:t> мотивирует Компании не препятствовать сотрудникам объединяться/становиться членами про</a:t>
            </a:r>
            <a:r>
              <a:rPr lang="ru-RU" sz="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</a:t>
            </a:r>
            <a:r>
              <a:rPr lang="ru-RU" sz="800" dirty="0"/>
              <a:t>ессиональных союзов</a:t>
            </a:r>
            <a:r>
              <a:rPr lang="en-US" sz="800" dirty="0"/>
              <a:t>. </a:t>
            </a:r>
            <a:r>
              <a:rPr lang="ru-RU" sz="800" dirty="0"/>
              <a:t>Уровень местного содержание в кадрах, согласно мировым практикам, регламентируется договоренностями Компаний с про</a:t>
            </a:r>
            <a:r>
              <a:rPr lang="ru-RU" sz="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</a:t>
            </a:r>
            <a:r>
              <a:rPr lang="ru-RU" sz="800" dirty="0"/>
              <a:t>ессиональными союзами и/или закреплен на законодательном уровне</a:t>
            </a:r>
          </a:p>
        </p:txBody>
      </p:sp>
    </p:spTree>
    <p:extLst>
      <p:ext uri="{BB962C8B-B14F-4D97-AF65-F5344CB8AC3E}">
        <p14:creationId xmlns:p14="http://schemas.microsoft.com/office/powerpoint/2010/main" val="1163201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Объект 21" hidden="1">
            <a:extLst>
              <a:ext uri="{FF2B5EF4-FFF2-40B4-BE49-F238E27FC236}">
                <a16:creationId xmlns:a16="http://schemas.microsoft.com/office/drawing/2014/main" id="{B78C82B8-22D4-4FB1-9070-DEF8F61E3BC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634422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2" name="Слайд think-cell" r:id="rId4" imgW="592" imgH="591" progId="TCLayout.ActiveDocument.1">
                  <p:embed/>
                </p:oleObj>
              </mc:Choice>
              <mc:Fallback>
                <p:oleObj name="Слайд think-cell" r:id="rId4" imgW="592" imgH="591" progId="TCLayout.ActiveDocument.1">
                  <p:embed/>
                  <p:pic>
                    <p:nvPicPr>
                      <p:cNvPr id="22" name="Объект 21" hidden="1">
                        <a:extLst>
                          <a:ext uri="{FF2B5EF4-FFF2-40B4-BE49-F238E27FC236}">
                            <a16:creationId xmlns:a16="http://schemas.microsoft.com/office/drawing/2014/main" id="{B78C82B8-22D4-4FB1-9070-DEF8F61E3B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10E8E9-10CE-4F47-87A5-DC088E903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49244"/>
            <a:ext cx="10155238" cy="249299"/>
          </a:xfrm>
        </p:spPr>
        <p:txBody>
          <a:bodyPr vert="horz"/>
          <a:lstStyle/>
          <a:p>
            <a:r>
              <a:rPr lang="ru-RU" dirty="0"/>
              <a:t>Эффект на налогообложение недропользователя: </a:t>
            </a:r>
            <a:r>
              <a:rPr lang="en-US" dirty="0"/>
              <a:t>ESG vs</a:t>
            </a:r>
            <a:r>
              <a:rPr lang="ru-RU" dirty="0"/>
              <a:t> Модельный контракт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9A8BEA-45CD-45D1-B157-DCFB321092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130425"/>
            <a:ext cx="10155238" cy="166199"/>
          </a:xfrm>
        </p:spPr>
        <p:txBody>
          <a:bodyPr/>
          <a:lstStyle/>
          <a:p>
            <a:r>
              <a:rPr lang="ru-RU" b="1" dirty="0"/>
              <a:t>ESG рейтинг как альтернатива контрактным обязательствам недропользователя</a:t>
            </a:r>
          </a:p>
        </p:txBody>
      </p:sp>
      <p:sp>
        <p:nvSpPr>
          <p:cNvPr id="15" name="Стрелка: шеврон 25">
            <a:extLst>
              <a:ext uri="{FF2B5EF4-FFF2-40B4-BE49-F238E27FC236}">
                <a16:creationId xmlns:a16="http://schemas.microsoft.com/office/drawing/2014/main" id="{77DABA33-0C79-4007-A6CB-E48FD6C1E85E}"/>
              </a:ext>
            </a:extLst>
          </p:cNvPr>
          <p:cNvSpPr/>
          <p:nvPr/>
        </p:nvSpPr>
        <p:spPr>
          <a:xfrm>
            <a:off x="543908" y="5635458"/>
            <a:ext cx="10519579" cy="507656"/>
          </a:xfrm>
          <a:prstGeom prst="rect">
            <a:avLst/>
          </a:prstGeom>
          <a:gradFill>
            <a:gsLst>
              <a:gs pos="0">
                <a:srgbClr val="0E5285"/>
              </a:gs>
              <a:gs pos="100000">
                <a:srgbClr val="163563"/>
              </a:gs>
            </a:gsLst>
            <a:lin ang="5400000" scaled="0"/>
          </a:gradFill>
          <a:ln>
            <a:noFill/>
          </a:ln>
          <a:effectLst>
            <a:outerShdw blurRad="304800" dist="215900" dir="9600000" algn="tl" rotWithShape="0">
              <a:schemeClr val="tx2">
                <a:alpha val="23000"/>
              </a:schemeClr>
            </a:outerShdw>
          </a:effectLst>
        </p:spPr>
        <p:txBody>
          <a:bodyPr spcFirstLastPara="1" wrap="square" lIns="90000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Для достижения большего эффекта от внедрения системы </a:t>
            </a:r>
            <a:r>
              <a:rPr lang="en-US" sz="11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ESG </a:t>
            </a:r>
            <a:r>
              <a:rPr lang="ru-RU" sz="11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 повышения мотивации компаний-недропользователей,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затраты на мероприятия ESG рекомендуются к включению в перечень налоговых вычетов по КПН</a:t>
            </a:r>
            <a:endParaRPr kumimoji="0" lang="ru-RU" sz="11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DC17DB1-9D2F-4158-96C2-B7602C013F5C}"/>
              </a:ext>
            </a:extLst>
          </p:cNvPr>
          <p:cNvGrpSpPr/>
          <p:nvPr/>
        </p:nvGrpSpPr>
        <p:grpSpPr>
          <a:xfrm>
            <a:off x="543908" y="1296905"/>
            <a:ext cx="6519043" cy="297819"/>
            <a:chOff x="782434" y="1280479"/>
            <a:chExt cx="1531163" cy="297819"/>
          </a:xfrm>
        </p:grpSpPr>
        <p:sp>
          <p:nvSpPr>
            <p:cNvPr id="23" name="Rectangle 142">
              <a:extLst>
                <a:ext uri="{FF2B5EF4-FFF2-40B4-BE49-F238E27FC236}">
                  <a16:creationId xmlns:a16="http://schemas.microsoft.com/office/drawing/2014/main" id="{C89BA372-E48D-475B-8A71-F8432F650F09}"/>
                </a:ext>
              </a:extLst>
            </p:cNvPr>
            <p:cNvSpPr/>
            <p:nvPr/>
          </p:nvSpPr>
          <p:spPr>
            <a:xfrm>
              <a:off x="782434" y="1280479"/>
              <a:ext cx="1531163" cy="2916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  <a:latin typeface="PT Sans"/>
                </a:rPr>
                <a:t>Темы </a:t>
              </a:r>
              <a:r>
                <a:rPr lang="en-US" sz="1400" dirty="0">
                  <a:solidFill>
                    <a:schemeClr val="tx1"/>
                  </a:solidFill>
                  <a:latin typeface="PT Sans"/>
                </a:rPr>
                <a:t>ESG</a:t>
              </a:r>
              <a:endParaRPr lang="ru-RU" sz="1400" dirty="0">
                <a:solidFill>
                  <a:schemeClr val="tx1"/>
                </a:solidFill>
                <a:latin typeface="PT Sans"/>
              </a:endParaRPr>
            </a:p>
          </p:txBody>
        </p: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F1D61453-B738-430E-8025-0FF5344CF2CF}"/>
                </a:ext>
              </a:extLst>
            </p:cNvPr>
            <p:cNvCxnSpPr>
              <a:cxnSpLocks/>
            </p:cNvCxnSpPr>
            <p:nvPr/>
          </p:nvCxnSpPr>
          <p:spPr>
            <a:xfrm>
              <a:off x="791557" y="1578298"/>
              <a:ext cx="148100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2E84DB4E-FC6C-4786-B696-96687F75FE2E}"/>
              </a:ext>
            </a:extLst>
          </p:cNvPr>
          <p:cNvGrpSpPr/>
          <p:nvPr/>
        </p:nvGrpSpPr>
        <p:grpSpPr>
          <a:xfrm>
            <a:off x="615480" y="1688764"/>
            <a:ext cx="6250403" cy="3600567"/>
            <a:chOff x="742233" y="1397096"/>
            <a:chExt cx="5219757" cy="3813407"/>
          </a:xfrm>
        </p:grpSpPr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2BCF81C7-4271-4E1E-B3CF-78BF6A1A7FD7}"/>
                </a:ext>
              </a:extLst>
            </p:cNvPr>
            <p:cNvSpPr/>
            <p:nvPr/>
          </p:nvSpPr>
          <p:spPr>
            <a:xfrm>
              <a:off x="742233" y="2254468"/>
              <a:ext cx="5217133" cy="2868137"/>
            </a:xfrm>
            <a:prstGeom prst="rect">
              <a:avLst/>
            </a:prstGeom>
            <a:gradFill>
              <a:gsLst>
                <a:gs pos="86000">
                  <a:schemeClr val="bg1"/>
                </a:gs>
                <a:gs pos="0">
                  <a:srgbClr val="E7F0F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E36EF2C3-9C61-4F02-9D40-6AE21265AF2E}"/>
                </a:ext>
              </a:extLst>
            </p:cNvPr>
            <p:cNvSpPr/>
            <p:nvPr/>
          </p:nvSpPr>
          <p:spPr>
            <a:xfrm>
              <a:off x="744857" y="1397096"/>
              <a:ext cx="5217133" cy="851190"/>
            </a:xfrm>
            <a:prstGeom prst="rect">
              <a:avLst/>
            </a:prstGeom>
            <a:solidFill>
              <a:srgbClr val="D0E3F4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497AB77B-9624-4290-83AE-98E5A9565DAE}"/>
                </a:ext>
              </a:extLst>
            </p:cNvPr>
            <p:cNvSpPr/>
            <p:nvPr/>
          </p:nvSpPr>
          <p:spPr>
            <a:xfrm>
              <a:off x="3398122" y="1534277"/>
              <a:ext cx="2207290" cy="246868"/>
            </a:xfrm>
            <a:prstGeom prst="rect">
              <a:avLst/>
            </a:prstGeom>
            <a:solidFill>
              <a:srgbClr val="C29A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9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Условия труда </a:t>
              </a:r>
            </a:p>
            <a:p>
              <a:pPr algn="ctr"/>
              <a:r>
                <a:rPr lang="ru-RU" sz="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(частично)</a:t>
              </a:r>
            </a:p>
          </p:txBody>
        </p:sp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id="{67735A23-E39D-486C-BA29-8A56BC1BE804}"/>
                </a:ext>
              </a:extLst>
            </p:cNvPr>
            <p:cNvGrpSpPr/>
            <p:nvPr/>
          </p:nvGrpSpPr>
          <p:grpSpPr>
            <a:xfrm>
              <a:off x="1044344" y="2393314"/>
              <a:ext cx="4561068" cy="2660675"/>
              <a:chOff x="1044344" y="2196240"/>
              <a:chExt cx="4561068" cy="2660675"/>
            </a:xfrm>
          </p:grpSpPr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id="{CBF108FB-EE27-43F5-A99D-280E7AAFFB4A}"/>
                  </a:ext>
                </a:extLst>
              </p:cNvPr>
              <p:cNvSpPr/>
              <p:nvPr/>
            </p:nvSpPr>
            <p:spPr>
              <a:xfrm>
                <a:off x="1044344" y="2196240"/>
                <a:ext cx="2207290" cy="246870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ru-RU" sz="9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Изменение климата</a:t>
                </a:r>
              </a:p>
            </p:txBody>
          </p:sp>
          <p:sp>
            <p:nvSpPr>
              <p:cNvPr id="30" name="Прямоугольник 29">
                <a:extLst>
                  <a:ext uri="{FF2B5EF4-FFF2-40B4-BE49-F238E27FC236}">
                    <a16:creationId xmlns:a16="http://schemas.microsoft.com/office/drawing/2014/main" id="{E76E3A6B-9703-4CEE-90E3-44D6DD98B722}"/>
                  </a:ext>
                </a:extLst>
              </p:cNvPr>
              <p:cNvSpPr/>
              <p:nvPr/>
            </p:nvSpPr>
            <p:spPr>
              <a:xfrm>
                <a:off x="1044344" y="2534677"/>
                <a:ext cx="2207290" cy="246869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ru-RU" sz="9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Выбросы и отходы</a:t>
                </a:r>
              </a:p>
            </p:txBody>
          </p:sp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id="{C71062F8-76B9-488A-AE07-032A2D28AD71}"/>
                  </a:ext>
                </a:extLst>
              </p:cNvPr>
              <p:cNvSpPr/>
              <p:nvPr/>
            </p:nvSpPr>
            <p:spPr>
              <a:xfrm>
                <a:off x="1044344" y="2881550"/>
                <a:ext cx="2207290" cy="238431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ru-RU" sz="9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Водные ресурсы</a:t>
                </a:r>
              </a:p>
            </p:txBody>
          </p:sp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283E7D98-6A45-461E-999E-16A273E312FA}"/>
                  </a:ext>
                </a:extLst>
              </p:cNvPr>
              <p:cNvSpPr/>
              <p:nvPr/>
            </p:nvSpPr>
            <p:spPr>
              <a:xfrm>
                <a:off x="3393603" y="2196242"/>
                <a:ext cx="2207290" cy="246868"/>
              </a:xfrm>
              <a:prstGeom prst="rect">
                <a:avLst/>
              </a:prstGeom>
              <a:solidFill>
                <a:srgbClr val="C29A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ru-RU" sz="9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Охрана труда</a:t>
                </a:r>
              </a:p>
            </p:txBody>
          </p:sp>
          <p:sp>
            <p:nvSpPr>
              <p:cNvPr id="34" name="Прямоугольник 33">
                <a:extLst>
                  <a:ext uri="{FF2B5EF4-FFF2-40B4-BE49-F238E27FC236}">
                    <a16:creationId xmlns:a16="http://schemas.microsoft.com/office/drawing/2014/main" id="{CCEC60C0-8B52-4F59-9D79-4C6AFCD790C0}"/>
                  </a:ext>
                </a:extLst>
              </p:cNvPr>
              <p:cNvSpPr/>
              <p:nvPr/>
            </p:nvSpPr>
            <p:spPr>
              <a:xfrm>
                <a:off x="1044344" y="3203110"/>
                <a:ext cx="2207290" cy="24686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ru-RU" sz="9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Экологическая цепочка поставок </a:t>
                </a:r>
              </a:p>
            </p:txBody>
          </p:sp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id="{9CC497C5-808C-4F88-9FE0-A86A9F849E07}"/>
                  </a:ext>
                </a:extLst>
              </p:cNvPr>
              <p:cNvSpPr/>
              <p:nvPr/>
            </p:nvSpPr>
            <p:spPr>
              <a:xfrm>
                <a:off x="1044344" y="3543234"/>
                <a:ext cx="2207290" cy="24686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ru-RU" sz="9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Соответствие экологическим стандартам</a:t>
                </a:r>
              </a:p>
            </p:txBody>
          </p:sp>
          <p:sp>
            <p:nvSpPr>
              <p:cNvPr id="36" name="Прямоугольник 35">
                <a:extLst>
                  <a:ext uri="{FF2B5EF4-FFF2-40B4-BE49-F238E27FC236}">
                    <a16:creationId xmlns:a16="http://schemas.microsoft.com/office/drawing/2014/main" id="{4F068D6B-BFCA-461E-93E3-0DC3D3F7C3C8}"/>
                  </a:ext>
                </a:extLst>
              </p:cNvPr>
              <p:cNvSpPr/>
              <p:nvPr/>
            </p:nvSpPr>
            <p:spPr>
              <a:xfrm>
                <a:off x="3398122" y="2534678"/>
                <a:ext cx="2207290" cy="246868"/>
              </a:xfrm>
              <a:prstGeom prst="rect">
                <a:avLst/>
              </a:prstGeom>
              <a:solidFill>
                <a:srgbClr val="C29A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ru-RU" sz="9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Права человека</a:t>
                </a:r>
              </a:p>
            </p:txBody>
          </p:sp>
          <p:sp>
            <p:nvSpPr>
              <p:cNvPr id="37" name="Прямоугольник 36">
                <a:extLst>
                  <a:ext uri="{FF2B5EF4-FFF2-40B4-BE49-F238E27FC236}">
                    <a16:creationId xmlns:a16="http://schemas.microsoft.com/office/drawing/2014/main" id="{36068415-4C23-4A01-9462-AB4AF77482E3}"/>
                  </a:ext>
                </a:extLst>
              </p:cNvPr>
              <p:cNvSpPr/>
              <p:nvPr/>
            </p:nvSpPr>
            <p:spPr>
              <a:xfrm>
                <a:off x="3391343" y="2873113"/>
                <a:ext cx="2207290" cy="246868"/>
              </a:xfrm>
              <a:prstGeom prst="rect">
                <a:avLst/>
              </a:prstGeom>
              <a:solidFill>
                <a:srgbClr val="C29A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ru-RU" sz="9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Социальная цепочка поставок</a:t>
                </a:r>
              </a:p>
            </p:txBody>
          </p:sp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id="{6599886F-3163-49D8-9304-0036CABE865B}"/>
                  </a:ext>
                </a:extLst>
              </p:cNvPr>
              <p:cNvSpPr/>
              <p:nvPr/>
            </p:nvSpPr>
            <p:spPr>
              <a:xfrm>
                <a:off x="1044344" y="3931668"/>
                <a:ext cx="2207290" cy="24686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ru-RU" sz="9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Эффективность корпоративного управления</a:t>
                </a:r>
              </a:p>
            </p:txBody>
          </p:sp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id="{09744760-365A-45C4-84D7-8AA18E0EC18C}"/>
                  </a:ext>
                </a:extLst>
              </p:cNvPr>
              <p:cNvSpPr/>
              <p:nvPr/>
            </p:nvSpPr>
            <p:spPr>
              <a:xfrm>
                <a:off x="1044344" y="4268416"/>
                <a:ext cx="2207290" cy="24686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ru-RU" sz="9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Этика и прозрачность</a:t>
                </a:r>
              </a:p>
            </p:txBody>
          </p:sp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id="{F3F92C6C-5F63-4BBE-86AE-E0F1C8B1976E}"/>
                  </a:ext>
                </a:extLst>
              </p:cNvPr>
              <p:cNvSpPr/>
              <p:nvPr/>
            </p:nvSpPr>
            <p:spPr>
              <a:xfrm>
                <a:off x="1044344" y="4605165"/>
                <a:ext cx="2207290" cy="24686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ru-RU" sz="9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Политическое участие</a:t>
                </a:r>
              </a:p>
            </p:txBody>
          </p:sp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id="{8D6B103F-119F-46F0-8272-A32E78C62BDA}"/>
                  </a:ext>
                </a:extLst>
              </p:cNvPr>
              <p:cNvSpPr/>
              <p:nvPr/>
            </p:nvSpPr>
            <p:spPr>
              <a:xfrm>
                <a:off x="3390213" y="3936552"/>
                <a:ext cx="2207290" cy="24686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ru-RU" sz="9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Коррупция и взяточничество</a:t>
                </a:r>
              </a:p>
            </p:txBody>
          </p:sp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id="{9378BDD4-E665-44F5-B6CF-80DCE82A5443}"/>
                  </a:ext>
                </a:extLst>
              </p:cNvPr>
              <p:cNvSpPr/>
              <p:nvPr/>
            </p:nvSpPr>
            <p:spPr>
              <a:xfrm>
                <a:off x="3390213" y="4273301"/>
                <a:ext cx="2207290" cy="24686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ru-RU" sz="9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Стандарты </a:t>
                </a:r>
                <a:r>
                  <a:rPr lang="en-US" sz="9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ESG </a:t>
                </a:r>
                <a:r>
                  <a:rPr lang="ru-RU" sz="9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отчетности</a:t>
                </a:r>
              </a:p>
            </p:txBody>
          </p:sp>
          <p:sp>
            <p:nvSpPr>
              <p:cNvPr id="43" name="Прямоугольник 42">
                <a:extLst>
                  <a:ext uri="{FF2B5EF4-FFF2-40B4-BE49-F238E27FC236}">
                    <a16:creationId xmlns:a16="http://schemas.microsoft.com/office/drawing/2014/main" id="{A75E268B-3FED-48C0-85E4-ED96CB0CDA99}"/>
                  </a:ext>
                </a:extLst>
              </p:cNvPr>
              <p:cNvSpPr/>
              <p:nvPr/>
            </p:nvSpPr>
            <p:spPr>
              <a:xfrm>
                <a:off x="3390213" y="4610047"/>
                <a:ext cx="2207290" cy="24686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ru-RU" sz="9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Глобальный договор ООН</a:t>
                </a:r>
              </a:p>
            </p:txBody>
          </p:sp>
        </p:grpSp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EBBFCB6F-7DFB-4232-A0E0-75CB4FBEA4D4}"/>
                </a:ext>
              </a:extLst>
            </p:cNvPr>
            <p:cNvSpPr/>
            <p:nvPr/>
          </p:nvSpPr>
          <p:spPr>
            <a:xfrm>
              <a:off x="3398122" y="1863520"/>
              <a:ext cx="2207290" cy="246868"/>
            </a:xfrm>
            <a:prstGeom prst="rect">
              <a:avLst/>
            </a:prstGeom>
            <a:solidFill>
              <a:srgbClr val="C29A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9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Местные сообщества</a:t>
              </a:r>
            </a:p>
            <a:p>
              <a:pPr algn="ctr"/>
              <a:r>
                <a:rPr lang="ru-RU" sz="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(частично)</a:t>
              </a:r>
            </a:p>
          </p:txBody>
        </p: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67B82EB4-FB19-41C1-9BDD-2FCEF8C7237B}"/>
                </a:ext>
              </a:extLst>
            </p:cNvPr>
            <p:cNvSpPr/>
            <p:nvPr/>
          </p:nvSpPr>
          <p:spPr>
            <a:xfrm>
              <a:off x="1044344" y="1863520"/>
              <a:ext cx="2207290" cy="24686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9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Биоразнообразие и землепользование</a:t>
              </a:r>
            </a:p>
            <a:p>
              <a:pPr algn="ctr"/>
              <a:r>
                <a:rPr lang="ru-RU" sz="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(частично)</a:t>
              </a:r>
            </a:p>
          </p:txBody>
        </p:sp>
        <p:cxnSp>
          <p:nvCxnSpPr>
            <p:cNvPr id="57" name="Прямая со стрелкой 56">
              <a:extLst>
                <a:ext uri="{FF2B5EF4-FFF2-40B4-BE49-F238E27FC236}">
                  <a16:creationId xmlns:a16="http://schemas.microsoft.com/office/drawing/2014/main" id="{849E3659-2638-48B0-BFA9-D6CDC1D78439}"/>
                </a:ext>
              </a:extLst>
            </p:cNvPr>
            <p:cNvCxnSpPr>
              <a:cxnSpLocks/>
            </p:cNvCxnSpPr>
            <p:nvPr/>
          </p:nvCxnSpPr>
          <p:spPr>
            <a:xfrm>
              <a:off x="5959366" y="2120462"/>
              <a:ext cx="0" cy="3090041"/>
            </a:xfrm>
            <a:prstGeom prst="straightConnector1">
              <a:avLst/>
            </a:prstGeom>
            <a:ln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 стрелкой 57">
              <a:extLst>
                <a:ext uri="{FF2B5EF4-FFF2-40B4-BE49-F238E27FC236}">
                  <a16:creationId xmlns:a16="http://schemas.microsoft.com/office/drawing/2014/main" id="{99FBAAE8-A25F-4DE8-96D2-9D94000B1EF5}"/>
                </a:ext>
              </a:extLst>
            </p:cNvPr>
            <p:cNvCxnSpPr>
              <a:cxnSpLocks/>
            </p:cNvCxnSpPr>
            <p:nvPr/>
          </p:nvCxnSpPr>
          <p:spPr>
            <a:xfrm>
              <a:off x="744857" y="2120462"/>
              <a:ext cx="0" cy="3050628"/>
            </a:xfrm>
            <a:prstGeom prst="straightConnector1">
              <a:avLst/>
            </a:prstGeom>
            <a:ln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B65E43FB-C7EB-4747-81CE-3726EFF902D3}"/>
              </a:ext>
            </a:extLst>
          </p:cNvPr>
          <p:cNvGrpSpPr/>
          <p:nvPr/>
        </p:nvGrpSpPr>
        <p:grpSpPr>
          <a:xfrm>
            <a:off x="550863" y="936135"/>
            <a:ext cx="5280768" cy="241980"/>
            <a:chOff x="495554" y="1270135"/>
            <a:chExt cx="5280768" cy="241980"/>
          </a:xfrm>
        </p:grpSpPr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3A1A2CC6-D585-49BD-A0C3-F14D2AA92277}"/>
                </a:ext>
              </a:extLst>
            </p:cNvPr>
            <p:cNvSpPr/>
            <p:nvPr/>
          </p:nvSpPr>
          <p:spPr>
            <a:xfrm>
              <a:off x="495554" y="1309130"/>
              <a:ext cx="292817" cy="16399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8F1551A-183B-4ED2-9537-C4A716A5BA92}"/>
                </a:ext>
              </a:extLst>
            </p:cNvPr>
            <p:cNvSpPr txBox="1"/>
            <p:nvPr/>
          </p:nvSpPr>
          <p:spPr>
            <a:xfrm>
              <a:off x="832092" y="1270135"/>
              <a:ext cx="4944230" cy="241980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ru-RU" sz="1100" dirty="0"/>
                <a:t>- Темы и обязательства, включенные в перечень налоговых вычетов по КПН</a:t>
              </a: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1B2BC125-8FD0-4F4C-AD19-73DDFFA6FF24}"/>
              </a:ext>
            </a:extLst>
          </p:cNvPr>
          <p:cNvSpPr txBox="1"/>
          <p:nvPr/>
        </p:nvSpPr>
        <p:spPr>
          <a:xfrm>
            <a:off x="602678" y="1679588"/>
            <a:ext cx="16289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i="1" dirty="0">
                <a:solidFill>
                  <a:schemeClr val="tx2"/>
                </a:solidFill>
              </a:rPr>
              <a:t>Менее 10% охвата </a:t>
            </a:r>
            <a:r>
              <a:rPr lang="en-US" sz="1100" b="1" i="1" dirty="0">
                <a:solidFill>
                  <a:schemeClr val="tx2"/>
                </a:solidFill>
              </a:rPr>
              <a:t>ESG</a:t>
            </a:r>
            <a:endParaRPr lang="ru-RU" sz="1100" b="1" i="1" baseline="30000" dirty="0">
              <a:solidFill>
                <a:schemeClr val="tx2"/>
              </a:solidFill>
            </a:endParaRPr>
          </a:p>
        </p:txBody>
      </p: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B3EEB9CD-153F-492B-AB46-9667C2C11E75}"/>
              </a:ext>
            </a:extLst>
          </p:cNvPr>
          <p:cNvGrpSpPr/>
          <p:nvPr/>
        </p:nvGrpSpPr>
        <p:grpSpPr>
          <a:xfrm>
            <a:off x="7486794" y="1336688"/>
            <a:ext cx="3675199" cy="3933494"/>
            <a:chOff x="7717228" y="1336688"/>
            <a:chExt cx="3444765" cy="3933494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44A4C26D-A4A8-4FA9-A87B-86AB6D1CC539}"/>
                </a:ext>
              </a:extLst>
            </p:cNvPr>
            <p:cNvGrpSpPr/>
            <p:nvPr/>
          </p:nvGrpSpPr>
          <p:grpSpPr>
            <a:xfrm>
              <a:off x="7717228" y="1336688"/>
              <a:ext cx="3444765" cy="251855"/>
              <a:chOff x="782434" y="1326443"/>
              <a:chExt cx="1531163" cy="251855"/>
            </a:xfrm>
          </p:grpSpPr>
          <p:sp>
            <p:nvSpPr>
              <p:cNvPr id="26" name="Rectangle 142">
                <a:extLst>
                  <a:ext uri="{FF2B5EF4-FFF2-40B4-BE49-F238E27FC236}">
                    <a16:creationId xmlns:a16="http://schemas.microsoft.com/office/drawing/2014/main" id="{CE0EF1A1-8890-462F-B331-E1DD9839AEF2}"/>
                  </a:ext>
                </a:extLst>
              </p:cNvPr>
              <p:cNvSpPr/>
              <p:nvPr/>
            </p:nvSpPr>
            <p:spPr>
              <a:xfrm>
                <a:off x="782434" y="1326443"/>
                <a:ext cx="1531163" cy="2388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ru-RU" sz="1400" dirty="0">
                    <a:solidFill>
                      <a:schemeClr val="tx1"/>
                    </a:solidFill>
                    <a:latin typeface="PT Sans"/>
                  </a:rPr>
                  <a:t>Типовые</a:t>
                </a:r>
                <a:r>
                  <a:rPr lang="en-US" sz="1400" dirty="0">
                    <a:solidFill>
                      <a:schemeClr val="tx1"/>
                    </a:solidFill>
                    <a:latin typeface="PT Sans"/>
                  </a:rPr>
                  <a:t> </a:t>
                </a:r>
                <a:r>
                  <a:rPr lang="ru-RU" sz="1400" dirty="0">
                    <a:solidFill>
                      <a:schemeClr val="tx1"/>
                    </a:solidFill>
                    <a:latin typeface="PT Sans"/>
                  </a:rPr>
                  <a:t>контрактные обязательства</a:t>
                </a:r>
              </a:p>
            </p:txBody>
          </p:sp>
          <p:cxnSp>
            <p:nvCxnSpPr>
              <p:cNvPr id="27" name="Прямая соединительная линия 26">
                <a:extLst>
                  <a:ext uri="{FF2B5EF4-FFF2-40B4-BE49-F238E27FC236}">
                    <a16:creationId xmlns:a16="http://schemas.microsoft.com/office/drawing/2014/main" id="{B311472F-D5DE-46C8-9D24-CD8EDD7A76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1557" y="1578298"/>
                <a:ext cx="148100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Группа 64">
              <a:extLst>
                <a:ext uri="{FF2B5EF4-FFF2-40B4-BE49-F238E27FC236}">
                  <a16:creationId xmlns:a16="http://schemas.microsoft.com/office/drawing/2014/main" id="{39686E8B-19A6-4C54-9218-473EA1E55342}"/>
                </a:ext>
              </a:extLst>
            </p:cNvPr>
            <p:cNvGrpSpPr/>
            <p:nvPr/>
          </p:nvGrpSpPr>
          <p:grpSpPr>
            <a:xfrm>
              <a:off x="7851234" y="1685375"/>
              <a:ext cx="3129456" cy="3584807"/>
              <a:chOff x="7386144" y="1397096"/>
              <a:chExt cx="3129456" cy="3584807"/>
            </a:xfrm>
          </p:grpSpPr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FE63ABB1-38B8-4CBA-A196-C4D01C58A17E}"/>
                  </a:ext>
                </a:extLst>
              </p:cNvPr>
              <p:cNvSpPr/>
              <p:nvPr/>
            </p:nvSpPr>
            <p:spPr>
              <a:xfrm>
                <a:off x="7386144" y="1397096"/>
                <a:ext cx="3129456" cy="358480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Прямоугольник 45">
                <a:extLst>
                  <a:ext uri="{FF2B5EF4-FFF2-40B4-BE49-F238E27FC236}">
                    <a16:creationId xmlns:a16="http://schemas.microsoft.com/office/drawing/2014/main" id="{BDC78BAD-4BDD-44A2-B6DA-02B7E7BA6A1B}"/>
                  </a:ext>
                </a:extLst>
              </p:cNvPr>
              <p:cNvSpPr/>
              <p:nvPr/>
            </p:nvSpPr>
            <p:spPr>
              <a:xfrm>
                <a:off x="7860424" y="4424100"/>
                <a:ext cx="2220310" cy="43281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ru-RU" sz="9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Стимулирование инновационной деятельности (НИОКР)</a:t>
                </a:r>
                <a:endParaRPr lang="en-US" sz="9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47" name="Прямоугольник 46">
                <a:extLst>
                  <a:ext uri="{FF2B5EF4-FFF2-40B4-BE49-F238E27FC236}">
                    <a16:creationId xmlns:a16="http://schemas.microsoft.com/office/drawing/2014/main" id="{E925CEC3-48DF-4E3E-BCA5-D5D16ADD5FA7}"/>
                  </a:ext>
                </a:extLst>
              </p:cNvPr>
              <p:cNvSpPr/>
              <p:nvPr/>
            </p:nvSpPr>
            <p:spPr>
              <a:xfrm>
                <a:off x="7860425" y="1694932"/>
                <a:ext cx="2220310" cy="43281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ru-RU" sz="9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Ликвидационный фонд</a:t>
                </a:r>
              </a:p>
              <a:p>
                <a:pPr algn="ctr"/>
                <a:r>
                  <a:rPr lang="ru-RU" sz="9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недропользователя (ГРР и добыча)</a:t>
                </a:r>
                <a:endParaRPr lang="en-US" sz="9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48" name="Прямоугольник 47">
                <a:extLst>
                  <a:ext uri="{FF2B5EF4-FFF2-40B4-BE49-F238E27FC236}">
                    <a16:creationId xmlns:a16="http://schemas.microsoft.com/office/drawing/2014/main" id="{3C683E43-4A23-4455-9B85-18B05E15C446}"/>
                  </a:ext>
                </a:extLst>
              </p:cNvPr>
              <p:cNvSpPr/>
              <p:nvPr/>
            </p:nvSpPr>
            <p:spPr>
              <a:xfrm>
                <a:off x="7860425" y="3878268"/>
                <a:ext cx="2220310" cy="43281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ru-RU" sz="9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Местное содержание в кадрах</a:t>
                </a:r>
                <a:endParaRPr lang="en-US" sz="9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49" name="Прямоугольник 48">
                <a:extLst>
                  <a:ext uri="{FF2B5EF4-FFF2-40B4-BE49-F238E27FC236}">
                    <a16:creationId xmlns:a16="http://schemas.microsoft.com/office/drawing/2014/main" id="{9447A142-B0FC-4176-B226-07D45266D813}"/>
                  </a:ext>
                </a:extLst>
              </p:cNvPr>
              <p:cNvSpPr/>
              <p:nvPr/>
            </p:nvSpPr>
            <p:spPr>
              <a:xfrm>
                <a:off x="7860425" y="2240766"/>
                <a:ext cx="2220310" cy="43281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ru-RU" sz="9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Местное содержание </a:t>
                </a:r>
              </a:p>
              <a:p>
                <a:pPr algn="ctr"/>
                <a:r>
                  <a:rPr lang="ru-RU" sz="9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в закупках ТРУ / </a:t>
                </a:r>
                <a:r>
                  <a:rPr lang="en-US" sz="9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Nadloc</a:t>
                </a:r>
                <a:endParaRPr lang="en-US" sz="9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50" name="Прямоугольник 49">
                <a:extLst>
                  <a:ext uri="{FF2B5EF4-FFF2-40B4-BE49-F238E27FC236}">
                    <a16:creationId xmlns:a16="http://schemas.microsoft.com/office/drawing/2014/main" id="{31AC0CEB-C2A4-4741-A6AA-E0EDB894D838}"/>
                  </a:ext>
                </a:extLst>
              </p:cNvPr>
              <p:cNvSpPr/>
              <p:nvPr/>
            </p:nvSpPr>
            <p:spPr>
              <a:xfrm>
                <a:off x="7860425" y="2786600"/>
                <a:ext cx="2220310" cy="43281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ru-RU" sz="9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Отчисления на социально-</a:t>
                </a:r>
              </a:p>
              <a:p>
                <a:pPr algn="ctr"/>
                <a:r>
                  <a:rPr lang="ru-RU" sz="9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экономическое развитие в местные государственные органы</a:t>
                </a:r>
                <a:endParaRPr lang="en-US" sz="9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51" name="Прямоугольник 50">
                <a:extLst>
                  <a:ext uri="{FF2B5EF4-FFF2-40B4-BE49-F238E27FC236}">
                    <a16:creationId xmlns:a16="http://schemas.microsoft.com/office/drawing/2014/main" id="{F9CFE82B-0674-40B2-85F4-8A67ADCFF4A0}"/>
                  </a:ext>
                </a:extLst>
              </p:cNvPr>
              <p:cNvSpPr/>
              <p:nvPr/>
            </p:nvSpPr>
            <p:spPr>
              <a:xfrm>
                <a:off x="7860425" y="3332434"/>
                <a:ext cx="2220310" cy="43281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ru-RU" sz="9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Финансирование обучения местных кадров</a:t>
                </a:r>
                <a:endParaRPr lang="en-US" sz="9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8AF915C-4893-45CE-87B9-7CB6FD130E90}"/>
                </a:ext>
              </a:extLst>
            </p:cNvPr>
            <p:cNvSpPr txBox="1"/>
            <p:nvPr/>
          </p:nvSpPr>
          <p:spPr>
            <a:xfrm>
              <a:off x="7817896" y="1671705"/>
              <a:ext cx="232788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b="1" i="1" dirty="0">
                  <a:solidFill>
                    <a:schemeClr val="tx2"/>
                  </a:solidFill>
                </a:rPr>
                <a:t>100%</a:t>
              </a:r>
              <a:r>
                <a:rPr lang="en-US" sz="1100" b="1" i="1" dirty="0">
                  <a:solidFill>
                    <a:schemeClr val="tx2"/>
                  </a:solidFill>
                </a:rPr>
                <a:t> </a:t>
              </a:r>
              <a:r>
                <a:rPr lang="ru-RU" sz="1100" b="1" i="1" dirty="0">
                  <a:solidFill>
                    <a:schemeClr val="tx2"/>
                  </a:solidFill>
                </a:rPr>
                <a:t>контрактных обязательств</a:t>
              </a:r>
            </a:p>
          </p:txBody>
        </p:sp>
      </p:grpSp>
      <p:sp>
        <p:nvSpPr>
          <p:cNvPr id="75" name="Slide Number Placeholder 5">
            <a:extLst>
              <a:ext uri="{FF2B5EF4-FFF2-40B4-BE49-F238E27FC236}">
                <a16:creationId xmlns:a16="http://schemas.microsoft.com/office/drawing/2014/main" id="{4C32B7C0-8F38-429E-9C52-31EA46EA0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3150" y="6415802"/>
            <a:ext cx="419100" cy="24622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CC02F-A862-48A2-AB8A-E15E0A5B05D7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0F4C81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F4C81"/>
              </a:solidFill>
              <a:effectLst/>
              <a:uLnTx/>
              <a:uFillTx/>
              <a:latin typeface="PT Serif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286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Объект 21" hidden="1">
            <a:extLst>
              <a:ext uri="{FF2B5EF4-FFF2-40B4-BE49-F238E27FC236}">
                <a16:creationId xmlns:a16="http://schemas.microsoft.com/office/drawing/2014/main" id="{B78C82B8-22D4-4FB1-9070-DEF8F61E3BC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80660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6" name="Слайд think-cell" r:id="rId4" imgW="592" imgH="591" progId="TCLayout.ActiveDocument.1">
                  <p:embed/>
                </p:oleObj>
              </mc:Choice>
              <mc:Fallback>
                <p:oleObj name="Слайд think-cell" r:id="rId4" imgW="592" imgH="591" progId="TCLayout.ActiveDocument.1">
                  <p:embed/>
                  <p:pic>
                    <p:nvPicPr>
                      <p:cNvPr id="22" name="Объект 21" hidden="1">
                        <a:extLst>
                          <a:ext uri="{FF2B5EF4-FFF2-40B4-BE49-F238E27FC236}">
                            <a16:creationId xmlns:a16="http://schemas.microsoft.com/office/drawing/2014/main" id="{B78C82B8-22D4-4FB1-9070-DEF8F61E3B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10E8E9-10CE-4F47-87A5-DC088E903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49244"/>
            <a:ext cx="10155238" cy="498598"/>
          </a:xfrm>
        </p:spPr>
        <p:txBody>
          <a:bodyPr vert="horz"/>
          <a:lstStyle/>
          <a:p>
            <a:r>
              <a:rPr lang="ru-RU" dirty="0"/>
              <a:t>Выгоды от использования ESG рейтингов для определения контрактных обязательств компаний-недропользователей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9A8BEA-45CD-45D1-B157-DCFB321092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130425"/>
            <a:ext cx="10155238" cy="166199"/>
          </a:xfrm>
        </p:spPr>
        <p:txBody>
          <a:bodyPr/>
          <a:lstStyle/>
          <a:p>
            <a:r>
              <a:rPr lang="ru-RU" b="1" dirty="0"/>
              <a:t>ESG рейтинг как альтернатива контрактным обязательствам недропользователя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5529B14C-2FD0-4E10-B9E2-EDF357FFEAB0}"/>
              </a:ext>
            </a:extLst>
          </p:cNvPr>
          <p:cNvGrpSpPr/>
          <p:nvPr/>
        </p:nvGrpSpPr>
        <p:grpSpPr>
          <a:xfrm>
            <a:off x="505904" y="1097828"/>
            <a:ext cx="5130268" cy="297819"/>
            <a:chOff x="550863" y="1306513"/>
            <a:chExt cx="1529447" cy="297819"/>
          </a:xfrm>
        </p:grpSpPr>
        <p:sp>
          <p:nvSpPr>
            <p:cNvPr id="12" name="Rectangle 142">
              <a:extLst>
                <a:ext uri="{FF2B5EF4-FFF2-40B4-BE49-F238E27FC236}">
                  <a16:creationId xmlns:a16="http://schemas.microsoft.com/office/drawing/2014/main" id="{CBBDFF49-282F-4017-ACF6-E765E8836C97}"/>
                </a:ext>
              </a:extLst>
            </p:cNvPr>
            <p:cNvSpPr/>
            <p:nvPr/>
          </p:nvSpPr>
          <p:spPr>
            <a:xfrm>
              <a:off x="550863" y="1306513"/>
              <a:ext cx="1529447" cy="2916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  <a:latin typeface="PT Sans"/>
                </a:rPr>
                <a:t>Преимущества для компаний-недропользователей</a:t>
              </a:r>
            </a:p>
          </p:txBody>
        </p: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380FA196-B148-4181-BC48-1AE138812A5A}"/>
                </a:ext>
              </a:extLst>
            </p:cNvPr>
            <p:cNvCxnSpPr>
              <a:cxnSpLocks/>
            </p:cNvCxnSpPr>
            <p:nvPr/>
          </p:nvCxnSpPr>
          <p:spPr>
            <a:xfrm>
              <a:off x="592074" y="1604332"/>
              <a:ext cx="147526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2EA082A0-406C-4283-AA02-9264B9C7BA4D}"/>
              </a:ext>
            </a:extLst>
          </p:cNvPr>
          <p:cNvGrpSpPr/>
          <p:nvPr/>
        </p:nvGrpSpPr>
        <p:grpSpPr>
          <a:xfrm>
            <a:off x="6095999" y="1088849"/>
            <a:ext cx="5113283" cy="297819"/>
            <a:chOff x="550863" y="1306513"/>
            <a:chExt cx="1529447" cy="297819"/>
          </a:xfrm>
        </p:grpSpPr>
        <p:sp>
          <p:nvSpPr>
            <p:cNvPr id="19" name="Rectangle 142">
              <a:extLst>
                <a:ext uri="{FF2B5EF4-FFF2-40B4-BE49-F238E27FC236}">
                  <a16:creationId xmlns:a16="http://schemas.microsoft.com/office/drawing/2014/main" id="{03B94F5F-3870-4BDC-A2E6-720ABE6BB21B}"/>
                </a:ext>
              </a:extLst>
            </p:cNvPr>
            <p:cNvSpPr/>
            <p:nvPr/>
          </p:nvSpPr>
          <p:spPr>
            <a:xfrm>
              <a:off x="550863" y="1306513"/>
              <a:ext cx="1529447" cy="2916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  <a:latin typeface="PT Sans"/>
                </a:rPr>
                <a:t>Преимущества для государства и местных сообществ</a:t>
              </a:r>
            </a:p>
          </p:txBody>
        </p: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7309A561-2D66-4247-B40A-5FC2F49263A6}"/>
                </a:ext>
              </a:extLst>
            </p:cNvPr>
            <p:cNvCxnSpPr>
              <a:cxnSpLocks/>
            </p:cNvCxnSpPr>
            <p:nvPr/>
          </p:nvCxnSpPr>
          <p:spPr>
            <a:xfrm>
              <a:off x="592074" y="1604332"/>
              <a:ext cx="147526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DEBDC26-FA4B-4FC1-9660-77FE7CA0E9E2}"/>
              </a:ext>
            </a:extLst>
          </p:cNvPr>
          <p:cNvGrpSpPr/>
          <p:nvPr/>
        </p:nvGrpSpPr>
        <p:grpSpPr>
          <a:xfrm>
            <a:off x="638050" y="1571765"/>
            <a:ext cx="4949606" cy="774501"/>
            <a:chOff x="638050" y="1571776"/>
            <a:chExt cx="4949606" cy="777286"/>
          </a:xfrm>
        </p:grpSpPr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3B9BEAEC-8DAE-48CA-ADD2-A5BD87EA5FFE}"/>
                </a:ext>
              </a:extLst>
            </p:cNvPr>
            <p:cNvSpPr/>
            <p:nvPr/>
          </p:nvSpPr>
          <p:spPr>
            <a:xfrm>
              <a:off x="638050" y="1572544"/>
              <a:ext cx="243017" cy="77651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1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/>
                <a:t>1</a:t>
              </a: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4055445A-6243-4325-85C5-3EFCA273BBCE}"/>
                </a:ext>
              </a:extLst>
            </p:cNvPr>
            <p:cNvSpPr/>
            <p:nvPr/>
          </p:nvSpPr>
          <p:spPr>
            <a:xfrm>
              <a:off x="881067" y="1571776"/>
              <a:ext cx="4706589" cy="777286"/>
            </a:xfrm>
            <a:prstGeom prst="rect">
              <a:avLst/>
            </a:prstGeom>
            <a:solidFill>
              <a:srgbClr val="EEF6EF"/>
            </a:solidFill>
            <a:ln w="31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100" dirty="0">
                  <a:solidFill>
                    <a:schemeClr val="tx1"/>
                  </a:solidFill>
                </a:rPr>
                <a:t>Возможности взять на вычет расходы, повышающие собственную устойчивость развития и развитие регионов присутствия</a:t>
              </a: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D9FAB15-B72C-4C74-A79F-94195C6D6104}"/>
              </a:ext>
            </a:extLst>
          </p:cNvPr>
          <p:cNvGrpSpPr/>
          <p:nvPr/>
        </p:nvGrpSpPr>
        <p:grpSpPr>
          <a:xfrm>
            <a:off x="638050" y="2524019"/>
            <a:ext cx="4949606" cy="777600"/>
            <a:chOff x="638050" y="2569346"/>
            <a:chExt cx="4949606" cy="776518"/>
          </a:xfrm>
        </p:grpSpPr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FDB8AFB7-56F9-4240-98BB-171F7EBD1C1A}"/>
                </a:ext>
              </a:extLst>
            </p:cNvPr>
            <p:cNvSpPr/>
            <p:nvPr/>
          </p:nvSpPr>
          <p:spPr>
            <a:xfrm>
              <a:off x="638050" y="2569346"/>
              <a:ext cx="243017" cy="776518"/>
            </a:xfrm>
            <a:prstGeom prst="rect">
              <a:avLst/>
            </a:prstGeom>
            <a:solidFill>
              <a:srgbClr val="3F7A46"/>
            </a:solidFill>
            <a:ln w="31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/>
                <a:t>2</a:t>
              </a: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58EE0618-CAB9-48E6-83D0-D128AE3F467F}"/>
                </a:ext>
              </a:extLst>
            </p:cNvPr>
            <p:cNvSpPr/>
            <p:nvPr/>
          </p:nvSpPr>
          <p:spPr>
            <a:xfrm>
              <a:off x="881067" y="2573223"/>
              <a:ext cx="4706589" cy="768761"/>
            </a:xfrm>
            <a:prstGeom prst="rect">
              <a:avLst/>
            </a:prstGeom>
            <a:solidFill>
              <a:srgbClr val="EEF6EF"/>
            </a:solidFill>
            <a:ln w="31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100" dirty="0">
                  <a:solidFill>
                    <a:schemeClr val="tx1"/>
                  </a:solidFill>
                </a:rPr>
                <a:t>Возможность приоритизировать, влиять на/контролировать </a:t>
              </a:r>
              <a:r>
                <a:rPr lang="ru-RU" sz="10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ф</a:t>
              </a:r>
              <a:r>
                <a:rPr lang="ru-RU" sz="1100" dirty="0">
                  <a:solidFill>
                    <a:schemeClr val="tx1"/>
                  </a:solidFill>
                </a:rPr>
                <a:t>инансируемые проекты/программы</a:t>
              </a: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1418C60-EAF0-4F2C-93C4-1E50B7C5B272}"/>
              </a:ext>
            </a:extLst>
          </p:cNvPr>
          <p:cNvGrpSpPr/>
          <p:nvPr/>
        </p:nvGrpSpPr>
        <p:grpSpPr>
          <a:xfrm>
            <a:off x="638050" y="3483186"/>
            <a:ext cx="4949606" cy="777600"/>
            <a:chOff x="638050" y="3570026"/>
            <a:chExt cx="4949606" cy="784276"/>
          </a:xfrm>
        </p:grpSpPr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58E24DB4-F75D-402F-BE5E-23F373F2B138}"/>
                </a:ext>
              </a:extLst>
            </p:cNvPr>
            <p:cNvSpPr/>
            <p:nvPr/>
          </p:nvSpPr>
          <p:spPr>
            <a:xfrm>
              <a:off x="638050" y="3570026"/>
              <a:ext cx="243017" cy="784276"/>
            </a:xfrm>
            <a:prstGeom prst="rect">
              <a:avLst/>
            </a:prstGeom>
            <a:solidFill>
              <a:srgbClr val="3F7A46"/>
            </a:solidFill>
            <a:ln w="31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3</a:t>
              </a:r>
              <a:endParaRPr lang="ru-RU" sz="2000" dirty="0"/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09540709-1E4A-4DC9-86DA-91BB999D209E}"/>
                </a:ext>
              </a:extLst>
            </p:cNvPr>
            <p:cNvSpPr/>
            <p:nvPr/>
          </p:nvSpPr>
          <p:spPr>
            <a:xfrm>
              <a:off x="881067" y="3570026"/>
              <a:ext cx="4706589" cy="784276"/>
            </a:xfrm>
            <a:prstGeom prst="rect">
              <a:avLst/>
            </a:prstGeom>
            <a:solidFill>
              <a:srgbClr val="EEF6EF"/>
            </a:solidFill>
            <a:ln w="31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100" dirty="0">
                  <a:solidFill>
                    <a:schemeClr val="tx1"/>
                  </a:solidFill>
                </a:rPr>
                <a:t>Возможность повысить доверительные отношения с представителями местных сообществ через более качественные и нужные социальные и экологические инвестиции</a:t>
              </a: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718C56F-72AC-4BBB-8465-A87422B591DE}"/>
              </a:ext>
            </a:extLst>
          </p:cNvPr>
          <p:cNvGrpSpPr/>
          <p:nvPr/>
        </p:nvGrpSpPr>
        <p:grpSpPr>
          <a:xfrm>
            <a:off x="638050" y="4438591"/>
            <a:ext cx="4949606" cy="777600"/>
            <a:chOff x="638050" y="4570706"/>
            <a:chExt cx="4949606" cy="780396"/>
          </a:xfrm>
        </p:grpSpPr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EC4C8BC6-8A24-49B1-8CAD-4FDF97680C1D}"/>
                </a:ext>
              </a:extLst>
            </p:cNvPr>
            <p:cNvSpPr/>
            <p:nvPr/>
          </p:nvSpPr>
          <p:spPr>
            <a:xfrm>
              <a:off x="638050" y="4570706"/>
              <a:ext cx="243017" cy="780396"/>
            </a:xfrm>
            <a:prstGeom prst="rect">
              <a:avLst/>
            </a:prstGeom>
            <a:solidFill>
              <a:srgbClr val="3F7A46"/>
            </a:solidFill>
            <a:ln w="31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4</a:t>
              </a:r>
              <a:endParaRPr lang="ru-RU" sz="2000" dirty="0"/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44694DC2-7396-454F-811E-DE02F1A2E8CF}"/>
                </a:ext>
              </a:extLst>
            </p:cNvPr>
            <p:cNvSpPr/>
            <p:nvPr/>
          </p:nvSpPr>
          <p:spPr>
            <a:xfrm>
              <a:off x="881067" y="4570706"/>
              <a:ext cx="4706589" cy="780396"/>
            </a:xfrm>
            <a:prstGeom prst="rect">
              <a:avLst/>
            </a:prstGeom>
            <a:solidFill>
              <a:srgbClr val="EEF6EF"/>
            </a:solidFill>
            <a:ln w="31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100" dirty="0">
                  <a:solidFill>
                    <a:schemeClr val="tx1"/>
                  </a:solidFill>
                </a:rPr>
                <a:t>Увеличение потенциала к доступу более дешевых, международных рынков капитала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F40C4315-792C-4B25-BFB2-1E724C954DED}"/>
              </a:ext>
            </a:extLst>
          </p:cNvPr>
          <p:cNvGrpSpPr/>
          <p:nvPr/>
        </p:nvGrpSpPr>
        <p:grpSpPr>
          <a:xfrm>
            <a:off x="638050" y="5390082"/>
            <a:ext cx="4949606" cy="777600"/>
            <a:chOff x="638050" y="5571387"/>
            <a:chExt cx="4949606" cy="776518"/>
          </a:xfrm>
        </p:grpSpPr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DD83EADE-600E-4FB7-9EBE-654AF4A08DC2}"/>
                </a:ext>
              </a:extLst>
            </p:cNvPr>
            <p:cNvSpPr/>
            <p:nvPr/>
          </p:nvSpPr>
          <p:spPr>
            <a:xfrm>
              <a:off x="638050" y="5571387"/>
              <a:ext cx="243017" cy="776518"/>
            </a:xfrm>
            <a:prstGeom prst="rect">
              <a:avLst/>
            </a:prstGeom>
            <a:solidFill>
              <a:srgbClr val="3F7A46"/>
            </a:solidFill>
            <a:ln w="31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/>
                <a:t>5</a:t>
              </a:r>
            </a:p>
          </p:txBody>
        </p:sp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E4E28E4A-7C7A-47B9-B5E0-CB8ADEF5F741}"/>
                </a:ext>
              </a:extLst>
            </p:cNvPr>
            <p:cNvSpPr/>
            <p:nvPr/>
          </p:nvSpPr>
          <p:spPr>
            <a:xfrm>
              <a:off x="881067" y="5571387"/>
              <a:ext cx="4706589" cy="776518"/>
            </a:xfrm>
            <a:prstGeom prst="rect">
              <a:avLst/>
            </a:prstGeom>
            <a:solidFill>
              <a:srgbClr val="EEF6EF"/>
            </a:solidFill>
            <a:ln w="31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100" dirty="0">
                  <a:solidFill>
                    <a:schemeClr val="tx1"/>
                  </a:solidFill>
                </a:rPr>
                <a:t>Упрощение административной и бюрократической работы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1578F91B-BD97-4ED9-A2BA-0392AFE7AF75}"/>
              </a:ext>
            </a:extLst>
          </p:cNvPr>
          <p:cNvGrpSpPr/>
          <p:nvPr/>
        </p:nvGrpSpPr>
        <p:grpSpPr>
          <a:xfrm>
            <a:off x="6228146" y="1571765"/>
            <a:ext cx="4949606" cy="1080000"/>
            <a:chOff x="6228146" y="1571775"/>
            <a:chExt cx="4949606" cy="1080000"/>
          </a:xfrm>
        </p:grpSpPr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65147B31-860E-4177-BCF9-BAFE24D1DDAA}"/>
                </a:ext>
              </a:extLst>
            </p:cNvPr>
            <p:cNvSpPr/>
            <p:nvPr/>
          </p:nvSpPr>
          <p:spPr>
            <a:xfrm>
              <a:off x="6228146" y="1571775"/>
              <a:ext cx="243017" cy="1080000"/>
            </a:xfrm>
            <a:prstGeom prst="rect">
              <a:avLst/>
            </a:prstGeom>
            <a:solidFill>
              <a:srgbClr val="0F4C81"/>
            </a:solidFill>
            <a:ln w="3175">
              <a:solidFill>
                <a:srgbClr val="0F4C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/>
                <a:t>1</a:t>
              </a:r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B56D2AED-BBE4-4A7E-8CA7-3609FE4BA9F6}"/>
                </a:ext>
              </a:extLst>
            </p:cNvPr>
            <p:cNvSpPr/>
            <p:nvPr/>
          </p:nvSpPr>
          <p:spPr>
            <a:xfrm>
              <a:off x="6471163" y="1571775"/>
              <a:ext cx="4706589" cy="1080000"/>
            </a:xfrm>
            <a:prstGeom prst="rect">
              <a:avLst/>
            </a:prstGeom>
            <a:solidFill>
              <a:srgbClr val="F2F7FC"/>
            </a:solidFill>
            <a:ln w="3175">
              <a:solidFill>
                <a:srgbClr val="0F4C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100" dirty="0">
                  <a:solidFill>
                    <a:schemeClr val="tx1"/>
                  </a:solidFill>
                </a:rPr>
                <a:t>Единый и уни</a:t>
              </a:r>
              <a:r>
                <a:rPr lang="ru-RU" sz="10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ф</a:t>
              </a:r>
              <a:r>
                <a:rPr lang="ru-RU" sz="1100" dirty="0">
                  <a:solidFill>
                    <a:schemeClr val="tx1"/>
                  </a:solidFill>
                </a:rPr>
                <a:t>ицированный подход к вопросам контрактных обязательств позволит сократить нагрузку на органы государственной власти, что особенно актуально в свете инициатив по совершенствованию деятельности институтов власти (например, Постановление «О мерах по дебюрократизации деятельности государственного аппарата» Президента РК от 14.04.2022)</a:t>
              </a:r>
              <a:endParaRPr lang="ru-RU" sz="1100" baseline="30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7954FD6-7415-4FE2-B5DC-A6C443A29201}"/>
              </a:ext>
            </a:extLst>
          </p:cNvPr>
          <p:cNvGrpSpPr/>
          <p:nvPr/>
        </p:nvGrpSpPr>
        <p:grpSpPr>
          <a:xfrm>
            <a:off x="6228146" y="2728622"/>
            <a:ext cx="4949606" cy="676800"/>
            <a:chOff x="6228146" y="2771616"/>
            <a:chExt cx="4949606" cy="676800"/>
          </a:xfrm>
        </p:grpSpPr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5F252259-B9A6-48CC-8F77-C882D114E6A1}"/>
                </a:ext>
              </a:extLst>
            </p:cNvPr>
            <p:cNvSpPr/>
            <p:nvPr/>
          </p:nvSpPr>
          <p:spPr>
            <a:xfrm>
              <a:off x="6228146" y="2771616"/>
              <a:ext cx="243017" cy="676800"/>
            </a:xfrm>
            <a:prstGeom prst="rect">
              <a:avLst/>
            </a:prstGeom>
            <a:solidFill>
              <a:srgbClr val="0F4C81"/>
            </a:solidFill>
            <a:ln w="3175">
              <a:solidFill>
                <a:srgbClr val="0F4C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/>
                <a:t>2</a:t>
              </a:r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457BBC87-5122-4E3A-AF48-10431C206908}"/>
                </a:ext>
              </a:extLst>
            </p:cNvPr>
            <p:cNvSpPr/>
            <p:nvPr/>
          </p:nvSpPr>
          <p:spPr>
            <a:xfrm>
              <a:off x="6471163" y="2771616"/>
              <a:ext cx="4706589" cy="676800"/>
            </a:xfrm>
            <a:prstGeom prst="rect">
              <a:avLst/>
            </a:prstGeom>
            <a:solidFill>
              <a:srgbClr val="F2F7FC"/>
            </a:solidFill>
            <a:ln w="3175">
              <a:solidFill>
                <a:srgbClr val="0F4C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100" dirty="0">
                  <a:solidFill>
                    <a:schemeClr val="tx1"/>
                  </a:solidFill>
                </a:rPr>
                <a:t>Дополнительный механизм дальнейшего развития отрасли и ее стимулирования, что может привести в дальнейшем к увеличению доходов государства</a:t>
              </a: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507F82C-8627-4131-963C-D623DCE81C2D}"/>
              </a:ext>
            </a:extLst>
          </p:cNvPr>
          <p:cNvGrpSpPr/>
          <p:nvPr/>
        </p:nvGrpSpPr>
        <p:grpSpPr>
          <a:xfrm>
            <a:off x="6228146" y="3496755"/>
            <a:ext cx="4949606" cy="744197"/>
            <a:chOff x="6228146" y="3585853"/>
            <a:chExt cx="4949606" cy="744197"/>
          </a:xfrm>
        </p:grpSpPr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EAC60C58-7988-44E7-BEEC-7E1A83062F10}"/>
                </a:ext>
              </a:extLst>
            </p:cNvPr>
            <p:cNvSpPr/>
            <p:nvPr/>
          </p:nvSpPr>
          <p:spPr>
            <a:xfrm>
              <a:off x="6228146" y="3585853"/>
              <a:ext cx="243017" cy="744197"/>
            </a:xfrm>
            <a:prstGeom prst="rect">
              <a:avLst/>
            </a:prstGeom>
            <a:solidFill>
              <a:srgbClr val="0F4C81"/>
            </a:solidFill>
            <a:ln w="3175">
              <a:solidFill>
                <a:srgbClr val="0F4C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/>
                <a:t>3</a:t>
              </a:r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9DC13CAD-236B-4064-BEE5-98EA9937C8C7}"/>
                </a:ext>
              </a:extLst>
            </p:cNvPr>
            <p:cNvSpPr/>
            <p:nvPr/>
          </p:nvSpPr>
          <p:spPr>
            <a:xfrm>
              <a:off x="6471163" y="3585853"/>
              <a:ext cx="4706589" cy="744197"/>
            </a:xfrm>
            <a:prstGeom prst="rect">
              <a:avLst/>
            </a:prstGeom>
            <a:solidFill>
              <a:srgbClr val="F2F7FC"/>
            </a:solidFill>
            <a:ln w="3175">
              <a:solidFill>
                <a:srgbClr val="0F4C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100" dirty="0">
                  <a:solidFill>
                    <a:schemeClr val="tx1"/>
                  </a:solidFill>
                </a:rPr>
                <a:t>Решение социальных проблем через рост МСБ, увеличение количества рабочих мест, обучение и переобучение людей, улучшение социальной обстановки в моногородах, снижение протестных настроений</a:t>
              </a: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0D67A47-3FA8-4FA0-9FAF-75E5962F5CA9}"/>
              </a:ext>
            </a:extLst>
          </p:cNvPr>
          <p:cNvGrpSpPr/>
          <p:nvPr/>
        </p:nvGrpSpPr>
        <p:grpSpPr>
          <a:xfrm>
            <a:off x="6228146" y="4339582"/>
            <a:ext cx="4949606" cy="698400"/>
            <a:chOff x="6228146" y="4474784"/>
            <a:chExt cx="4949606" cy="698400"/>
          </a:xfrm>
        </p:grpSpPr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40094B5D-6CCD-429D-BD3C-2424E5B3F7AF}"/>
                </a:ext>
              </a:extLst>
            </p:cNvPr>
            <p:cNvSpPr/>
            <p:nvPr/>
          </p:nvSpPr>
          <p:spPr>
            <a:xfrm>
              <a:off x="6228146" y="4474784"/>
              <a:ext cx="243017" cy="698400"/>
            </a:xfrm>
            <a:prstGeom prst="rect">
              <a:avLst/>
            </a:prstGeom>
            <a:solidFill>
              <a:srgbClr val="0F4C81"/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/>
                <a:t>4</a:t>
              </a:r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157ECA57-C790-4C32-BF92-093B2A5B9D83}"/>
                </a:ext>
              </a:extLst>
            </p:cNvPr>
            <p:cNvSpPr/>
            <p:nvPr/>
          </p:nvSpPr>
          <p:spPr>
            <a:xfrm>
              <a:off x="6471163" y="4474784"/>
              <a:ext cx="4706589" cy="698400"/>
            </a:xfrm>
            <a:prstGeom prst="rect">
              <a:avLst/>
            </a:prstGeom>
            <a:solidFill>
              <a:srgbClr val="F2F7FC"/>
            </a:solidFill>
            <a:ln w="3175">
              <a:solidFill>
                <a:srgbClr val="0F4C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100" dirty="0">
                  <a:solidFill>
                    <a:schemeClr val="tx1"/>
                  </a:solidFill>
                </a:rPr>
                <a:t>Улучшение прозрачности процесса и, как следствие, привлечение новых игроков бизнеса в отрасль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73D52AC-486E-4D36-A99C-470B475A6D5A}"/>
              </a:ext>
            </a:extLst>
          </p:cNvPr>
          <p:cNvGrpSpPr/>
          <p:nvPr/>
        </p:nvGrpSpPr>
        <p:grpSpPr>
          <a:xfrm>
            <a:off x="6228146" y="5125216"/>
            <a:ext cx="4949606" cy="1046982"/>
            <a:chOff x="6228146" y="5306521"/>
            <a:chExt cx="4949606" cy="1046982"/>
          </a:xfrm>
        </p:grpSpPr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F9799660-38D8-4554-B87D-399BBCF89DED}"/>
                </a:ext>
              </a:extLst>
            </p:cNvPr>
            <p:cNvSpPr/>
            <p:nvPr/>
          </p:nvSpPr>
          <p:spPr>
            <a:xfrm>
              <a:off x="6228146" y="5306521"/>
              <a:ext cx="243017" cy="1046982"/>
            </a:xfrm>
            <a:prstGeom prst="rect">
              <a:avLst/>
            </a:prstGeom>
            <a:solidFill>
              <a:srgbClr val="0F4C81"/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/>
                <a:t>5</a:t>
              </a:r>
            </a:p>
          </p:txBody>
        </p:sp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id="{458ACA4D-2699-4A7D-86E5-70E5BF95CD63}"/>
                </a:ext>
              </a:extLst>
            </p:cNvPr>
            <p:cNvSpPr/>
            <p:nvPr/>
          </p:nvSpPr>
          <p:spPr>
            <a:xfrm>
              <a:off x="6471163" y="5306521"/>
              <a:ext cx="4706589" cy="1046982"/>
            </a:xfrm>
            <a:prstGeom prst="rect">
              <a:avLst/>
            </a:prstGeom>
            <a:solidFill>
              <a:srgbClr val="F2F7FC"/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100" dirty="0">
                  <a:solidFill>
                    <a:schemeClr val="tx1"/>
                  </a:solidFill>
                </a:rPr>
                <a:t>Работа компаний с ESG </a:t>
              </a:r>
              <a:r>
                <a:rPr lang="ru-RU" sz="10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ф</a:t>
              </a:r>
              <a:r>
                <a:rPr lang="ru-RU" sz="1100" dirty="0">
                  <a:solidFill>
                    <a:schemeClr val="tx1"/>
                  </a:solidFill>
                </a:rPr>
                <a:t>акторами позволит оказать непосредственное позитивное влияние на инициативы РК по международным обязательствам (например: Цели устойчивого развития ООН, Парижское соглашения об изменении климата, Декарбонизация экономики)</a:t>
              </a:r>
            </a:p>
          </p:txBody>
        </p:sp>
      </p:grpSp>
      <p:sp>
        <p:nvSpPr>
          <p:cNvPr id="63" name="Slide Number Placeholder 5">
            <a:extLst>
              <a:ext uri="{FF2B5EF4-FFF2-40B4-BE49-F238E27FC236}">
                <a16:creationId xmlns:a16="http://schemas.microsoft.com/office/drawing/2014/main" id="{48E6DBDD-0F23-48E5-9FA0-234A6671A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3150" y="6415802"/>
            <a:ext cx="419100" cy="24622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CC02F-A862-48A2-AB8A-E15E0A5B05D7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0F4C81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F4C81"/>
              </a:solidFill>
              <a:effectLst/>
              <a:uLnTx/>
              <a:uFillTx/>
              <a:latin typeface="PT Serif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428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>
            <a:extLst>
              <a:ext uri="{FF2B5EF4-FFF2-40B4-BE49-F238E27FC236}">
                <a16:creationId xmlns:a16="http://schemas.microsoft.com/office/drawing/2014/main" id="{7CAE212C-3025-4CE1-929D-54782E27CEB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0" name="Слайд think-cell" r:id="rId4" imgW="425" imgH="424" progId="TCLayout.ActiveDocument.1">
                  <p:embed/>
                </p:oleObj>
              </mc:Choice>
              <mc:Fallback>
                <p:oleObj name="Слайд think-cell" r:id="rId4" imgW="425" imgH="424" progId="TCLayout.ActiveDocument.1">
                  <p:embed/>
                  <p:pic>
                    <p:nvPicPr>
                      <p:cNvPr id="15" name="Объект 14" hidden="1">
                        <a:extLst>
                          <a:ext uri="{FF2B5EF4-FFF2-40B4-BE49-F238E27FC236}">
                            <a16:creationId xmlns:a16="http://schemas.microsoft.com/office/drawing/2014/main" id="{7CAE212C-3025-4CE1-929D-54782E27CE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C90C625-5222-403C-98E8-625B875A0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5556" y="0"/>
            <a:ext cx="7294259" cy="6858000"/>
          </a:xfrm>
          <a:prstGeom prst="rect">
            <a:avLst/>
          </a:prstGeom>
        </p:spPr>
      </p:pic>
      <p:sp>
        <p:nvSpPr>
          <p:cNvPr id="18" name="Right Triangle 10">
            <a:extLst>
              <a:ext uri="{FF2B5EF4-FFF2-40B4-BE49-F238E27FC236}">
                <a16:creationId xmlns:a16="http://schemas.microsoft.com/office/drawing/2014/main" id="{2266F485-3708-44DE-9951-3CD3DB705045}"/>
              </a:ext>
            </a:extLst>
          </p:cNvPr>
          <p:cNvSpPr/>
          <p:nvPr/>
        </p:nvSpPr>
        <p:spPr>
          <a:xfrm rot="10800000" flipH="1">
            <a:off x="4898293" y="0"/>
            <a:ext cx="1796248" cy="6858000"/>
          </a:xfrm>
          <a:prstGeom prst="rtTriangle">
            <a:avLst/>
          </a:prstGeom>
          <a:gradFill>
            <a:gsLst>
              <a:gs pos="0">
                <a:srgbClr val="163664"/>
              </a:gs>
              <a:gs pos="100000">
                <a:srgbClr val="0E528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9B8BDC-9677-4D80-AA0D-C4E7CD1E5308}"/>
              </a:ext>
            </a:extLst>
          </p:cNvPr>
          <p:cNvSpPr txBox="1"/>
          <p:nvPr/>
        </p:nvSpPr>
        <p:spPr>
          <a:xfrm>
            <a:off x="558127" y="2607393"/>
            <a:ext cx="5118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Благодарю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за внимание!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4612692-1A4F-4DFB-984D-7920750A4290}"/>
              </a:ext>
            </a:extLst>
          </p:cNvPr>
          <p:cNvSpPr/>
          <p:nvPr/>
        </p:nvSpPr>
        <p:spPr>
          <a:xfrm>
            <a:off x="121920" y="2143760"/>
            <a:ext cx="428943" cy="2072640"/>
          </a:xfrm>
          <a:prstGeom prst="rect">
            <a:avLst/>
          </a:prstGeom>
          <a:gradFill>
            <a:gsLst>
              <a:gs pos="0">
                <a:srgbClr val="124E81"/>
              </a:gs>
              <a:gs pos="100000">
                <a:srgbClr val="14477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C0FAC1-C939-448B-889B-128A7EA16636}"/>
              </a:ext>
            </a:extLst>
          </p:cNvPr>
          <p:cNvSpPr txBox="1"/>
          <p:nvPr/>
        </p:nvSpPr>
        <p:spPr>
          <a:xfrm>
            <a:off x="550863" y="5109984"/>
            <a:ext cx="301529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АО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“</a:t>
            </a:r>
            <a:r>
              <a:rPr lang="ru-RU" sz="1200" dirty="0">
                <a:solidFill>
                  <a:prstClr val="white"/>
                </a:solidFill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К Алтыналмас</a:t>
            </a:r>
            <a:r>
              <a:rPr lang="en-US" sz="1200" dirty="0">
                <a:solidFill>
                  <a:prstClr val="white"/>
                </a:solidFill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”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050013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A15X3C7),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Республика Казахстан,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г. Алматы, Площадь Республики 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Тел: +7 (727) 350-02-00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E-mail: info@altynalmas.kz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Web site: www.altynalmas.kz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pic>
        <p:nvPicPr>
          <p:cNvPr id="10" name="Рисунок 4">
            <a:extLst>
              <a:ext uri="{FF2B5EF4-FFF2-40B4-BE49-F238E27FC236}">
                <a16:creationId xmlns:a16="http://schemas.microsoft.com/office/drawing/2014/main" id="{F14D4205-6AB2-44EF-8ED3-B17C0896D7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901" y="825584"/>
            <a:ext cx="2520551" cy="154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4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2F04887-EE3C-435B-9893-9BC6073913B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060419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Слайд think-cell" r:id="rId4" imgW="592" imgH="595" progId="TCLayout.ActiveDocument.1">
                  <p:embed/>
                </p:oleObj>
              </mc:Choice>
              <mc:Fallback>
                <p:oleObj name="Слайд think-cell" r:id="rId4" imgW="592" imgH="595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2F04887-EE3C-435B-9893-9BC6073913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AE246D57-91A9-4B26-960D-7A7142357842}"/>
              </a:ext>
            </a:extLst>
          </p:cNvPr>
          <p:cNvSpPr/>
          <p:nvPr/>
        </p:nvSpPr>
        <p:spPr>
          <a:xfrm>
            <a:off x="544514" y="1200536"/>
            <a:ext cx="5348286" cy="1169415"/>
          </a:xfrm>
          <a:prstGeom prst="rect">
            <a:avLst/>
          </a:prstGeom>
          <a:gradFill flip="none" rotWithShape="1">
            <a:gsLst>
              <a:gs pos="0">
                <a:srgbClr val="115082"/>
              </a:gs>
              <a:gs pos="28000">
                <a:srgbClr val="7D9AB3"/>
              </a:gs>
              <a:gs pos="100000">
                <a:srgbClr val="124D8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2" name="Table 7">
            <a:extLst>
              <a:ext uri="{FF2B5EF4-FFF2-40B4-BE49-F238E27FC236}">
                <a16:creationId xmlns:a16="http://schemas.microsoft.com/office/drawing/2014/main" id="{3E75BEC0-5866-4603-A065-F30CCBBF9E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969494"/>
              </p:ext>
            </p:extLst>
          </p:nvPr>
        </p:nvGraphicFramePr>
        <p:xfrm>
          <a:off x="544515" y="1236520"/>
          <a:ext cx="5551485" cy="46655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9579">
                  <a:extLst>
                    <a:ext uri="{9D8B030D-6E8A-4147-A177-3AD203B41FA5}">
                      <a16:colId xmlns:a16="http://schemas.microsoft.com/office/drawing/2014/main" val="1299282456"/>
                    </a:ext>
                  </a:extLst>
                </a:gridCol>
                <a:gridCol w="4921906">
                  <a:extLst>
                    <a:ext uri="{9D8B030D-6E8A-4147-A177-3AD203B41FA5}">
                      <a16:colId xmlns:a16="http://schemas.microsoft.com/office/drawing/2014/main" val="4077438230"/>
                    </a:ext>
                  </a:extLst>
                </a:gridCol>
              </a:tblGrid>
              <a:tr h="1139161"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>
                          <a:solidFill>
                            <a:schemeClr val="accent2"/>
                          </a:solidFill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endParaRPr lang="ru-RU" sz="2400" kern="1200" dirty="0">
                        <a:solidFill>
                          <a:schemeClr val="accent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Что такое </a:t>
                      </a:r>
                      <a:r>
                        <a:rPr lang="en-US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ESG</a:t>
                      </a:r>
                      <a:endParaRPr lang="ru-RU" sz="2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287330"/>
                  </a:ext>
                </a:extLst>
              </a:tr>
              <a:tr h="1139161"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>
                          <a:solidFill>
                            <a:schemeClr val="accent2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Оценка рейтинговыми агентствами </a:t>
                      </a:r>
                      <a:r>
                        <a:rPr lang="en-US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ESG </a:t>
                      </a:r>
                      <a:r>
                        <a:rPr lang="ru-RU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деятельности компаний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88817"/>
                  </a:ext>
                </a:extLst>
              </a:tr>
              <a:tr h="1248027"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>
                          <a:solidFill>
                            <a:schemeClr val="accent2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ESG </a:t>
                      </a:r>
                      <a:r>
                        <a:rPr lang="ru-RU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облигации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0877192"/>
                  </a:ext>
                </a:extLst>
              </a:tr>
              <a:tr h="11391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8BE88"/>
                          </a:solidFill>
                          <a:effectLst/>
                          <a:uLnTx/>
                          <a:uFillTx/>
                          <a:latin typeface="PT Serif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ESG </a:t>
                      </a:r>
                      <a:r>
                        <a:rPr lang="ru-RU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рейтинг как альтернатива контрактным обязательствам недропользователя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9466168"/>
                  </a:ext>
                </a:extLst>
              </a:tr>
            </a:tbl>
          </a:graphicData>
        </a:graphic>
      </p:graphicFrame>
      <p:grpSp>
        <p:nvGrpSpPr>
          <p:cNvPr id="23" name="Group 19">
            <a:extLst>
              <a:ext uri="{FF2B5EF4-FFF2-40B4-BE49-F238E27FC236}">
                <a16:creationId xmlns:a16="http://schemas.microsoft.com/office/drawing/2014/main" id="{6A123706-8166-4CA8-8E95-908A19CF01D0}"/>
              </a:ext>
            </a:extLst>
          </p:cNvPr>
          <p:cNvGrpSpPr/>
          <p:nvPr/>
        </p:nvGrpSpPr>
        <p:grpSpPr>
          <a:xfrm>
            <a:off x="544514" y="2345410"/>
            <a:ext cx="4967286" cy="0"/>
            <a:chOff x="550864" y="1787329"/>
            <a:chExt cx="4967286" cy="0"/>
          </a:xfrm>
        </p:grpSpPr>
        <p:cxnSp>
          <p:nvCxnSpPr>
            <p:cNvPr id="27" name="Straight Connector 20">
              <a:extLst>
                <a:ext uri="{FF2B5EF4-FFF2-40B4-BE49-F238E27FC236}">
                  <a16:creationId xmlns:a16="http://schemas.microsoft.com/office/drawing/2014/main" id="{554D932C-A470-4ADA-8D68-DC5973CA38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0864" y="1787329"/>
              <a:ext cx="696911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1">
              <a:extLst>
                <a:ext uri="{FF2B5EF4-FFF2-40B4-BE49-F238E27FC236}">
                  <a16:creationId xmlns:a16="http://schemas.microsoft.com/office/drawing/2014/main" id="{5349BCA1-9426-48D7-8EE6-7A8564C186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9840" y="1787329"/>
              <a:ext cx="4278310" cy="0"/>
            </a:xfrm>
            <a:prstGeom prst="line">
              <a:avLst/>
            </a:prstGeom>
            <a:ln w="6350">
              <a:gradFill>
                <a:gsLst>
                  <a:gs pos="0">
                    <a:schemeClr val="tx2">
                      <a:lumMod val="20000"/>
                      <a:lumOff val="80000"/>
                      <a:alpha val="0"/>
                    </a:schemeClr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19">
            <a:extLst>
              <a:ext uri="{FF2B5EF4-FFF2-40B4-BE49-F238E27FC236}">
                <a16:creationId xmlns:a16="http://schemas.microsoft.com/office/drawing/2014/main" id="{300000D1-F822-4EF7-99E3-4DF2514464A9}"/>
              </a:ext>
            </a:extLst>
          </p:cNvPr>
          <p:cNvGrpSpPr/>
          <p:nvPr/>
        </p:nvGrpSpPr>
        <p:grpSpPr>
          <a:xfrm>
            <a:off x="544514" y="5902030"/>
            <a:ext cx="4967286" cy="0"/>
            <a:chOff x="550864" y="1787329"/>
            <a:chExt cx="4967286" cy="0"/>
          </a:xfrm>
        </p:grpSpPr>
        <p:cxnSp>
          <p:nvCxnSpPr>
            <p:cNvPr id="30" name="Straight Connector 20">
              <a:extLst>
                <a:ext uri="{FF2B5EF4-FFF2-40B4-BE49-F238E27FC236}">
                  <a16:creationId xmlns:a16="http://schemas.microsoft.com/office/drawing/2014/main" id="{038127EA-C07F-4834-BBC1-AD8FECDBA5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0864" y="1787329"/>
              <a:ext cx="696911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21">
              <a:extLst>
                <a:ext uri="{FF2B5EF4-FFF2-40B4-BE49-F238E27FC236}">
                  <a16:creationId xmlns:a16="http://schemas.microsoft.com/office/drawing/2014/main" id="{EAF3CE5A-93DA-43E7-AB3F-5B0A9BB996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9840" y="1787329"/>
              <a:ext cx="4278310" cy="0"/>
            </a:xfrm>
            <a:prstGeom prst="line">
              <a:avLst/>
            </a:prstGeom>
            <a:ln w="6350">
              <a:gradFill>
                <a:gsLst>
                  <a:gs pos="0">
                    <a:schemeClr val="tx2">
                      <a:lumMod val="20000"/>
                      <a:lumOff val="80000"/>
                      <a:alpha val="0"/>
                    </a:schemeClr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19">
            <a:extLst>
              <a:ext uri="{FF2B5EF4-FFF2-40B4-BE49-F238E27FC236}">
                <a16:creationId xmlns:a16="http://schemas.microsoft.com/office/drawing/2014/main" id="{4D99DE33-F797-4A4C-AF98-212EDDB5FACE}"/>
              </a:ext>
            </a:extLst>
          </p:cNvPr>
          <p:cNvGrpSpPr/>
          <p:nvPr/>
        </p:nvGrpSpPr>
        <p:grpSpPr>
          <a:xfrm>
            <a:off x="544514" y="3563655"/>
            <a:ext cx="4967286" cy="0"/>
            <a:chOff x="550864" y="1787329"/>
            <a:chExt cx="4967286" cy="0"/>
          </a:xfrm>
        </p:grpSpPr>
        <p:cxnSp>
          <p:nvCxnSpPr>
            <p:cNvPr id="33" name="Straight Connector 20">
              <a:extLst>
                <a:ext uri="{FF2B5EF4-FFF2-40B4-BE49-F238E27FC236}">
                  <a16:creationId xmlns:a16="http://schemas.microsoft.com/office/drawing/2014/main" id="{9F5DE2B8-8167-4C3A-A29F-1178A1C6E4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0864" y="1787329"/>
              <a:ext cx="696911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21">
              <a:extLst>
                <a:ext uri="{FF2B5EF4-FFF2-40B4-BE49-F238E27FC236}">
                  <a16:creationId xmlns:a16="http://schemas.microsoft.com/office/drawing/2014/main" id="{A23BCFE5-F193-4F8A-8D87-6CBC37C735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9840" y="1787329"/>
              <a:ext cx="4278310" cy="0"/>
            </a:xfrm>
            <a:prstGeom prst="line">
              <a:avLst/>
            </a:prstGeom>
            <a:ln w="6350">
              <a:gradFill>
                <a:gsLst>
                  <a:gs pos="0">
                    <a:schemeClr val="tx2">
                      <a:lumMod val="20000"/>
                      <a:lumOff val="80000"/>
                      <a:alpha val="0"/>
                    </a:schemeClr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9">
            <a:extLst>
              <a:ext uri="{FF2B5EF4-FFF2-40B4-BE49-F238E27FC236}">
                <a16:creationId xmlns:a16="http://schemas.microsoft.com/office/drawing/2014/main" id="{D5D7D704-57E1-4628-95BE-8AEE320003F8}"/>
              </a:ext>
            </a:extLst>
          </p:cNvPr>
          <p:cNvGrpSpPr/>
          <p:nvPr/>
        </p:nvGrpSpPr>
        <p:grpSpPr>
          <a:xfrm>
            <a:off x="544514" y="4749890"/>
            <a:ext cx="4967286" cy="0"/>
            <a:chOff x="550864" y="1787329"/>
            <a:chExt cx="4967286" cy="0"/>
          </a:xfrm>
        </p:grpSpPr>
        <p:cxnSp>
          <p:nvCxnSpPr>
            <p:cNvPr id="15" name="Straight Connector 20">
              <a:extLst>
                <a:ext uri="{FF2B5EF4-FFF2-40B4-BE49-F238E27FC236}">
                  <a16:creationId xmlns:a16="http://schemas.microsoft.com/office/drawing/2014/main" id="{3D491F03-D9EB-406B-B729-A573CB83B8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0864" y="1787329"/>
              <a:ext cx="696911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1">
              <a:extLst>
                <a:ext uri="{FF2B5EF4-FFF2-40B4-BE49-F238E27FC236}">
                  <a16:creationId xmlns:a16="http://schemas.microsoft.com/office/drawing/2014/main" id="{0CFACCD0-F00B-4AFA-B49B-7125561A21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9840" y="1787329"/>
              <a:ext cx="4278310" cy="0"/>
            </a:xfrm>
            <a:prstGeom prst="line">
              <a:avLst/>
            </a:prstGeom>
            <a:ln w="6350">
              <a:gradFill>
                <a:gsLst>
                  <a:gs pos="0">
                    <a:schemeClr val="tx2">
                      <a:lumMod val="20000"/>
                      <a:lumOff val="80000"/>
                      <a:alpha val="0"/>
                    </a:schemeClr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itle 7">
            <a:extLst>
              <a:ext uri="{FF2B5EF4-FFF2-40B4-BE49-F238E27FC236}">
                <a16:creationId xmlns:a16="http://schemas.microsoft.com/office/drawing/2014/main" id="{03D9E83A-4B1D-4C85-9416-0F228B7B5DA4}"/>
              </a:ext>
            </a:extLst>
          </p:cNvPr>
          <p:cNvSpPr txBox="1">
            <a:spLocks/>
          </p:cNvSpPr>
          <p:nvPr/>
        </p:nvSpPr>
        <p:spPr>
          <a:xfrm>
            <a:off x="550863" y="349244"/>
            <a:ext cx="10155238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T Serif"/>
                <a:ea typeface="+mj-ea"/>
                <a:cs typeface="+mj-cs"/>
              </a:rPr>
              <a:t>Содержание</a:t>
            </a:r>
          </a:p>
        </p:txBody>
      </p:sp>
    </p:spTree>
    <p:extLst>
      <p:ext uri="{BB962C8B-B14F-4D97-AF65-F5344CB8AC3E}">
        <p14:creationId xmlns:p14="http://schemas.microsoft.com/office/powerpoint/2010/main" val="631185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" name="Object 56" hidden="1">
            <a:extLst>
              <a:ext uri="{FF2B5EF4-FFF2-40B4-BE49-F238E27FC236}">
                <a16:creationId xmlns:a16="http://schemas.microsoft.com/office/drawing/2014/main" id="{1474E831-2212-4EE5-8627-985B4CB3385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416142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Слайд think-cell" r:id="rId4" imgW="425" imgH="424" progId="TCLayout.ActiveDocument.1">
                  <p:embed/>
                </p:oleObj>
              </mc:Choice>
              <mc:Fallback>
                <p:oleObj name="Слайд think-cell" r:id="rId4" imgW="425" imgH="424" progId="TCLayout.ActiveDocument.1">
                  <p:embed/>
                  <p:pic>
                    <p:nvPicPr>
                      <p:cNvPr id="57" name="Object 56" hidden="1">
                        <a:extLst>
                          <a:ext uri="{FF2B5EF4-FFF2-40B4-BE49-F238E27FC236}">
                            <a16:creationId xmlns:a16="http://schemas.microsoft.com/office/drawing/2014/main" id="{1474E831-2212-4EE5-8627-985B4CB338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Title 1">
            <a:extLst>
              <a:ext uri="{FF2B5EF4-FFF2-40B4-BE49-F238E27FC236}">
                <a16:creationId xmlns:a16="http://schemas.microsoft.com/office/drawing/2014/main" id="{99DEBFC2-DC33-4D5A-83D5-75D3CEADC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349244"/>
            <a:ext cx="10262287" cy="249299"/>
          </a:xfrm>
        </p:spPr>
        <p:txBody>
          <a:bodyPr vert="horz"/>
          <a:lstStyle/>
          <a:p>
            <a:r>
              <a:rPr lang="ru-RU" dirty="0"/>
              <a:t>Концепция </a:t>
            </a:r>
            <a:r>
              <a:rPr lang="en-US" dirty="0"/>
              <a:t>ESG </a:t>
            </a:r>
            <a:r>
              <a:rPr lang="ru-RU" dirty="0"/>
              <a:t>базируется на трех областях </a:t>
            </a:r>
            <a:r>
              <a:rPr lang="ru-RU" sz="1800" dirty="0"/>
              <a:t>устойчивого развития компании </a:t>
            </a: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EE6989F8-EE1E-4899-B844-D8AD768679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130425"/>
            <a:ext cx="10155238" cy="166199"/>
          </a:xfrm>
        </p:spPr>
        <p:txBody>
          <a:bodyPr/>
          <a:lstStyle/>
          <a:p>
            <a:r>
              <a:rPr lang="ru-RU" b="1" dirty="0"/>
              <a:t>Что такое </a:t>
            </a:r>
            <a:r>
              <a:rPr lang="en-US" b="1" dirty="0"/>
              <a:t>ESG</a:t>
            </a:r>
          </a:p>
        </p:txBody>
      </p: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0D3DAB30-1333-422F-A302-B49209EE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3150" y="6415802"/>
            <a:ext cx="419100" cy="24622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CC02F-A862-48A2-AB8A-E15E0A5B05D7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0F4C81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F4C81"/>
              </a:solidFill>
              <a:effectLst/>
              <a:uLnTx/>
              <a:uFillTx/>
              <a:latin typeface="PT Serif"/>
              <a:ea typeface="+mn-ea"/>
              <a:cs typeface="+mn-cs"/>
            </a:endParaRPr>
          </a:p>
        </p:txBody>
      </p:sp>
      <p:grpSp>
        <p:nvGrpSpPr>
          <p:cNvPr id="51" name="Группа 10">
            <a:extLst>
              <a:ext uri="{FF2B5EF4-FFF2-40B4-BE49-F238E27FC236}">
                <a16:creationId xmlns:a16="http://schemas.microsoft.com/office/drawing/2014/main" id="{93DF11DA-E7B3-471B-A9C2-F901700F4831}"/>
              </a:ext>
            </a:extLst>
          </p:cNvPr>
          <p:cNvGrpSpPr/>
          <p:nvPr/>
        </p:nvGrpSpPr>
        <p:grpSpPr>
          <a:xfrm>
            <a:off x="962990" y="1304521"/>
            <a:ext cx="3151918" cy="2534301"/>
            <a:chOff x="1028062" y="1556792"/>
            <a:chExt cx="3011489" cy="2421389"/>
          </a:xfrm>
        </p:grpSpPr>
        <p:sp>
          <p:nvSpPr>
            <p:cNvPr id="52" name="Прямоугольник 5">
              <a:extLst>
                <a:ext uri="{FF2B5EF4-FFF2-40B4-BE49-F238E27FC236}">
                  <a16:creationId xmlns:a16="http://schemas.microsoft.com/office/drawing/2014/main" id="{E4D4B71E-F7A8-4355-95EC-C98096E1E894}"/>
                </a:ext>
              </a:extLst>
            </p:cNvPr>
            <p:cNvSpPr/>
            <p:nvPr/>
          </p:nvSpPr>
          <p:spPr>
            <a:xfrm>
              <a:off x="1028063" y="1998040"/>
              <a:ext cx="3011488" cy="1565777"/>
            </a:xfrm>
            <a:prstGeom prst="rect">
              <a:avLst/>
            </a:prstGeom>
            <a:solidFill>
              <a:srgbClr val="97C9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3" name="Прямоугольник 9">
              <a:extLst>
                <a:ext uri="{FF2B5EF4-FFF2-40B4-BE49-F238E27FC236}">
                  <a16:creationId xmlns:a16="http://schemas.microsoft.com/office/drawing/2014/main" id="{293C10AE-EE4A-471E-8554-09F33A6BF597}"/>
                </a:ext>
              </a:extLst>
            </p:cNvPr>
            <p:cNvSpPr/>
            <p:nvPr/>
          </p:nvSpPr>
          <p:spPr>
            <a:xfrm>
              <a:off x="1028063" y="3601881"/>
              <a:ext cx="3011486" cy="376300"/>
            </a:xfrm>
            <a:prstGeom prst="rect">
              <a:avLst/>
            </a:prstGeom>
            <a:solidFill>
              <a:srgbClr val="97C9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ОКРУЖАЮЩАЯ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lang="en-US" sz="1200" b="1" dirty="0">
                  <a:solidFill>
                    <a:srgbClr val="FFFFFF"/>
                  </a:solidFill>
                  <a:latin typeface="+mj-lt"/>
                </a:rPr>
                <a:t>C</a:t>
              </a: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РЕДА</a:t>
              </a:r>
            </a:p>
          </p:txBody>
        </p:sp>
        <p:sp>
          <p:nvSpPr>
            <p:cNvPr id="54" name="Прямоугольник 12">
              <a:extLst>
                <a:ext uri="{FF2B5EF4-FFF2-40B4-BE49-F238E27FC236}">
                  <a16:creationId xmlns:a16="http://schemas.microsoft.com/office/drawing/2014/main" id="{C646B481-B8A4-4B4D-9112-123EFA8A152E}"/>
                </a:ext>
              </a:extLst>
            </p:cNvPr>
            <p:cNvSpPr/>
            <p:nvPr/>
          </p:nvSpPr>
          <p:spPr>
            <a:xfrm>
              <a:off x="1028062" y="1556792"/>
              <a:ext cx="3011487" cy="403183"/>
            </a:xfrm>
            <a:prstGeom prst="rect">
              <a:avLst/>
            </a:prstGeom>
            <a:solidFill>
              <a:srgbClr val="97C9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ENVIRONMENTAL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E21BFBB-5F69-4F41-B9C5-E54A65FEF4F6}"/>
                </a:ext>
              </a:extLst>
            </p:cNvPr>
            <p:cNvSpPr txBox="1"/>
            <p:nvPr/>
          </p:nvSpPr>
          <p:spPr>
            <a:xfrm>
              <a:off x="2696291" y="1815533"/>
              <a:ext cx="1176925" cy="1877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E</a:t>
              </a:r>
              <a:endParaRPr kumimoji="0" lang="ru-RU" sz="1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56" name="Рисунок 22">
              <a:extLst>
                <a:ext uri="{FF2B5EF4-FFF2-40B4-BE49-F238E27FC236}">
                  <a16:creationId xmlns:a16="http://schemas.microsoft.com/office/drawing/2014/main" id="{E52D7BEC-B7E3-4BE9-8F62-2147D8150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96329" y="2219371"/>
              <a:ext cx="1118403" cy="1118403"/>
            </a:xfrm>
            <a:prstGeom prst="rect">
              <a:avLst/>
            </a:prstGeom>
          </p:spPr>
        </p:pic>
      </p:grpSp>
      <p:sp>
        <p:nvSpPr>
          <p:cNvPr id="50" name="Rectangle 51">
            <a:extLst>
              <a:ext uri="{FF2B5EF4-FFF2-40B4-BE49-F238E27FC236}">
                <a16:creationId xmlns:a16="http://schemas.microsoft.com/office/drawing/2014/main" id="{6286CB92-AFCC-4A6B-A7DB-C156ABABB4BB}"/>
              </a:ext>
            </a:extLst>
          </p:cNvPr>
          <p:cNvSpPr/>
          <p:nvPr/>
        </p:nvSpPr>
        <p:spPr>
          <a:xfrm>
            <a:off x="970941" y="5175940"/>
            <a:ext cx="1469470" cy="521848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Биоразнообразие и землепользование</a:t>
            </a:r>
          </a:p>
        </p:txBody>
      </p:sp>
      <p:sp>
        <p:nvSpPr>
          <p:cNvPr id="60" name="Rectangle 52">
            <a:extLst>
              <a:ext uri="{FF2B5EF4-FFF2-40B4-BE49-F238E27FC236}">
                <a16:creationId xmlns:a16="http://schemas.microsoft.com/office/drawing/2014/main" id="{C6A2FBD9-375A-41BE-9CB9-3BD06CCC9CF0}"/>
              </a:ext>
            </a:extLst>
          </p:cNvPr>
          <p:cNvSpPr/>
          <p:nvPr/>
        </p:nvSpPr>
        <p:spPr>
          <a:xfrm>
            <a:off x="970941" y="4566707"/>
            <a:ext cx="1469470" cy="521848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Изменение климата</a:t>
            </a:r>
          </a:p>
        </p:txBody>
      </p:sp>
      <p:sp>
        <p:nvSpPr>
          <p:cNvPr id="62" name="Rectangle 53">
            <a:extLst>
              <a:ext uri="{FF2B5EF4-FFF2-40B4-BE49-F238E27FC236}">
                <a16:creationId xmlns:a16="http://schemas.microsoft.com/office/drawing/2014/main" id="{7C87140B-9A89-4B24-BC61-E32793C9D7DB}"/>
              </a:ext>
            </a:extLst>
          </p:cNvPr>
          <p:cNvSpPr/>
          <p:nvPr/>
        </p:nvSpPr>
        <p:spPr>
          <a:xfrm>
            <a:off x="2648807" y="4566707"/>
            <a:ext cx="1469470" cy="521848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Выбросы и отходы</a:t>
            </a:r>
          </a:p>
        </p:txBody>
      </p:sp>
      <p:sp>
        <p:nvSpPr>
          <p:cNvPr id="63" name="Rectangle 54">
            <a:extLst>
              <a:ext uri="{FF2B5EF4-FFF2-40B4-BE49-F238E27FC236}">
                <a16:creationId xmlns:a16="http://schemas.microsoft.com/office/drawing/2014/main" id="{14BA969A-27A7-47CF-8974-1AF94657B4FC}"/>
              </a:ext>
            </a:extLst>
          </p:cNvPr>
          <p:cNvSpPr/>
          <p:nvPr/>
        </p:nvSpPr>
        <p:spPr>
          <a:xfrm>
            <a:off x="970941" y="3952700"/>
            <a:ext cx="1469470" cy="521848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Соответствие экологическим стандартам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64" name="Rectangle 55">
            <a:extLst>
              <a:ext uri="{FF2B5EF4-FFF2-40B4-BE49-F238E27FC236}">
                <a16:creationId xmlns:a16="http://schemas.microsoft.com/office/drawing/2014/main" id="{DA51BC0A-3A7A-4C98-8F31-11C90F8BF4A8}"/>
              </a:ext>
            </a:extLst>
          </p:cNvPr>
          <p:cNvSpPr/>
          <p:nvPr/>
        </p:nvSpPr>
        <p:spPr>
          <a:xfrm>
            <a:off x="2648807" y="3952700"/>
            <a:ext cx="1469470" cy="521848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Экологическая цепочка поставок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65" name="Rectangle 56">
            <a:extLst>
              <a:ext uri="{FF2B5EF4-FFF2-40B4-BE49-F238E27FC236}">
                <a16:creationId xmlns:a16="http://schemas.microsoft.com/office/drawing/2014/main" id="{36743283-C042-42D5-AA45-AD85DFE83F02}"/>
              </a:ext>
            </a:extLst>
          </p:cNvPr>
          <p:cNvSpPr/>
          <p:nvPr/>
        </p:nvSpPr>
        <p:spPr>
          <a:xfrm>
            <a:off x="2634887" y="5175940"/>
            <a:ext cx="1469470" cy="521848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Водные ресурсы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8145061-7599-4057-B37C-C22A9FCCE16C}"/>
              </a:ext>
            </a:extLst>
          </p:cNvPr>
          <p:cNvGrpSpPr/>
          <p:nvPr/>
        </p:nvGrpSpPr>
        <p:grpSpPr>
          <a:xfrm>
            <a:off x="4367913" y="1304521"/>
            <a:ext cx="3178282" cy="2523299"/>
            <a:chOff x="4546780" y="1576457"/>
            <a:chExt cx="3036679" cy="2410877"/>
          </a:xfrm>
        </p:grpSpPr>
        <p:sp>
          <p:nvSpPr>
            <p:cNvPr id="23" name="Прямоугольник 6">
              <a:extLst>
                <a:ext uri="{FF2B5EF4-FFF2-40B4-BE49-F238E27FC236}">
                  <a16:creationId xmlns:a16="http://schemas.microsoft.com/office/drawing/2014/main" id="{AE46450E-0ADE-4B64-8FDA-84F4F4D250C9}"/>
                </a:ext>
              </a:extLst>
            </p:cNvPr>
            <p:cNvSpPr/>
            <p:nvPr/>
          </p:nvSpPr>
          <p:spPr>
            <a:xfrm>
              <a:off x="4546780" y="2017705"/>
              <a:ext cx="3002278" cy="1565777"/>
            </a:xfrm>
            <a:prstGeom prst="rect">
              <a:avLst/>
            </a:prstGeom>
            <a:solidFill>
              <a:srgbClr val="CDB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6" name="Прямоугольник 13">
              <a:extLst>
                <a:ext uri="{FF2B5EF4-FFF2-40B4-BE49-F238E27FC236}">
                  <a16:creationId xmlns:a16="http://schemas.microsoft.com/office/drawing/2014/main" id="{6065F6E1-4603-4B53-A3D8-341667DDBC7C}"/>
                </a:ext>
              </a:extLst>
            </p:cNvPr>
            <p:cNvSpPr/>
            <p:nvPr/>
          </p:nvSpPr>
          <p:spPr>
            <a:xfrm>
              <a:off x="4546780" y="1576457"/>
              <a:ext cx="3002278" cy="403183"/>
            </a:xfrm>
            <a:prstGeom prst="rect">
              <a:avLst/>
            </a:prstGeom>
            <a:solidFill>
              <a:srgbClr val="CDB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SOCIAL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F85DDB2-197E-495F-9D61-AEF7A8DDC1FF}"/>
                </a:ext>
              </a:extLst>
            </p:cNvPr>
            <p:cNvSpPr txBox="1"/>
            <p:nvPr/>
          </p:nvSpPr>
          <p:spPr>
            <a:xfrm>
              <a:off x="6406534" y="1825673"/>
              <a:ext cx="1176925" cy="1877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</a:t>
              </a:r>
              <a:endParaRPr kumimoji="0" lang="ru-RU" sz="1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AC63C84-E440-4A21-BDC0-DDE46BA125A5}"/>
                </a:ext>
              </a:extLst>
            </p:cNvPr>
            <p:cNvSpPr txBox="1"/>
            <p:nvPr/>
          </p:nvSpPr>
          <p:spPr>
            <a:xfrm>
              <a:off x="4546781" y="3621545"/>
              <a:ext cx="3013294" cy="365789"/>
            </a:xfrm>
            <a:prstGeom prst="rect">
              <a:avLst/>
            </a:prstGeom>
            <a:solidFill>
              <a:srgbClr val="CDB900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СОЦИАЛЬНАЯ ОТВЕТСТВЕННОСТЬ</a:t>
              </a:r>
            </a:p>
          </p:txBody>
        </p:sp>
        <p:pic>
          <p:nvPicPr>
            <p:cNvPr id="39" name="Рисунок 20">
              <a:extLst>
                <a:ext uri="{FF2B5EF4-FFF2-40B4-BE49-F238E27FC236}">
                  <a16:creationId xmlns:a16="http://schemas.microsoft.com/office/drawing/2014/main" id="{43230EE5-908A-4FBB-A66C-72F67CEF3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829348" y="2047324"/>
              <a:ext cx="1452304" cy="1452304"/>
            </a:xfrm>
            <a:prstGeom prst="rect">
              <a:avLst/>
            </a:prstGeom>
          </p:spPr>
        </p:pic>
      </p:grpSp>
      <p:sp>
        <p:nvSpPr>
          <p:cNvPr id="66" name="Rectangle 64">
            <a:extLst>
              <a:ext uri="{FF2B5EF4-FFF2-40B4-BE49-F238E27FC236}">
                <a16:creationId xmlns:a16="http://schemas.microsoft.com/office/drawing/2014/main" id="{AAA973CD-27E7-4416-92DE-E53C1F5C791E}"/>
              </a:ext>
            </a:extLst>
          </p:cNvPr>
          <p:cNvSpPr/>
          <p:nvPr/>
        </p:nvSpPr>
        <p:spPr>
          <a:xfrm>
            <a:off x="4363672" y="3941697"/>
            <a:ext cx="1469470" cy="521848"/>
          </a:xfrm>
          <a:prstGeom prst="rect">
            <a:avLst/>
          </a:prstGeom>
          <a:solidFill>
            <a:srgbClr val="F7F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Местные сообщества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D33EFE8-B3D2-4CB7-A9ED-F3C5BCF49375}"/>
              </a:ext>
            </a:extLst>
          </p:cNvPr>
          <p:cNvSpPr/>
          <p:nvPr/>
        </p:nvSpPr>
        <p:spPr>
          <a:xfrm>
            <a:off x="5225628" y="5164938"/>
            <a:ext cx="1469470" cy="521848"/>
          </a:xfrm>
          <a:prstGeom prst="rect">
            <a:avLst/>
          </a:prstGeom>
          <a:solidFill>
            <a:srgbClr val="F7F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Условия труда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87E7A91-37BE-4F94-9D57-9889D47C3B81}"/>
              </a:ext>
            </a:extLst>
          </p:cNvPr>
          <p:cNvSpPr/>
          <p:nvPr/>
        </p:nvSpPr>
        <p:spPr>
          <a:xfrm>
            <a:off x="6027768" y="4555705"/>
            <a:ext cx="1469470" cy="521848"/>
          </a:xfrm>
          <a:prstGeom prst="rect">
            <a:avLst/>
          </a:prstGeom>
          <a:solidFill>
            <a:srgbClr val="F7F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Охрана труда 	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B11F597-8AE6-4F4A-B0D6-05D7209BF111}"/>
              </a:ext>
            </a:extLst>
          </p:cNvPr>
          <p:cNvSpPr/>
          <p:nvPr/>
        </p:nvSpPr>
        <p:spPr>
          <a:xfrm>
            <a:off x="6016110" y="3941697"/>
            <a:ext cx="1469470" cy="521848"/>
          </a:xfrm>
          <a:prstGeom prst="rect">
            <a:avLst/>
          </a:prstGeom>
          <a:solidFill>
            <a:srgbClr val="F7F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Права человека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0C74FE2-B2AB-4F92-A6E2-4F9B52D3B238}"/>
              </a:ext>
            </a:extLst>
          </p:cNvPr>
          <p:cNvSpPr/>
          <p:nvPr/>
        </p:nvSpPr>
        <p:spPr>
          <a:xfrm>
            <a:off x="4363672" y="4555705"/>
            <a:ext cx="1469470" cy="521848"/>
          </a:xfrm>
          <a:prstGeom prst="rect">
            <a:avLst/>
          </a:prstGeom>
          <a:solidFill>
            <a:srgbClr val="F7F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Цепочка поставок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pSp>
        <p:nvGrpSpPr>
          <p:cNvPr id="17" name="Группа 19">
            <a:extLst>
              <a:ext uri="{FF2B5EF4-FFF2-40B4-BE49-F238E27FC236}">
                <a16:creationId xmlns:a16="http://schemas.microsoft.com/office/drawing/2014/main" id="{9B01E196-1A23-4320-812F-3110E84F2656}"/>
              </a:ext>
            </a:extLst>
          </p:cNvPr>
          <p:cNvGrpSpPr/>
          <p:nvPr/>
        </p:nvGrpSpPr>
        <p:grpSpPr>
          <a:xfrm>
            <a:off x="7821418" y="1304521"/>
            <a:ext cx="3132672" cy="2491443"/>
            <a:chOff x="8224749" y="1556792"/>
            <a:chExt cx="2993101" cy="2380441"/>
          </a:xfrm>
        </p:grpSpPr>
        <p:sp>
          <p:nvSpPr>
            <p:cNvPr id="18" name="Прямоугольник 7">
              <a:extLst>
                <a:ext uri="{FF2B5EF4-FFF2-40B4-BE49-F238E27FC236}">
                  <a16:creationId xmlns:a16="http://schemas.microsoft.com/office/drawing/2014/main" id="{C7859067-F393-4618-8629-B89673713524}"/>
                </a:ext>
              </a:extLst>
            </p:cNvPr>
            <p:cNvSpPr/>
            <p:nvPr/>
          </p:nvSpPr>
          <p:spPr>
            <a:xfrm>
              <a:off x="8224749" y="1998040"/>
              <a:ext cx="2993101" cy="1565777"/>
            </a:xfrm>
            <a:prstGeom prst="rect">
              <a:avLst/>
            </a:prstGeom>
            <a:solidFill>
              <a:srgbClr val="7CBA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Прямоугольник 8">
              <a:extLst>
                <a:ext uri="{FF2B5EF4-FFF2-40B4-BE49-F238E27FC236}">
                  <a16:creationId xmlns:a16="http://schemas.microsoft.com/office/drawing/2014/main" id="{00D90FC8-3510-45CC-B5B4-820840A9FA33}"/>
                </a:ext>
              </a:extLst>
            </p:cNvPr>
            <p:cNvSpPr/>
            <p:nvPr/>
          </p:nvSpPr>
          <p:spPr>
            <a:xfrm>
              <a:off x="8224749" y="3601880"/>
              <a:ext cx="2993101" cy="335353"/>
            </a:xfrm>
            <a:prstGeom prst="rect">
              <a:avLst/>
            </a:prstGeom>
            <a:solidFill>
              <a:srgbClr val="7CBA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КОРПОРАТИВНОЕ УПРАВЛЕНИЕ</a:t>
              </a:r>
            </a:p>
          </p:txBody>
        </p:sp>
        <p:sp>
          <p:nvSpPr>
            <p:cNvPr id="20" name="Прямоугольник 11">
              <a:extLst>
                <a:ext uri="{FF2B5EF4-FFF2-40B4-BE49-F238E27FC236}">
                  <a16:creationId xmlns:a16="http://schemas.microsoft.com/office/drawing/2014/main" id="{5F3934CD-5117-4EC2-8AAC-45C9003AB21B}"/>
                </a:ext>
              </a:extLst>
            </p:cNvPr>
            <p:cNvSpPr/>
            <p:nvPr/>
          </p:nvSpPr>
          <p:spPr>
            <a:xfrm>
              <a:off x="8224749" y="1556792"/>
              <a:ext cx="2993101" cy="403183"/>
            </a:xfrm>
            <a:prstGeom prst="rect">
              <a:avLst/>
            </a:prstGeom>
            <a:solidFill>
              <a:srgbClr val="7CBA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GOVERNANCE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683EEAD-6D85-44B6-BB66-B36E5EE9BBC5}"/>
                </a:ext>
              </a:extLst>
            </p:cNvPr>
            <p:cNvSpPr txBox="1"/>
            <p:nvPr/>
          </p:nvSpPr>
          <p:spPr>
            <a:xfrm>
              <a:off x="9813851" y="1849432"/>
              <a:ext cx="1241175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G</a:t>
              </a:r>
              <a:endParaRPr kumimoji="0" lang="ru-RU" sz="1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2" name="Рисунок 18">
              <a:extLst>
                <a:ext uri="{FF2B5EF4-FFF2-40B4-BE49-F238E27FC236}">
                  <a16:creationId xmlns:a16="http://schemas.microsoft.com/office/drawing/2014/main" id="{3D13BB37-18F7-44F4-ABD6-821248BE7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301892" y="2039117"/>
              <a:ext cx="1461233" cy="1461233"/>
            </a:xfrm>
            <a:prstGeom prst="rect">
              <a:avLst/>
            </a:prstGeom>
          </p:spPr>
        </p:pic>
      </p:grpSp>
      <p:sp>
        <p:nvSpPr>
          <p:cNvPr id="71" name="Rectangle 60">
            <a:extLst>
              <a:ext uri="{FF2B5EF4-FFF2-40B4-BE49-F238E27FC236}">
                <a16:creationId xmlns:a16="http://schemas.microsoft.com/office/drawing/2014/main" id="{987DAC4B-DA44-4CD4-B066-B4621AA50A0C}"/>
              </a:ext>
            </a:extLst>
          </p:cNvPr>
          <p:cNvSpPr/>
          <p:nvPr/>
        </p:nvSpPr>
        <p:spPr>
          <a:xfrm>
            <a:off x="7791590" y="3909842"/>
            <a:ext cx="1469470" cy="521848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Эффективность корпоративного управления</a:t>
            </a:r>
          </a:p>
        </p:txBody>
      </p:sp>
      <p:sp>
        <p:nvSpPr>
          <p:cNvPr id="72" name="Rectangle 62">
            <a:extLst>
              <a:ext uri="{FF2B5EF4-FFF2-40B4-BE49-F238E27FC236}">
                <a16:creationId xmlns:a16="http://schemas.microsoft.com/office/drawing/2014/main" id="{349F76E9-6B12-4973-9AC5-68420C42C58A}"/>
              </a:ext>
            </a:extLst>
          </p:cNvPr>
          <p:cNvSpPr/>
          <p:nvPr/>
        </p:nvSpPr>
        <p:spPr>
          <a:xfrm>
            <a:off x="9484621" y="5133083"/>
            <a:ext cx="1469470" cy="521848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Глобальный договор ООН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73" name="Rectangle 58">
            <a:extLst>
              <a:ext uri="{FF2B5EF4-FFF2-40B4-BE49-F238E27FC236}">
                <a16:creationId xmlns:a16="http://schemas.microsoft.com/office/drawing/2014/main" id="{CF85F811-7341-447D-A9F9-1075093D74BF}"/>
              </a:ext>
            </a:extLst>
          </p:cNvPr>
          <p:cNvSpPr/>
          <p:nvPr/>
        </p:nvSpPr>
        <p:spPr>
          <a:xfrm>
            <a:off x="9484621" y="3909842"/>
            <a:ext cx="1469470" cy="521848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Этика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и прозрачность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74" name="Rectangle 57">
            <a:extLst>
              <a:ext uri="{FF2B5EF4-FFF2-40B4-BE49-F238E27FC236}">
                <a16:creationId xmlns:a16="http://schemas.microsoft.com/office/drawing/2014/main" id="{96131B7F-094F-4D35-9C8D-823882E836E9}"/>
              </a:ext>
            </a:extLst>
          </p:cNvPr>
          <p:cNvSpPr/>
          <p:nvPr/>
        </p:nvSpPr>
        <p:spPr>
          <a:xfrm>
            <a:off x="9484620" y="4523849"/>
            <a:ext cx="1469470" cy="521848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Коррупция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и взяточничество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75" name="Rectangle 61">
            <a:extLst>
              <a:ext uri="{FF2B5EF4-FFF2-40B4-BE49-F238E27FC236}">
                <a16:creationId xmlns:a16="http://schemas.microsoft.com/office/drawing/2014/main" id="{77809BE6-EE5D-47F3-8555-3599F2DA1039}"/>
              </a:ext>
            </a:extLst>
          </p:cNvPr>
          <p:cNvSpPr/>
          <p:nvPr/>
        </p:nvSpPr>
        <p:spPr>
          <a:xfrm>
            <a:off x="7791590" y="4523849"/>
            <a:ext cx="1469470" cy="521848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Политическое участие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76" name="Rectangle 59">
            <a:extLst>
              <a:ext uri="{FF2B5EF4-FFF2-40B4-BE49-F238E27FC236}">
                <a16:creationId xmlns:a16="http://schemas.microsoft.com/office/drawing/2014/main" id="{90C48CB7-C0FA-440B-939E-D8E14568EB3B}"/>
              </a:ext>
            </a:extLst>
          </p:cNvPr>
          <p:cNvSpPr/>
          <p:nvPr/>
        </p:nvSpPr>
        <p:spPr>
          <a:xfrm>
            <a:off x="7791590" y="5133083"/>
            <a:ext cx="1469470" cy="521848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Стандарты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ESG 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отчетности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79B281-54F0-4679-B38D-FE96475E44C7}"/>
              </a:ext>
            </a:extLst>
          </p:cNvPr>
          <p:cNvSpPr txBox="1"/>
          <p:nvPr/>
        </p:nvSpPr>
        <p:spPr>
          <a:xfrm rot="16200000">
            <a:off x="-175945" y="4665127"/>
            <a:ext cx="1768991" cy="322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/>
              <a:t>Ключевые темы</a:t>
            </a:r>
          </a:p>
        </p:txBody>
      </p:sp>
    </p:spTree>
    <p:extLst>
      <p:ext uri="{BB962C8B-B14F-4D97-AF65-F5344CB8AC3E}">
        <p14:creationId xmlns:p14="http://schemas.microsoft.com/office/powerpoint/2010/main" val="1477805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2F04887-EE3C-435B-9893-9BC6073913B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686343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Слайд think-cell" r:id="rId4" imgW="592" imgH="595" progId="TCLayout.ActiveDocument.1">
                  <p:embed/>
                </p:oleObj>
              </mc:Choice>
              <mc:Fallback>
                <p:oleObj name="Слайд think-cell" r:id="rId4" imgW="592" imgH="595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2F04887-EE3C-435B-9893-9BC6073913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738059-71B5-41A1-AA1A-C9A5BC76B5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632" t="22150" r="5628" b="4132"/>
          <a:stretch/>
        </p:blipFill>
        <p:spPr>
          <a:xfrm>
            <a:off x="5266592" y="-1"/>
            <a:ext cx="7244861" cy="6868268"/>
          </a:xfrm>
          <a:prstGeom prst="rect">
            <a:avLst/>
          </a:prstGeom>
        </p:spPr>
      </p:pic>
      <p:sp>
        <p:nvSpPr>
          <p:cNvPr id="20" name="Right Triangle 10">
            <a:extLst>
              <a:ext uri="{FF2B5EF4-FFF2-40B4-BE49-F238E27FC236}">
                <a16:creationId xmlns:a16="http://schemas.microsoft.com/office/drawing/2014/main" id="{262D0EF0-ADDE-4BC4-B849-EBDE8A1F6FB2}"/>
              </a:ext>
            </a:extLst>
          </p:cNvPr>
          <p:cNvSpPr/>
          <p:nvPr/>
        </p:nvSpPr>
        <p:spPr>
          <a:xfrm rot="10800000" flipH="1">
            <a:off x="5255343" y="-8792"/>
            <a:ext cx="1796248" cy="6858000"/>
          </a:xfrm>
          <a:prstGeom prst="rtTriangle">
            <a:avLst/>
          </a:prstGeom>
          <a:gradFill>
            <a:gsLst>
              <a:gs pos="0">
                <a:srgbClr val="163664"/>
              </a:gs>
              <a:gs pos="100000">
                <a:srgbClr val="0E528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E246D57-91A9-4B26-960D-7A7142357842}"/>
              </a:ext>
            </a:extLst>
          </p:cNvPr>
          <p:cNvSpPr/>
          <p:nvPr/>
        </p:nvSpPr>
        <p:spPr>
          <a:xfrm>
            <a:off x="544514" y="2369825"/>
            <a:ext cx="5348286" cy="1169415"/>
          </a:xfrm>
          <a:prstGeom prst="rect">
            <a:avLst/>
          </a:prstGeom>
          <a:gradFill flip="none" rotWithShape="1">
            <a:gsLst>
              <a:gs pos="0">
                <a:srgbClr val="115082"/>
              </a:gs>
              <a:gs pos="28000">
                <a:srgbClr val="7D9AB3"/>
              </a:gs>
              <a:gs pos="100000">
                <a:srgbClr val="124D8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2" name="Table 7">
            <a:extLst>
              <a:ext uri="{FF2B5EF4-FFF2-40B4-BE49-F238E27FC236}">
                <a16:creationId xmlns:a16="http://schemas.microsoft.com/office/drawing/2014/main" id="{3E75BEC0-5866-4603-A065-F30CCBBF9E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292777"/>
              </p:ext>
            </p:extLst>
          </p:nvPr>
        </p:nvGraphicFramePr>
        <p:xfrm>
          <a:off x="544515" y="1236520"/>
          <a:ext cx="5551485" cy="46655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9579">
                  <a:extLst>
                    <a:ext uri="{9D8B030D-6E8A-4147-A177-3AD203B41FA5}">
                      <a16:colId xmlns:a16="http://schemas.microsoft.com/office/drawing/2014/main" val="1299282456"/>
                    </a:ext>
                  </a:extLst>
                </a:gridCol>
                <a:gridCol w="4921906">
                  <a:extLst>
                    <a:ext uri="{9D8B030D-6E8A-4147-A177-3AD203B41FA5}">
                      <a16:colId xmlns:a16="http://schemas.microsoft.com/office/drawing/2014/main" val="4077438230"/>
                    </a:ext>
                  </a:extLst>
                </a:gridCol>
              </a:tblGrid>
              <a:tr h="1139161"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>
                          <a:solidFill>
                            <a:schemeClr val="accent2"/>
                          </a:solidFill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endParaRPr lang="ru-RU" sz="2400" kern="1200" dirty="0">
                        <a:solidFill>
                          <a:schemeClr val="accent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Что такое </a:t>
                      </a:r>
                      <a:r>
                        <a:rPr lang="en-US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ESG</a:t>
                      </a:r>
                      <a:endParaRPr lang="ru-RU" sz="2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287330"/>
                  </a:ext>
                </a:extLst>
              </a:tr>
              <a:tr h="1139161"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>
                          <a:solidFill>
                            <a:schemeClr val="accent2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Оценка рейтинговыми агентствами </a:t>
                      </a:r>
                      <a:r>
                        <a:rPr lang="en-US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ESG </a:t>
                      </a:r>
                      <a:r>
                        <a:rPr lang="ru-RU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деятельности компаний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88817"/>
                  </a:ext>
                </a:extLst>
              </a:tr>
              <a:tr h="1248027"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>
                          <a:solidFill>
                            <a:schemeClr val="accent2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ESG </a:t>
                      </a:r>
                      <a:r>
                        <a:rPr lang="ru-RU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облигации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0877192"/>
                  </a:ext>
                </a:extLst>
              </a:tr>
              <a:tr h="11391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8BE88"/>
                          </a:solidFill>
                          <a:effectLst/>
                          <a:uLnTx/>
                          <a:uFillTx/>
                          <a:latin typeface="PT Serif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ESG </a:t>
                      </a:r>
                      <a:r>
                        <a:rPr lang="ru-RU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рейтинг как альтернатива контрактным обязательствам недропользователя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9466168"/>
                  </a:ext>
                </a:extLst>
              </a:tr>
            </a:tbl>
          </a:graphicData>
        </a:graphic>
      </p:graphicFrame>
      <p:grpSp>
        <p:nvGrpSpPr>
          <p:cNvPr id="23" name="Group 19">
            <a:extLst>
              <a:ext uri="{FF2B5EF4-FFF2-40B4-BE49-F238E27FC236}">
                <a16:creationId xmlns:a16="http://schemas.microsoft.com/office/drawing/2014/main" id="{6A123706-8166-4CA8-8E95-908A19CF01D0}"/>
              </a:ext>
            </a:extLst>
          </p:cNvPr>
          <p:cNvGrpSpPr/>
          <p:nvPr/>
        </p:nvGrpSpPr>
        <p:grpSpPr>
          <a:xfrm>
            <a:off x="544514" y="2345410"/>
            <a:ext cx="4967286" cy="0"/>
            <a:chOff x="550864" y="1787329"/>
            <a:chExt cx="4967286" cy="0"/>
          </a:xfrm>
        </p:grpSpPr>
        <p:cxnSp>
          <p:nvCxnSpPr>
            <p:cNvPr id="27" name="Straight Connector 20">
              <a:extLst>
                <a:ext uri="{FF2B5EF4-FFF2-40B4-BE49-F238E27FC236}">
                  <a16:creationId xmlns:a16="http://schemas.microsoft.com/office/drawing/2014/main" id="{554D932C-A470-4ADA-8D68-DC5973CA38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0864" y="1787329"/>
              <a:ext cx="696911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1">
              <a:extLst>
                <a:ext uri="{FF2B5EF4-FFF2-40B4-BE49-F238E27FC236}">
                  <a16:creationId xmlns:a16="http://schemas.microsoft.com/office/drawing/2014/main" id="{5349BCA1-9426-48D7-8EE6-7A8564C186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9840" y="1787329"/>
              <a:ext cx="4278310" cy="0"/>
            </a:xfrm>
            <a:prstGeom prst="line">
              <a:avLst/>
            </a:prstGeom>
            <a:ln w="6350">
              <a:gradFill>
                <a:gsLst>
                  <a:gs pos="0">
                    <a:schemeClr val="tx2">
                      <a:lumMod val="20000"/>
                      <a:lumOff val="80000"/>
                      <a:alpha val="0"/>
                    </a:schemeClr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19">
            <a:extLst>
              <a:ext uri="{FF2B5EF4-FFF2-40B4-BE49-F238E27FC236}">
                <a16:creationId xmlns:a16="http://schemas.microsoft.com/office/drawing/2014/main" id="{300000D1-F822-4EF7-99E3-4DF2514464A9}"/>
              </a:ext>
            </a:extLst>
          </p:cNvPr>
          <p:cNvGrpSpPr/>
          <p:nvPr/>
        </p:nvGrpSpPr>
        <p:grpSpPr>
          <a:xfrm>
            <a:off x="544514" y="5902030"/>
            <a:ext cx="4967286" cy="0"/>
            <a:chOff x="550864" y="1787329"/>
            <a:chExt cx="4967286" cy="0"/>
          </a:xfrm>
        </p:grpSpPr>
        <p:cxnSp>
          <p:nvCxnSpPr>
            <p:cNvPr id="30" name="Straight Connector 20">
              <a:extLst>
                <a:ext uri="{FF2B5EF4-FFF2-40B4-BE49-F238E27FC236}">
                  <a16:creationId xmlns:a16="http://schemas.microsoft.com/office/drawing/2014/main" id="{038127EA-C07F-4834-BBC1-AD8FECDBA5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0864" y="1787329"/>
              <a:ext cx="696911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21">
              <a:extLst>
                <a:ext uri="{FF2B5EF4-FFF2-40B4-BE49-F238E27FC236}">
                  <a16:creationId xmlns:a16="http://schemas.microsoft.com/office/drawing/2014/main" id="{EAF3CE5A-93DA-43E7-AB3F-5B0A9BB996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9840" y="1787329"/>
              <a:ext cx="4278310" cy="0"/>
            </a:xfrm>
            <a:prstGeom prst="line">
              <a:avLst/>
            </a:prstGeom>
            <a:ln w="6350">
              <a:gradFill>
                <a:gsLst>
                  <a:gs pos="0">
                    <a:schemeClr val="tx2">
                      <a:lumMod val="20000"/>
                      <a:lumOff val="80000"/>
                      <a:alpha val="0"/>
                    </a:schemeClr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19">
            <a:extLst>
              <a:ext uri="{FF2B5EF4-FFF2-40B4-BE49-F238E27FC236}">
                <a16:creationId xmlns:a16="http://schemas.microsoft.com/office/drawing/2014/main" id="{4D99DE33-F797-4A4C-AF98-212EDDB5FACE}"/>
              </a:ext>
            </a:extLst>
          </p:cNvPr>
          <p:cNvGrpSpPr/>
          <p:nvPr/>
        </p:nvGrpSpPr>
        <p:grpSpPr>
          <a:xfrm>
            <a:off x="544514" y="3553495"/>
            <a:ext cx="4967286" cy="0"/>
            <a:chOff x="550864" y="1787329"/>
            <a:chExt cx="4967286" cy="0"/>
          </a:xfrm>
        </p:grpSpPr>
        <p:cxnSp>
          <p:nvCxnSpPr>
            <p:cNvPr id="33" name="Straight Connector 20">
              <a:extLst>
                <a:ext uri="{FF2B5EF4-FFF2-40B4-BE49-F238E27FC236}">
                  <a16:creationId xmlns:a16="http://schemas.microsoft.com/office/drawing/2014/main" id="{9F5DE2B8-8167-4C3A-A29F-1178A1C6E4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0864" y="1787329"/>
              <a:ext cx="696911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21">
              <a:extLst>
                <a:ext uri="{FF2B5EF4-FFF2-40B4-BE49-F238E27FC236}">
                  <a16:creationId xmlns:a16="http://schemas.microsoft.com/office/drawing/2014/main" id="{A23BCFE5-F193-4F8A-8D87-6CBC37C735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9840" y="1787329"/>
              <a:ext cx="4278310" cy="0"/>
            </a:xfrm>
            <a:prstGeom prst="line">
              <a:avLst/>
            </a:prstGeom>
            <a:ln w="6350">
              <a:gradFill>
                <a:gsLst>
                  <a:gs pos="0">
                    <a:schemeClr val="tx2">
                      <a:lumMod val="20000"/>
                      <a:lumOff val="80000"/>
                      <a:alpha val="0"/>
                    </a:schemeClr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9">
            <a:extLst>
              <a:ext uri="{FF2B5EF4-FFF2-40B4-BE49-F238E27FC236}">
                <a16:creationId xmlns:a16="http://schemas.microsoft.com/office/drawing/2014/main" id="{D5D7D704-57E1-4628-95BE-8AEE320003F8}"/>
              </a:ext>
            </a:extLst>
          </p:cNvPr>
          <p:cNvGrpSpPr/>
          <p:nvPr/>
        </p:nvGrpSpPr>
        <p:grpSpPr>
          <a:xfrm>
            <a:off x="544514" y="4749890"/>
            <a:ext cx="4967286" cy="0"/>
            <a:chOff x="550864" y="1787329"/>
            <a:chExt cx="4967286" cy="0"/>
          </a:xfrm>
        </p:grpSpPr>
        <p:cxnSp>
          <p:nvCxnSpPr>
            <p:cNvPr id="15" name="Straight Connector 20">
              <a:extLst>
                <a:ext uri="{FF2B5EF4-FFF2-40B4-BE49-F238E27FC236}">
                  <a16:creationId xmlns:a16="http://schemas.microsoft.com/office/drawing/2014/main" id="{3D491F03-D9EB-406B-B729-A573CB83B8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0864" y="1787329"/>
              <a:ext cx="696911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1">
              <a:extLst>
                <a:ext uri="{FF2B5EF4-FFF2-40B4-BE49-F238E27FC236}">
                  <a16:creationId xmlns:a16="http://schemas.microsoft.com/office/drawing/2014/main" id="{0CFACCD0-F00B-4AFA-B49B-7125561A21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9840" y="1787329"/>
              <a:ext cx="4278310" cy="0"/>
            </a:xfrm>
            <a:prstGeom prst="line">
              <a:avLst/>
            </a:prstGeom>
            <a:ln w="6350">
              <a:gradFill>
                <a:gsLst>
                  <a:gs pos="0">
                    <a:schemeClr val="tx2">
                      <a:lumMod val="20000"/>
                      <a:lumOff val="80000"/>
                      <a:alpha val="0"/>
                    </a:schemeClr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itle 7">
            <a:extLst>
              <a:ext uri="{FF2B5EF4-FFF2-40B4-BE49-F238E27FC236}">
                <a16:creationId xmlns:a16="http://schemas.microsoft.com/office/drawing/2014/main" id="{03D9E83A-4B1D-4C85-9416-0F228B7B5DA4}"/>
              </a:ext>
            </a:extLst>
          </p:cNvPr>
          <p:cNvSpPr txBox="1">
            <a:spLocks/>
          </p:cNvSpPr>
          <p:nvPr/>
        </p:nvSpPr>
        <p:spPr>
          <a:xfrm>
            <a:off x="550863" y="349244"/>
            <a:ext cx="10155238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T Serif"/>
                <a:ea typeface="+mj-ea"/>
                <a:cs typeface="+mj-cs"/>
              </a:rPr>
              <a:t>Содержание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531505-35CA-4425-9767-FCD7CAAC69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8928" y="-1"/>
            <a:ext cx="2205866" cy="151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2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50B9F5BB-1180-4131-A5FF-271CBA05666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491897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" name="Слайд think-cell" r:id="rId4" imgW="425" imgH="424" progId="TCLayout.ActiveDocument.1">
                  <p:embed/>
                </p:oleObj>
              </mc:Choice>
              <mc:Fallback>
                <p:oleObj name="Слайд think-cell" r:id="rId4" imgW="425" imgH="42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50B9F5BB-1180-4131-A5FF-271CBA0566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4" descr="Leveraging EcoVadis Assessment Results to Support GRI Reporting">
            <a:extLst>
              <a:ext uri="{FF2B5EF4-FFF2-40B4-BE49-F238E27FC236}">
                <a16:creationId xmlns:a16="http://schemas.microsoft.com/office/drawing/2014/main" id="{26C1BF3D-E28E-4A31-97A9-099EFC59D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49" y="1435583"/>
            <a:ext cx="1716438" cy="73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32">
            <a:extLst>
              <a:ext uri="{FF2B5EF4-FFF2-40B4-BE49-F238E27FC236}">
                <a16:creationId xmlns:a16="http://schemas.microsoft.com/office/drawing/2014/main" id="{AD4A0555-F912-44BD-B8D6-234A8EFD1800}"/>
              </a:ext>
            </a:extLst>
          </p:cNvPr>
          <p:cNvGrpSpPr/>
          <p:nvPr/>
        </p:nvGrpSpPr>
        <p:grpSpPr>
          <a:xfrm>
            <a:off x="2606865" y="1336688"/>
            <a:ext cx="1746665" cy="2113670"/>
            <a:chOff x="2748596" y="1633868"/>
            <a:chExt cx="1746665" cy="2113670"/>
          </a:xfrm>
        </p:grpSpPr>
        <p:pic>
          <p:nvPicPr>
            <p:cNvPr id="8" name="Picture 6" descr="UN Global Compact Logo Download Vector">
              <a:extLst>
                <a:ext uri="{FF2B5EF4-FFF2-40B4-BE49-F238E27FC236}">
                  <a16:creationId xmlns:a16="http://schemas.microsoft.com/office/drawing/2014/main" id="{76CEDF5B-0173-4B61-A1FA-5C89BA9AD9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633" b="33277"/>
            <a:stretch/>
          </p:blipFill>
          <p:spPr bwMode="auto">
            <a:xfrm>
              <a:off x="2852787" y="1757874"/>
              <a:ext cx="1452513" cy="480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Группа 11">
              <a:extLst>
                <a:ext uri="{FF2B5EF4-FFF2-40B4-BE49-F238E27FC236}">
                  <a16:creationId xmlns:a16="http://schemas.microsoft.com/office/drawing/2014/main" id="{0A27C413-8809-440A-855B-F00C28DBA92B}"/>
                </a:ext>
              </a:extLst>
            </p:cNvPr>
            <p:cNvGrpSpPr/>
            <p:nvPr/>
          </p:nvGrpSpPr>
          <p:grpSpPr>
            <a:xfrm>
              <a:off x="2748596" y="1633868"/>
              <a:ext cx="1746665" cy="2113670"/>
              <a:chOff x="2928615" y="1628774"/>
              <a:chExt cx="2051999" cy="1971458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3FFBFCC-86FE-4C97-A435-5F53991299A9}"/>
                  </a:ext>
                </a:extLst>
              </p:cNvPr>
              <p:cNvSpPr/>
              <p:nvPr/>
            </p:nvSpPr>
            <p:spPr>
              <a:xfrm>
                <a:off x="2928615" y="1628774"/>
                <a:ext cx="2001401" cy="1971458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8B35145-62D9-415B-BFFA-538D08A5C127}"/>
                  </a:ext>
                </a:extLst>
              </p:cNvPr>
              <p:cNvSpPr txBox="1"/>
              <p:nvPr/>
            </p:nvSpPr>
            <p:spPr>
              <a:xfrm>
                <a:off x="2933216" y="2329229"/>
                <a:ext cx="2047398" cy="1119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PT Sans"/>
                    <a:ea typeface="+mn-ea"/>
                    <a:cs typeface="+mn-cs"/>
                  </a:rPr>
                  <a:t>UN Global Compact </a:t>
                </a: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PT Sans"/>
                    <a:ea typeface="+mn-ea"/>
                    <a:cs typeface="+mn-cs"/>
                  </a:rPr>
                  <a:t>(UNGC) </a:t>
                </a:r>
                <a:r>
                  <a:rPr kumimoji="0" lang="ru-R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PT Sans"/>
                    <a:ea typeface="+mn-ea"/>
                    <a:cs typeface="+mn-cs"/>
                  </a:rPr>
                  <a:t>требует, чтобы компании взяли на себя обязательства в отношении комплекса из десяти универсальных принципов, касающихся прав человека, труда, окружающей среды и борьбы с коррупцией.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" name="Группа 30">
            <a:extLst>
              <a:ext uri="{FF2B5EF4-FFF2-40B4-BE49-F238E27FC236}">
                <a16:creationId xmlns:a16="http://schemas.microsoft.com/office/drawing/2014/main" id="{731A0225-8DFA-4B9E-94DA-35ED135A94B3}"/>
              </a:ext>
            </a:extLst>
          </p:cNvPr>
          <p:cNvGrpSpPr/>
          <p:nvPr/>
        </p:nvGrpSpPr>
        <p:grpSpPr>
          <a:xfrm>
            <a:off x="4407936" y="1336688"/>
            <a:ext cx="1739668" cy="2113670"/>
            <a:chOff x="4598387" y="1641488"/>
            <a:chExt cx="1739668" cy="2113670"/>
          </a:xfrm>
        </p:grpSpPr>
        <p:pic>
          <p:nvPicPr>
            <p:cNvPr id="13" name="Picture 6" descr="File:Carbon disclosure project logo.svg - Wikimedia Commons">
              <a:extLst>
                <a:ext uri="{FF2B5EF4-FFF2-40B4-BE49-F238E27FC236}">
                  <a16:creationId xmlns:a16="http://schemas.microsoft.com/office/drawing/2014/main" id="{4E2252B1-24E6-4EB4-B3FE-24B3DAF443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4236" y="1727394"/>
              <a:ext cx="1430763" cy="590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Группа 15">
              <a:extLst>
                <a:ext uri="{FF2B5EF4-FFF2-40B4-BE49-F238E27FC236}">
                  <a16:creationId xmlns:a16="http://schemas.microsoft.com/office/drawing/2014/main" id="{15EA8742-B822-43A6-A15E-DE1A1DA55727}"/>
                </a:ext>
              </a:extLst>
            </p:cNvPr>
            <p:cNvGrpSpPr/>
            <p:nvPr/>
          </p:nvGrpSpPr>
          <p:grpSpPr>
            <a:xfrm>
              <a:off x="4598387" y="1641488"/>
              <a:ext cx="1739668" cy="2113670"/>
              <a:chOff x="4779481" y="1628774"/>
              <a:chExt cx="1865160" cy="1971458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29C5DE5-D8A7-44D2-B407-C69B991639DD}"/>
                  </a:ext>
                </a:extLst>
              </p:cNvPr>
              <p:cNvSpPr/>
              <p:nvPr/>
            </p:nvSpPr>
            <p:spPr>
              <a:xfrm>
                <a:off x="4779481" y="1628774"/>
                <a:ext cx="1774520" cy="1971458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2D8749D-DC88-4BF4-AAA3-D77669F3B8E8}"/>
                  </a:ext>
                </a:extLst>
              </p:cNvPr>
              <p:cNvSpPr txBox="1"/>
              <p:nvPr/>
            </p:nvSpPr>
            <p:spPr>
              <a:xfrm>
                <a:off x="4814253" y="2329229"/>
                <a:ext cx="1830388" cy="1119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PT Sans"/>
                    <a:ea typeface="+mn-ea"/>
                    <a:cs typeface="+mn-cs"/>
                  </a:rPr>
                  <a:t>Carbon Disclosure Project</a:t>
                </a: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PT Sans"/>
                    <a:ea typeface="+mn-ea"/>
                    <a:cs typeface="+mn-cs"/>
                  </a:rPr>
                  <a:t> (CDP) </a:t>
                </a:r>
                <a:r>
                  <a:rPr kumimoji="0" lang="ru-R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PT Sans"/>
                    <a:ea typeface="+mn-ea"/>
                    <a:cs typeface="+mn-cs"/>
                  </a:rPr>
                  <a:t>собирает стандартизированную информацию от компаний об изменении климата и использовании природных ресурсов, таких как вода и мягкие товары.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7" name="Группа 24">
            <a:extLst>
              <a:ext uri="{FF2B5EF4-FFF2-40B4-BE49-F238E27FC236}">
                <a16:creationId xmlns:a16="http://schemas.microsoft.com/office/drawing/2014/main" id="{5BAB8336-18C5-40D2-B82F-070B32A3B3A4}"/>
              </a:ext>
            </a:extLst>
          </p:cNvPr>
          <p:cNvGrpSpPr/>
          <p:nvPr/>
        </p:nvGrpSpPr>
        <p:grpSpPr>
          <a:xfrm>
            <a:off x="6136414" y="1336688"/>
            <a:ext cx="1648770" cy="2113670"/>
            <a:chOff x="6823323" y="1618628"/>
            <a:chExt cx="1648770" cy="2113670"/>
          </a:xfrm>
        </p:grpSpPr>
        <p:pic>
          <p:nvPicPr>
            <p:cNvPr id="18" name="Picture 8" descr="Climate Disclosure Standards Board - Wikipedia">
              <a:extLst>
                <a:ext uri="{FF2B5EF4-FFF2-40B4-BE49-F238E27FC236}">
                  <a16:creationId xmlns:a16="http://schemas.microsoft.com/office/drawing/2014/main" id="{4AACD72C-3F29-4FF6-BB71-80636355ED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04" b="23276"/>
            <a:stretch/>
          </p:blipFill>
          <p:spPr bwMode="auto">
            <a:xfrm>
              <a:off x="6955518" y="1698382"/>
              <a:ext cx="1335782" cy="561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Группа 16">
              <a:extLst>
                <a:ext uri="{FF2B5EF4-FFF2-40B4-BE49-F238E27FC236}">
                  <a16:creationId xmlns:a16="http://schemas.microsoft.com/office/drawing/2014/main" id="{A3AB1D83-FC77-4DF8-B5C4-13A16BA7054C}"/>
                </a:ext>
              </a:extLst>
            </p:cNvPr>
            <p:cNvGrpSpPr/>
            <p:nvPr/>
          </p:nvGrpSpPr>
          <p:grpSpPr>
            <a:xfrm>
              <a:off x="6823323" y="1618628"/>
              <a:ext cx="1648770" cy="2113670"/>
              <a:chOff x="6763354" y="1628774"/>
              <a:chExt cx="1651487" cy="1971458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F4753A9-20BA-4E5D-8B97-7CD454214AE2}"/>
                  </a:ext>
                </a:extLst>
              </p:cNvPr>
              <p:cNvSpPr/>
              <p:nvPr/>
            </p:nvSpPr>
            <p:spPr>
              <a:xfrm>
                <a:off x="6763358" y="1628774"/>
                <a:ext cx="1651483" cy="1971458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F4EE062-9678-4D41-9BF9-93EB60CDD374}"/>
                  </a:ext>
                </a:extLst>
              </p:cNvPr>
              <p:cNvSpPr txBox="1"/>
              <p:nvPr/>
            </p:nvSpPr>
            <p:spPr>
              <a:xfrm>
                <a:off x="6763354" y="2343444"/>
                <a:ext cx="1651482" cy="990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PT Sans"/>
                    <a:ea typeface="+mn-ea"/>
                    <a:cs typeface="+mn-cs"/>
                  </a:rPr>
                  <a:t>Climate Disclosure Standards Board </a:t>
                </a: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PT Sans"/>
                    <a:ea typeface="+mn-ea"/>
                    <a:cs typeface="+mn-cs"/>
                  </a:rPr>
                  <a:t>(CDSB) </a:t>
                </a:r>
                <a:r>
                  <a:rPr kumimoji="0" lang="ru-R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PT Sans"/>
                    <a:ea typeface="+mn-ea"/>
                    <a:cs typeface="+mn-cs"/>
                  </a:rPr>
                  <a:t>помогает компаниям понять, как вопросы экологии влияют на их деятельность, и показать, как минимизировать связанные с этим риски.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2" name="Группа 23">
            <a:extLst>
              <a:ext uri="{FF2B5EF4-FFF2-40B4-BE49-F238E27FC236}">
                <a16:creationId xmlns:a16="http://schemas.microsoft.com/office/drawing/2014/main" id="{A020BC94-E8F8-4438-BBF5-B2173AA36BBB}"/>
              </a:ext>
            </a:extLst>
          </p:cNvPr>
          <p:cNvGrpSpPr/>
          <p:nvPr/>
        </p:nvGrpSpPr>
        <p:grpSpPr>
          <a:xfrm>
            <a:off x="7908946" y="1336688"/>
            <a:ext cx="1653537" cy="2113670"/>
            <a:chOff x="8758083" y="1618628"/>
            <a:chExt cx="1653537" cy="2113670"/>
          </a:xfrm>
        </p:grpSpPr>
        <p:pic>
          <p:nvPicPr>
            <p:cNvPr id="23" name="Picture 10" descr="Integrated Reporting">
              <a:extLst>
                <a:ext uri="{FF2B5EF4-FFF2-40B4-BE49-F238E27FC236}">
                  <a16:creationId xmlns:a16="http://schemas.microsoft.com/office/drawing/2014/main" id="{1D71E885-6177-487B-B441-36268556CC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0214" y="1803821"/>
              <a:ext cx="1593466" cy="31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4" name="Группа 17">
              <a:extLst>
                <a:ext uri="{FF2B5EF4-FFF2-40B4-BE49-F238E27FC236}">
                  <a16:creationId xmlns:a16="http://schemas.microsoft.com/office/drawing/2014/main" id="{B2ED28B5-48D7-4B4B-8999-693AA00B80DC}"/>
                </a:ext>
              </a:extLst>
            </p:cNvPr>
            <p:cNvGrpSpPr/>
            <p:nvPr/>
          </p:nvGrpSpPr>
          <p:grpSpPr>
            <a:xfrm>
              <a:off x="8758083" y="1618628"/>
              <a:ext cx="1653537" cy="2113670"/>
              <a:chOff x="8698443" y="1628774"/>
              <a:chExt cx="1772816" cy="1971458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F0D9EA2-8EFF-42DC-AC23-6DEA042B2B9B}"/>
                  </a:ext>
                </a:extLst>
              </p:cNvPr>
              <p:cNvSpPr/>
              <p:nvPr/>
            </p:nvSpPr>
            <p:spPr>
              <a:xfrm>
                <a:off x="8698443" y="1628774"/>
                <a:ext cx="1772816" cy="1971458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63CDE8E-9C50-488E-90CC-155513F4DBAB}"/>
                  </a:ext>
                </a:extLst>
              </p:cNvPr>
              <p:cNvSpPr txBox="1"/>
              <p:nvPr/>
            </p:nvSpPr>
            <p:spPr>
              <a:xfrm>
                <a:off x="8742655" y="2329229"/>
                <a:ext cx="1706469" cy="990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PT Sans"/>
                    <a:ea typeface="+mn-ea"/>
                    <a:cs typeface="+mn-cs"/>
                  </a:rPr>
                  <a:t>Integrated reporting</a:t>
                </a:r>
                <a:r>
                  <a:rPr kumimoji="0" lang="ru-RU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PT Sans"/>
                    <a:ea typeface="+mn-ea"/>
                    <a:cs typeface="+mn-cs"/>
                  </a:rPr>
                  <a:t> </a:t>
                </a:r>
                <a:r>
                  <a:rPr kumimoji="0" lang="ru-R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PT Sans"/>
                    <a:ea typeface="+mn-ea"/>
                    <a:cs typeface="+mn-cs"/>
                  </a:rPr>
                  <a:t>(</a:t>
                </a: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PT Sans"/>
                    <a:ea typeface="+mn-ea"/>
                    <a:cs typeface="+mn-cs"/>
                  </a:rPr>
                  <a:t>IR)</a:t>
                </a:r>
                <a:r>
                  <a:rPr kumimoji="0" lang="ru-R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PT Sans"/>
                    <a:ea typeface="+mn-ea"/>
                    <a:cs typeface="+mn-cs"/>
                  </a:rPr>
                  <a:t> </a:t>
                </a:r>
                <a:r>
                  <a:rPr kumimoji="0" lang="ru-RU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PT Sans"/>
                    <a:ea typeface="+mn-ea"/>
                    <a:cs typeface="+mn-cs"/>
                  </a:rPr>
                  <a:t>- </a:t>
                </a:r>
                <a:r>
                  <a:rPr kumimoji="0" lang="ru-R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PT Sans"/>
                    <a:ea typeface="+mn-ea"/>
                    <a:cs typeface="+mn-cs"/>
                  </a:rPr>
                  <a:t>Интегрированная система отчетности помогает компаниям составлять сжатый, ориентированный на инвесторов отчет</a:t>
                </a: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PT Sans"/>
                    <a:ea typeface="+mn-ea"/>
                    <a:cs typeface="+mn-cs"/>
                  </a:rPr>
                  <a:t> </a:t>
                </a:r>
                <a:r>
                  <a:rPr kumimoji="0" lang="ru-R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PT Sans"/>
                    <a:ea typeface="+mn-ea"/>
                    <a:cs typeface="+mn-cs"/>
                  </a:rPr>
                  <a:t>для инвесторов.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7" name="Группа 41">
            <a:extLst>
              <a:ext uri="{FF2B5EF4-FFF2-40B4-BE49-F238E27FC236}">
                <a16:creationId xmlns:a16="http://schemas.microsoft.com/office/drawing/2014/main" id="{B197D6D5-4DF5-43D5-B29B-F89B075876A9}"/>
              </a:ext>
            </a:extLst>
          </p:cNvPr>
          <p:cNvGrpSpPr/>
          <p:nvPr/>
        </p:nvGrpSpPr>
        <p:grpSpPr>
          <a:xfrm>
            <a:off x="2606865" y="3710564"/>
            <a:ext cx="1766727" cy="2322875"/>
            <a:chOff x="2749130" y="4015363"/>
            <a:chExt cx="1811394" cy="2322875"/>
          </a:xfrm>
        </p:grpSpPr>
        <p:grpSp>
          <p:nvGrpSpPr>
            <p:cNvPr id="28" name="Группа 12">
              <a:extLst>
                <a:ext uri="{FF2B5EF4-FFF2-40B4-BE49-F238E27FC236}">
                  <a16:creationId xmlns:a16="http://schemas.microsoft.com/office/drawing/2014/main" id="{639FB083-FB59-4F12-B754-4A550631FF34}"/>
                </a:ext>
              </a:extLst>
            </p:cNvPr>
            <p:cNvGrpSpPr/>
            <p:nvPr/>
          </p:nvGrpSpPr>
          <p:grpSpPr>
            <a:xfrm>
              <a:off x="2749130" y="4015363"/>
              <a:ext cx="1811394" cy="2322875"/>
              <a:chOff x="2928613" y="3624329"/>
              <a:chExt cx="2128040" cy="2166587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FA24F84-6235-4009-BA5B-9764E2B7EE2F}"/>
                  </a:ext>
                </a:extLst>
              </p:cNvPr>
              <p:cNvSpPr/>
              <p:nvPr/>
            </p:nvSpPr>
            <p:spPr>
              <a:xfrm>
                <a:off x="2928615" y="3624329"/>
                <a:ext cx="2052000" cy="2136169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FE1A46C-2DE5-43CF-8EA1-F03173A3B53B}"/>
                  </a:ext>
                </a:extLst>
              </p:cNvPr>
              <p:cNvSpPr txBox="1"/>
              <p:nvPr/>
            </p:nvSpPr>
            <p:spPr>
              <a:xfrm>
                <a:off x="2928613" y="4412986"/>
                <a:ext cx="2128040" cy="1377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PT Sans"/>
                    <a:ea typeface="+mn-ea"/>
                    <a:cs typeface="+mn-cs"/>
                  </a:rPr>
                  <a:t>Sustainability Accounting Standards Board </a:t>
                </a: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PT Sans"/>
                    <a:ea typeface="+mn-ea"/>
                    <a:cs typeface="+mn-cs"/>
                  </a:rPr>
                  <a:t>(SASB)</a:t>
                </a:r>
                <a:r>
                  <a:rPr kumimoji="0" lang="ru-R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PT Sans"/>
                    <a:ea typeface="+mn-ea"/>
                    <a:cs typeface="+mn-cs"/>
                  </a:rPr>
                  <a:t> - это стандарты интегрированной отчетности, или «отчетности устойчивого развития». Они касаются вопросов влияния бизнеса на окружающую среду, социальных аспектов и корпоративного управления. 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endParaRPr>
              </a:p>
            </p:txBody>
          </p:sp>
        </p:grpSp>
        <p:pic>
          <p:nvPicPr>
            <p:cNvPr id="29" name="Picture 12" descr="upload.wikimedia.org/wikipedia/commons/thumb/9/...">
              <a:extLst>
                <a:ext uri="{FF2B5EF4-FFF2-40B4-BE49-F238E27FC236}">
                  <a16:creationId xmlns:a16="http://schemas.microsoft.com/office/drawing/2014/main" id="{C5C5ABDF-AECA-48E1-96BF-356A8B8CB6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8510" y="4136633"/>
              <a:ext cx="647905" cy="648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Группа 20">
            <a:extLst>
              <a:ext uri="{FF2B5EF4-FFF2-40B4-BE49-F238E27FC236}">
                <a16:creationId xmlns:a16="http://schemas.microsoft.com/office/drawing/2014/main" id="{B1C2D09F-48BF-4C3E-8985-3B40B44227FD}"/>
              </a:ext>
            </a:extLst>
          </p:cNvPr>
          <p:cNvGrpSpPr/>
          <p:nvPr/>
        </p:nvGrpSpPr>
        <p:grpSpPr>
          <a:xfrm>
            <a:off x="4407935" y="3710564"/>
            <a:ext cx="1737684" cy="2290261"/>
            <a:chOff x="4613553" y="4015363"/>
            <a:chExt cx="1737684" cy="2290261"/>
          </a:xfrm>
        </p:grpSpPr>
        <p:pic>
          <p:nvPicPr>
            <p:cNvPr id="33" name="Picture 14" descr="THE 17 GOALS | Sustainable Development">
              <a:extLst>
                <a:ext uri="{FF2B5EF4-FFF2-40B4-BE49-F238E27FC236}">
                  <a16:creationId xmlns:a16="http://schemas.microsoft.com/office/drawing/2014/main" id="{E9712B12-BC30-403B-BCBF-AE6DFF11AA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75" t="34436" r="19216" b="5200"/>
            <a:stretch/>
          </p:blipFill>
          <p:spPr bwMode="auto">
            <a:xfrm>
              <a:off x="4922325" y="4165099"/>
              <a:ext cx="1028264" cy="576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4" name="Группа 14">
              <a:extLst>
                <a:ext uri="{FF2B5EF4-FFF2-40B4-BE49-F238E27FC236}">
                  <a16:creationId xmlns:a16="http://schemas.microsoft.com/office/drawing/2014/main" id="{1FDF5177-48A9-469B-997F-5F7FB16F6B11}"/>
                </a:ext>
              </a:extLst>
            </p:cNvPr>
            <p:cNvGrpSpPr/>
            <p:nvPr/>
          </p:nvGrpSpPr>
          <p:grpSpPr>
            <a:xfrm>
              <a:off x="4613553" y="4015363"/>
              <a:ext cx="1737684" cy="2290261"/>
              <a:chOff x="4779479" y="4008681"/>
              <a:chExt cx="1863032" cy="2136168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A513084-DF8E-48C5-9399-C415E0927C2A}"/>
                  </a:ext>
                </a:extLst>
              </p:cNvPr>
              <p:cNvSpPr/>
              <p:nvPr/>
            </p:nvSpPr>
            <p:spPr>
              <a:xfrm>
                <a:off x="4779479" y="4008681"/>
                <a:ext cx="1774519" cy="2136168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6CED425-E748-444D-A610-A0E8F042863C}"/>
                  </a:ext>
                </a:extLst>
              </p:cNvPr>
              <p:cNvSpPr txBox="1"/>
              <p:nvPr/>
            </p:nvSpPr>
            <p:spPr>
              <a:xfrm>
                <a:off x="4794554" y="4797343"/>
                <a:ext cx="1847957" cy="1248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PT Sans"/>
                    <a:ea typeface="+mn-ea"/>
                    <a:cs typeface="+mn-cs"/>
                  </a:rPr>
                  <a:t>Sustainability Development Goals </a:t>
                </a: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PT Sans"/>
                    <a:ea typeface="+mn-ea"/>
                    <a:cs typeface="+mn-cs"/>
                  </a:rPr>
                  <a:t> - </a:t>
                </a:r>
                <a:r>
                  <a:rPr kumimoji="0" lang="ru-R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PT Sans"/>
                    <a:ea typeface="+mn-ea"/>
                    <a:cs typeface="+mn-cs"/>
                  </a:rPr>
                  <a:t>набор из</a:t>
                </a: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PT Sans"/>
                    <a:ea typeface="+mn-ea"/>
                    <a:cs typeface="+mn-cs"/>
                  </a:rPr>
                  <a:t> 17 </a:t>
                </a:r>
                <a:r>
                  <a:rPr kumimoji="0" lang="ru-R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PT Sans"/>
                    <a:ea typeface="+mn-ea"/>
                    <a:cs typeface="+mn-cs"/>
                  </a:rPr>
                  <a:t>целей для будущего международного сотрудничества, которые заменили собой Цели развития тысячелетия в конце 2015 года. Эти цели планируется достигать с 2015 по 2030 годы.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" name="Группа 26">
            <a:extLst>
              <a:ext uri="{FF2B5EF4-FFF2-40B4-BE49-F238E27FC236}">
                <a16:creationId xmlns:a16="http://schemas.microsoft.com/office/drawing/2014/main" id="{9EA47AAC-EFF1-4DE5-8598-0F524777C790}"/>
              </a:ext>
            </a:extLst>
          </p:cNvPr>
          <p:cNvGrpSpPr/>
          <p:nvPr/>
        </p:nvGrpSpPr>
        <p:grpSpPr>
          <a:xfrm>
            <a:off x="6136412" y="3710564"/>
            <a:ext cx="1709545" cy="2290261"/>
            <a:chOff x="6823321" y="4015364"/>
            <a:chExt cx="1709545" cy="2290261"/>
          </a:xfrm>
        </p:grpSpPr>
        <p:grpSp>
          <p:nvGrpSpPr>
            <p:cNvPr id="38" name="Группа 19">
              <a:extLst>
                <a:ext uri="{FF2B5EF4-FFF2-40B4-BE49-F238E27FC236}">
                  <a16:creationId xmlns:a16="http://schemas.microsoft.com/office/drawing/2014/main" id="{E420BAD0-78A2-4946-9E2B-59CC7F48A583}"/>
                </a:ext>
              </a:extLst>
            </p:cNvPr>
            <p:cNvGrpSpPr/>
            <p:nvPr/>
          </p:nvGrpSpPr>
          <p:grpSpPr>
            <a:xfrm>
              <a:off x="6823321" y="4015364"/>
              <a:ext cx="1709545" cy="2290261"/>
              <a:chOff x="6823323" y="4015364"/>
              <a:chExt cx="1597151" cy="2290261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7788289-4965-479B-8C27-24066A16F86B}"/>
                  </a:ext>
                </a:extLst>
              </p:cNvPr>
              <p:cNvSpPr/>
              <p:nvPr/>
            </p:nvSpPr>
            <p:spPr>
              <a:xfrm>
                <a:off x="6823323" y="4015364"/>
                <a:ext cx="1540368" cy="2290261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88CE3F5-49F5-44CD-B4C9-FA0F7DAF5E68}"/>
                  </a:ext>
                </a:extLst>
              </p:cNvPr>
              <p:cNvSpPr txBox="1"/>
              <p:nvPr/>
            </p:nvSpPr>
            <p:spPr>
              <a:xfrm>
                <a:off x="6830107" y="4851333"/>
                <a:ext cx="159036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PT Sans"/>
                    <a:ea typeface="+mn-ea"/>
                    <a:cs typeface="+mn-cs"/>
                  </a:rPr>
                  <a:t>Принципы Экватора </a:t>
                </a: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PT Sans"/>
                    <a:ea typeface="+mn-ea"/>
                    <a:cs typeface="+mn-cs"/>
                  </a:rPr>
                  <a:t>- </a:t>
                </a:r>
                <a:r>
                  <a:rPr kumimoji="0" lang="ru-R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PT Sans"/>
                    <a:ea typeface="+mn-ea"/>
                    <a:cs typeface="+mn-cs"/>
                  </a:rPr>
                  <a:t>это принципы управления рисками, принятые финансовыми учреждениями для определения, оценки и управления экологическими и социальными рисками при проектном финансировании.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endParaRPr>
              </a:p>
            </p:txBody>
          </p:sp>
        </p:grpSp>
        <p:pic>
          <p:nvPicPr>
            <p:cNvPr id="39" name="Picture 1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D648319-1A31-4C1E-A694-A442C82E3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2003" y="4269473"/>
              <a:ext cx="1392378" cy="417715"/>
            </a:xfrm>
            <a:prstGeom prst="rect">
              <a:avLst/>
            </a:prstGeom>
          </p:spPr>
        </p:pic>
      </p:grpSp>
      <p:grpSp>
        <p:nvGrpSpPr>
          <p:cNvPr id="42" name="Группа 22">
            <a:extLst>
              <a:ext uri="{FF2B5EF4-FFF2-40B4-BE49-F238E27FC236}">
                <a16:creationId xmlns:a16="http://schemas.microsoft.com/office/drawing/2014/main" id="{53013E78-248D-43DE-BE45-17EC5BFC76C2}"/>
              </a:ext>
            </a:extLst>
          </p:cNvPr>
          <p:cNvGrpSpPr/>
          <p:nvPr/>
        </p:nvGrpSpPr>
        <p:grpSpPr>
          <a:xfrm>
            <a:off x="7921743" y="3710564"/>
            <a:ext cx="1713963" cy="2300663"/>
            <a:chOff x="8759096" y="4015364"/>
            <a:chExt cx="1713963" cy="2300663"/>
          </a:xfrm>
        </p:grpSpPr>
        <p:pic>
          <p:nvPicPr>
            <p:cNvPr id="43" name="Picture 107" descr="Text, logo&#10;&#10;Description automatically generated">
              <a:extLst>
                <a:ext uri="{FF2B5EF4-FFF2-40B4-BE49-F238E27FC236}">
                  <a16:creationId xmlns:a16="http://schemas.microsoft.com/office/drawing/2014/main" id="{5AFA1A4B-67DE-45D0-A79E-20212C0C98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756" b="31788"/>
            <a:stretch/>
          </p:blipFill>
          <p:spPr>
            <a:xfrm>
              <a:off x="8759530" y="4133259"/>
              <a:ext cx="1687490" cy="376130"/>
            </a:xfrm>
            <a:prstGeom prst="rect">
              <a:avLst/>
            </a:prstGeom>
          </p:spPr>
        </p:pic>
        <p:grpSp>
          <p:nvGrpSpPr>
            <p:cNvPr id="44" name="Группа 18">
              <a:extLst>
                <a:ext uri="{FF2B5EF4-FFF2-40B4-BE49-F238E27FC236}">
                  <a16:creationId xmlns:a16="http://schemas.microsoft.com/office/drawing/2014/main" id="{D1208771-59DB-43A1-8B98-64AACDA192E8}"/>
                </a:ext>
              </a:extLst>
            </p:cNvPr>
            <p:cNvGrpSpPr/>
            <p:nvPr/>
          </p:nvGrpSpPr>
          <p:grpSpPr>
            <a:xfrm>
              <a:off x="8759096" y="4015364"/>
              <a:ext cx="1713963" cy="2300663"/>
              <a:chOff x="8698443" y="3775381"/>
              <a:chExt cx="1837599" cy="2145870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E56F3CE-35F1-4606-95BE-EBD3BB312E6A}"/>
                  </a:ext>
                </a:extLst>
              </p:cNvPr>
              <p:cNvSpPr/>
              <p:nvPr/>
            </p:nvSpPr>
            <p:spPr>
              <a:xfrm>
                <a:off x="8698443" y="3775381"/>
                <a:ext cx="1782588" cy="2136168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C0D4FA4-4A7C-48F6-BBA2-5839EA8971BB}"/>
                  </a:ext>
                </a:extLst>
              </p:cNvPr>
              <p:cNvSpPr txBox="1"/>
              <p:nvPr/>
            </p:nvSpPr>
            <p:spPr>
              <a:xfrm>
                <a:off x="8718810" y="4414140"/>
                <a:ext cx="1817232" cy="1507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PT Sans"/>
                    <a:ea typeface="+mn-ea"/>
                    <a:cs typeface="+mn-cs"/>
                  </a:rPr>
                  <a:t>Principles for Responsible Investment </a:t>
                </a: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PT Sans"/>
                    <a:ea typeface="+mn-ea"/>
                    <a:cs typeface="+mn-cs"/>
                  </a:rPr>
                  <a:t>(PRI) - </a:t>
                </a:r>
                <a:r>
                  <a:rPr kumimoji="0" lang="ru-R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PT Sans"/>
                    <a:ea typeface="+mn-ea"/>
                    <a:cs typeface="+mn-cs"/>
                  </a:rPr>
                  <a:t>комплекс принципов ответственного инвестирования, направленных на минимизацию рисков инвестирования посредством включения социальных, экологических и управленческих факторов.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7" name="Группа 10">
            <a:extLst>
              <a:ext uri="{FF2B5EF4-FFF2-40B4-BE49-F238E27FC236}">
                <a16:creationId xmlns:a16="http://schemas.microsoft.com/office/drawing/2014/main" id="{93DB7D59-8FEA-4FDA-B70B-C1CB045F9975}"/>
              </a:ext>
            </a:extLst>
          </p:cNvPr>
          <p:cNvGrpSpPr/>
          <p:nvPr/>
        </p:nvGrpSpPr>
        <p:grpSpPr>
          <a:xfrm>
            <a:off x="797642" y="1323973"/>
            <a:ext cx="1731728" cy="4679952"/>
            <a:chOff x="876300" y="1628773"/>
            <a:chExt cx="1958759" cy="4679952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3999377-6EA0-4875-9D3C-BED25A9F8FAE}"/>
                </a:ext>
              </a:extLst>
            </p:cNvPr>
            <p:cNvSpPr/>
            <p:nvPr/>
          </p:nvSpPr>
          <p:spPr>
            <a:xfrm>
              <a:off x="876300" y="1628773"/>
              <a:ext cx="1944000" cy="4679952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</p:txBody>
        </p:sp>
        <p:grpSp>
          <p:nvGrpSpPr>
            <p:cNvPr id="49" name="Группа 9">
              <a:extLst>
                <a:ext uri="{FF2B5EF4-FFF2-40B4-BE49-F238E27FC236}">
                  <a16:creationId xmlns:a16="http://schemas.microsoft.com/office/drawing/2014/main" id="{C3E47835-4AF9-4872-91CB-E62804EF3FD2}"/>
                </a:ext>
              </a:extLst>
            </p:cNvPr>
            <p:cNvGrpSpPr/>
            <p:nvPr/>
          </p:nvGrpSpPr>
          <p:grpSpPr>
            <a:xfrm>
              <a:off x="876300" y="2538465"/>
              <a:ext cx="1958759" cy="3519718"/>
              <a:chOff x="876300" y="2538465"/>
              <a:chExt cx="1958759" cy="3519718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7F3D87C-A70D-441D-8154-F4EE59F3C133}"/>
                  </a:ext>
                </a:extLst>
              </p:cNvPr>
              <p:cNvSpPr txBox="1"/>
              <p:nvPr/>
            </p:nvSpPr>
            <p:spPr>
              <a:xfrm>
                <a:off x="876300" y="2538465"/>
                <a:ext cx="1958759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PT Sans"/>
                    <a:ea typeface="+mn-ea"/>
                    <a:cs typeface="+mn-cs"/>
                  </a:rPr>
                  <a:t>Global Reporting Initiative </a:t>
                </a: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PT Sans"/>
                    <a:ea typeface="+mn-ea"/>
                    <a:cs typeface="+mn-cs"/>
                  </a:rPr>
                  <a:t>(GRI)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PT Sans"/>
                    <a:ea typeface="+mn-ea"/>
                    <a:cs typeface="+mn-cs"/>
                  </a:rPr>
                  <a:t>представляет собой набор положений и документов, подготовленных в результате международных консультаций с участием многочисленных заинтересованных сторон. Указанные документы предназначены для того, чтобы помочь компаниям в подготовке отчётов в области устойчивого развития и раскрытии информации о снижении вредного воздействия на окружающую среду, о социальной ответственности и корпоративном управлении. 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endParaRPr>
              </a:p>
            </p:txBody>
          </p:sp>
          <p:grpSp>
            <p:nvGrpSpPr>
              <p:cNvPr id="51" name="Группа 8">
                <a:extLst>
                  <a:ext uri="{FF2B5EF4-FFF2-40B4-BE49-F238E27FC236}">
                    <a16:creationId xmlns:a16="http://schemas.microsoft.com/office/drawing/2014/main" id="{6D483D97-3CF3-46AE-97CC-6469CB418CC6}"/>
                  </a:ext>
                </a:extLst>
              </p:cNvPr>
              <p:cNvGrpSpPr/>
              <p:nvPr/>
            </p:nvGrpSpPr>
            <p:grpSpPr>
              <a:xfrm>
                <a:off x="910402" y="5538980"/>
                <a:ext cx="1870694" cy="519203"/>
                <a:chOff x="910402" y="5061903"/>
                <a:chExt cx="1870694" cy="519203"/>
              </a:xfrm>
            </p:grpSpPr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E2F982E5-1D8F-4F93-89FB-2300FDB43084}"/>
                    </a:ext>
                  </a:extLst>
                </p:cNvPr>
                <p:cNvSpPr/>
                <p:nvPr/>
              </p:nvSpPr>
              <p:spPr>
                <a:xfrm>
                  <a:off x="910402" y="5061903"/>
                  <a:ext cx="1870694" cy="519203"/>
                </a:xfrm>
                <a:prstGeom prst="rect">
                  <a:avLst/>
                </a:prstGeom>
                <a:solidFill>
                  <a:srgbClr val="E1FF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T Sans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4174B821-DDC4-4464-BF72-96DBBD972683}"/>
                    </a:ext>
                  </a:extLst>
                </p:cNvPr>
                <p:cNvSpPr txBox="1"/>
                <p:nvPr/>
              </p:nvSpPr>
              <p:spPr>
                <a:xfrm>
                  <a:off x="956195" y="5105414"/>
                  <a:ext cx="1820184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0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31F20"/>
                      </a:solidFill>
                      <a:effectLst/>
                      <a:uLnTx/>
                      <a:uFillTx/>
                      <a:latin typeface="PT Sans"/>
                      <a:ea typeface="+mn-ea"/>
                      <a:cs typeface="+mn-cs"/>
                    </a:rPr>
                    <a:t>Наиболее распространённые стандарты</a:t>
                  </a:r>
                </a:p>
              </p:txBody>
            </p:sp>
          </p:grpSp>
        </p:grpSp>
      </p:grpSp>
      <p:grpSp>
        <p:nvGrpSpPr>
          <p:cNvPr id="54" name="Группа 55">
            <a:extLst>
              <a:ext uri="{FF2B5EF4-FFF2-40B4-BE49-F238E27FC236}">
                <a16:creationId xmlns:a16="http://schemas.microsoft.com/office/drawing/2014/main" id="{5EC5D928-F6F8-458A-9FB6-EFA3CDEE972E}"/>
              </a:ext>
            </a:extLst>
          </p:cNvPr>
          <p:cNvGrpSpPr/>
          <p:nvPr/>
        </p:nvGrpSpPr>
        <p:grpSpPr>
          <a:xfrm>
            <a:off x="9690554" y="1326327"/>
            <a:ext cx="1731728" cy="4679952"/>
            <a:chOff x="876300" y="1628773"/>
            <a:chExt cx="1958759" cy="4679952"/>
          </a:xfrm>
        </p:grpSpPr>
        <p:sp>
          <p:nvSpPr>
            <p:cNvPr id="55" name="Rectangle 3">
              <a:extLst>
                <a:ext uri="{FF2B5EF4-FFF2-40B4-BE49-F238E27FC236}">
                  <a16:creationId xmlns:a16="http://schemas.microsoft.com/office/drawing/2014/main" id="{4E5A5DC7-2E0B-4654-B636-2920BBC907F6}"/>
                </a:ext>
              </a:extLst>
            </p:cNvPr>
            <p:cNvSpPr/>
            <p:nvPr/>
          </p:nvSpPr>
          <p:spPr>
            <a:xfrm>
              <a:off x="876300" y="1628773"/>
              <a:ext cx="1944000" cy="4679952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8E8276A-9319-4256-B83F-46E60F1FEA31}"/>
                </a:ext>
              </a:extLst>
            </p:cNvPr>
            <p:cNvSpPr txBox="1"/>
            <p:nvPr/>
          </p:nvSpPr>
          <p:spPr>
            <a:xfrm>
              <a:off x="876300" y="2675625"/>
              <a:ext cx="1958759" cy="3000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World Gold Council 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(WGC) - </a:t>
              </a: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Всемирный совет по золоту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 </a:t>
              </a: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так же отмечает важность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 </a:t>
              </a: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устойчивого развития компаний золотодобывающей индустрии и разработал свод из 10 принципов, направленных на снижение рисков компании в области 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ESG. </a:t>
              </a: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 Компании, заявляющие, что придерживаются этим принципами: (1) обязаны об этом публично заявить, (2) вести деятельность соответствующую данным принцам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, (3) </a:t>
              </a: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Публиковать статус соответствия принципам, (4) Проводить независимою оценку деятельности на соответствие принципам.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</p:txBody>
        </p:sp>
      </p:grpSp>
      <p:pic>
        <p:nvPicPr>
          <p:cNvPr id="57" name="Picture 5" descr="The World Gold Council — MINEX Russia 2020">
            <a:extLst>
              <a:ext uri="{FF2B5EF4-FFF2-40B4-BE49-F238E27FC236}">
                <a16:creationId xmlns:a16="http://schemas.microsoft.com/office/drawing/2014/main" id="{5432E86D-AE77-4CED-A750-4445C4851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2" b="29367"/>
          <a:stretch/>
        </p:blipFill>
        <p:spPr bwMode="auto">
          <a:xfrm>
            <a:off x="9729514" y="1461063"/>
            <a:ext cx="1653702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itle 1">
            <a:extLst>
              <a:ext uri="{FF2B5EF4-FFF2-40B4-BE49-F238E27FC236}">
                <a16:creationId xmlns:a16="http://schemas.microsoft.com/office/drawing/2014/main" id="{45707340-3412-4275-92C8-84F224F27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349244"/>
            <a:ext cx="10234159" cy="498598"/>
          </a:xfrm>
        </p:spPr>
        <p:txBody>
          <a:bodyPr vert="horz"/>
          <a:lstStyle/>
          <a:p>
            <a:r>
              <a:rPr lang="ru-RU" dirty="0"/>
              <a:t>Организации, задающие стандарты в ESG, требования к порядку</a:t>
            </a:r>
            <a:r>
              <a:rPr lang="en-US" dirty="0"/>
              <a:t> </a:t>
            </a:r>
            <a:r>
              <a:rPr lang="ru-RU" dirty="0"/>
              <a:t>раскрытия, методам заверки и использованию сведений по ESG </a:t>
            </a:r>
            <a:endParaRPr lang="ru-RU" sz="1800" dirty="0"/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DCCA5D40-9C09-42E5-9181-B4222B90C1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130425"/>
            <a:ext cx="10155238" cy="166199"/>
          </a:xfrm>
        </p:spPr>
        <p:txBody>
          <a:bodyPr/>
          <a:lstStyle/>
          <a:p>
            <a:r>
              <a:rPr lang="ru-RU" b="1" dirty="0"/>
              <a:t>Оценка рейтинговыми агентствами ESG деятельности компаний</a:t>
            </a:r>
          </a:p>
        </p:txBody>
      </p: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476CBE8F-5B5D-47FD-8FA7-E445F6054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3150" y="6415802"/>
            <a:ext cx="419100" cy="24622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CC02F-A862-48A2-AB8A-E15E0A5B05D7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0F4C81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F4C81"/>
              </a:solidFill>
              <a:effectLst/>
              <a:uLnTx/>
              <a:uFillTx/>
              <a:latin typeface="PT Serif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290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" name="Объект 58" hidden="1">
            <a:extLst>
              <a:ext uri="{FF2B5EF4-FFF2-40B4-BE49-F238E27FC236}">
                <a16:creationId xmlns:a16="http://schemas.microsoft.com/office/drawing/2014/main" id="{5E6C0D6F-39BF-4E83-8994-80E8A46DEF6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808550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Слайд think-cell" r:id="rId4" imgW="425" imgH="424" progId="TCLayout.ActiveDocument.1">
                  <p:embed/>
                </p:oleObj>
              </mc:Choice>
              <mc:Fallback>
                <p:oleObj name="Слайд think-cell" r:id="rId4" imgW="425" imgH="424" progId="TCLayout.ActiveDocument.1">
                  <p:embed/>
                  <p:pic>
                    <p:nvPicPr>
                      <p:cNvPr id="59" name="Объект 58" hidden="1">
                        <a:extLst>
                          <a:ext uri="{FF2B5EF4-FFF2-40B4-BE49-F238E27FC236}">
                            <a16:creationId xmlns:a16="http://schemas.microsoft.com/office/drawing/2014/main" id="{5E6C0D6F-39BF-4E83-8994-80E8A46DEF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A3CD2E-FC70-4A11-A855-D75AB24E4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49244"/>
            <a:ext cx="10155238" cy="249299"/>
          </a:xfrm>
        </p:spPr>
        <p:txBody>
          <a:bodyPr vert="horz"/>
          <a:lstStyle/>
          <a:p>
            <a:r>
              <a:rPr lang="ru-RU" dirty="0"/>
              <a:t>Существует более</a:t>
            </a:r>
            <a:r>
              <a:rPr lang="en-US" dirty="0"/>
              <a:t> 40 </a:t>
            </a:r>
            <a:r>
              <a:rPr lang="ru-RU" dirty="0"/>
              <a:t>агентств, присуждающих </a:t>
            </a:r>
            <a:r>
              <a:rPr lang="en-US" dirty="0"/>
              <a:t>ESG </a:t>
            </a:r>
            <a:r>
              <a:rPr lang="ru-RU" dirty="0"/>
              <a:t>рейтинг</a:t>
            </a:r>
            <a:endParaRPr lang="en-US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C4E9D7-173D-4A2D-87A6-23FB12DFA1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130425"/>
            <a:ext cx="10155238" cy="166199"/>
          </a:xfrm>
        </p:spPr>
        <p:txBody>
          <a:bodyPr/>
          <a:lstStyle/>
          <a:p>
            <a:r>
              <a:rPr lang="ru-RU" b="1" dirty="0"/>
              <a:t>Оценка рейтинговыми агентствами ESG деятельности компаний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C23264D-524C-443D-ACB5-2C07D052793D}"/>
              </a:ext>
            </a:extLst>
          </p:cNvPr>
          <p:cNvCxnSpPr>
            <a:cxnSpLocks/>
          </p:cNvCxnSpPr>
          <p:nvPr/>
        </p:nvCxnSpPr>
        <p:spPr>
          <a:xfrm>
            <a:off x="550863" y="1183094"/>
            <a:ext cx="382235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D268794-F457-4768-AFAD-E44E1C468880}"/>
              </a:ext>
            </a:extLst>
          </p:cNvPr>
          <p:cNvGrpSpPr/>
          <p:nvPr/>
        </p:nvGrpSpPr>
        <p:grpSpPr>
          <a:xfrm>
            <a:off x="552246" y="2412549"/>
            <a:ext cx="3822355" cy="693103"/>
            <a:chOff x="552246" y="2574658"/>
            <a:chExt cx="3822355" cy="693103"/>
          </a:xfrm>
        </p:grpSpPr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0E116234-71D5-4688-94A5-8881C4068DAE}"/>
                </a:ext>
              </a:extLst>
            </p:cNvPr>
            <p:cNvSpPr/>
            <p:nvPr/>
          </p:nvSpPr>
          <p:spPr>
            <a:xfrm>
              <a:off x="552246" y="2574659"/>
              <a:ext cx="3822354" cy="691763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202849AE-1079-4077-9B79-1E29E79FD5C5}"/>
                </a:ext>
              </a:extLst>
            </p:cNvPr>
            <p:cNvSpPr/>
            <p:nvPr/>
          </p:nvSpPr>
          <p:spPr>
            <a:xfrm>
              <a:off x="3172571" y="2574658"/>
              <a:ext cx="1202030" cy="69310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6" name="Группа 245">
              <a:extLst>
                <a:ext uri="{FF2B5EF4-FFF2-40B4-BE49-F238E27FC236}">
                  <a16:creationId xmlns:a16="http://schemas.microsoft.com/office/drawing/2014/main" id="{EB415960-DD64-4001-9BC9-4C2AAB5B4908}"/>
                </a:ext>
              </a:extLst>
            </p:cNvPr>
            <p:cNvGrpSpPr/>
            <p:nvPr/>
          </p:nvGrpSpPr>
          <p:grpSpPr>
            <a:xfrm>
              <a:off x="828962" y="2717903"/>
              <a:ext cx="3433050" cy="431905"/>
              <a:chOff x="828962" y="2589689"/>
              <a:chExt cx="3433050" cy="431905"/>
            </a:xfrm>
          </p:grpSpPr>
          <p:pic>
            <p:nvPicPr>
              <p:cNvPr id="63" name="Picture 68">
                <a:extLst>
                  <a:ext uri="{FF2B5EF4-FFF2-40B4-BE49-F238E27FC236}">
                    <a16:creationId xmlns:a16="http://schemas.microsoft.com/office/drawing/2014/main" id="{0B2F36C3-368B-4071-B6E9-A04BDC5442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8962" y="2589689"/>
                <a:ext cx="1351698" cy="431905"/>
              </a:xfrm>
              <a:prstGeom prst="rect">
                <a:avLst/>
              </a:prstGeom>
            </p:spPr>
          </p:pic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5CECDD15-6A08-4324-95AE-A0F15239920B}"/>
                  </a:ext>
                </a:extLst>
              </p:cNvPr>
              <p:cNvSpPr txBox="1"/>
              <p:nvPr/>
            </p:nvSpPr>
            <p:spPr>
              <a:xfrm>
                <a:off x="3283859" y="2620975"/>
                <a:ext cx="9781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&gt;14,000</a:t>
                </a:r>
              </a:p>
            </p:txBody>
          </p:sp>
        </p:grp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7B5E3E5F-1768-49DA-9BAC-23D7CE1B0108}"/>
              </a:ext>
            </a:extLst>
          </p:cNvPr>
          <p:cNvGrpSpPr/>
          <p:nvPr/>
        </p:nvGrpSpPr>
        <p:grpSpPr>
          <a:xfrm>
            <a:off x="545677" y="3355759"/>
            <a:ext cx="3822354" cy="691763"/>
            <a:chOff x="545677" y="3423885"/>
            <a:chExt cx="3822354" cy="691763"/>
          </a:xfrm>
        </p:grpSpPr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8D7D4263-D636-446E-BACF-381F90CB11E7}"/>
                </a:ext>
              </a:extLst>
            </p:cNvPr>
            <p:cNvSpPr/>
            <p:nvPr/>
          </p:nvSpPr>
          <p:spPr>
            <a:xfrm>
              <a:off x="545677" y="3423885"/>
              <a:ext cx="3822354" cy="691763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56CA8465-A149-43C1-9799-444E354CB4CC}"/>
                </a:ext>
              </a:extLst>
            </p:cNvPr>
            <p:cNvSpPr/>
            <p:nvPr/>
          </p:nvSpPr>
          <p:spPr>
            <a:xfrm>
              <a:off x="3166001" y="3423885"/>
              <a:ext cx="1202030" cy="69176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7" name="Группа 246">
              <a:extLst>
                <a:ext uri="{FF2B5EF4-FFF2-40B4-BE49-F238E27FC236}">
                  <a16:creationId xmlns:a16="http://schemas.microsoft.com/office/drawing/2014/main" id="{6324EB8E-9C71-4BF1-8595-4D26219500B4}"/>
                </a:ext>
              </a:extLst>
            </p:cNvPr>
            <p:cNvGrpSpPr/>
            <p:nvPr/>
          </p:nvGrpSpPr>
          <p:grpSpPr>
            <a:xfrm>
              <a:off x="914316" y="3598884"/>
              <a:ext cx="3347696" cy="369332"/>
              <a:chOff x="914316" y="3513408"/>
              <a:chExt cx="3347696" cy="369332"/>
            </a:xfrm>
          </p:grpSpPr>
          <p:pic>
            <p:nvPicPr>
              <p:cNvPr id="70" name="Picture 10" descr="Bloomberg Simplifies Data Discovery, Access and Integration">
                <a:extLst>
                  <a:ext uri="{FF2B5EF4-FFF2-40B4-BE49-F238E27FC236}">
                    <a16:creationId xmlns:a16="http://schemas.microsoft.com/office/drawing/2014/main" id="{D3369B72-56E0-4E59-B5EE-20958030D6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14316" y="3568299"/>
                <a:ext cx="1356444" cy="2811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3CB36E48-DD23-4311-BC05-B1F34BE4E495}"/>
                  </a:ext>
                </a:extLst>
              </p:cNvPr>
              <p:cNvSpPr txBox="1"/>
              <p:nvPr/>
            </p:nvSpPr>
            <p:spPr>
              <a:xfrm>
                <a:off x="3283859" y="3513408"/>
                <a:ext cx="9781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&gt;12,000</a:t>
                </a:r>
              </a:p>
            </p:txBody>
          </p:sp>
        </p:grp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CD3A662-B72C-4995-A6A6-A832ABE4C1E4}"/>
              </a:ext>
            </a:extLst>
          </p:cNvPr>
          <p:cNvGrpSpPr/>
          <p:nvPr/>
        </p:nvGrpSpPr>
        <p:grpSpPr>
          <a:xfrm>
            <a:off x="547583" y="5288593"/>
            <a:ext cx="3822354" cy="691763"/>
            <a:chOff x="547583" y="5210733"/>
            <a:chExt cx="3822354" cy="691763"/>
          </a:xfrm>
        </p:grpSpPr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F49C703D-E97D-42AB-8BB2-E8886D62AB17}"/>
                </a:ext>
              </a:extLst>
            </p:cNvPr>
            <p:cNvSpPr/>
            <p:nvPr/>
          </p:nvSpPr>
          <p:spPr>
            <a:xfrm>
              <a:off x="547583" y="5210733"/>
              <a:ext cx="3822354" cy="691763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BB8DA387-0514-4D16-8D2F-E45AEB542A66}"/>
                </a:ext>
              </a:extLst>
            </p:cNvPr>
            <p:cNvSpPr/>
            <p:nvPr/>
          </p:nvSpPr>
          <p:spPr>
            <a:xfrm>
              <a:off x="3167907" y="5210733"/>
              <a:ext cx="1202030" cy="6878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9" name="Группа 248">
              <a:extLst>
                <a:ext uri="{FF2B5EF4-FFF2-40B4-BE49-F238E27FC236}">
                  <a16:creationId xmlns:a16="http://schemas.microsoft.com/office/drawing/2014/main" id="{4BB57724-DDA5-41BC-850D-8EE6B0B56122}"/>
                </a:ext>
              </a:extLst>
            </p:cNvPr>
            <p:cNvGrpSpPr/>
            <p:nvPr/>
          </p:nvGrpSpPr>
          <p:grpSpPr>
            <a:xfrm>
              <a:off x="883998" y="5378191"/>
              <a:ext cx="3378014" cy="392449"/>
              <a:chOff x="883998" y="5608777"/>
              <a:chExt cx="3378014" cy="392449"/>
            </a:xfrm>
          </p:grpSpPr>
          <p:pic>
            <p:nvPicPr>
              <p:cNvPr id="69" name="Picture 62">
                <a:extLst>
                  <a:ext uri="{FF2B5EF4-FFF2-40B4-BE49-F238E27FC236}">
                    <a16:creationId xmlns:a16="http://schemas.microsoft.com/office/drawing/2014/main" id="{40F12D06-F7A6-4B80-8D9E-76283AF91B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3998" y="5608777"/>
                <a:ext cx="1330174" cy="356846"/>
              </a:xfrm>
              <a:prstGeom prst="rect">
                <a:avLst/>
              </a:prstGeom>
            </p:spPr>
          </p:pic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70144050-564B-4B13-AB83-883AAE361101}"/>
                  </a:ext>
                </a:extLst>
              </p:cNvPr>
              <p:cNvSpPr txBox="1"/>
              <p:nvPr/>
            </p:nvSpPr>
            <p:spPr>
              <a:xfrm>
                <a:off x="3434285" y="5631894"/>
                <a:ext cx="8277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&gt;7,200</a:t>
                </a:r>
              </a:p>
            </p:txBody>
          </p:sp>
        </p:grpSp>
      </p:grpSp>
      <p:sp>
        <p:nvSpPr>
          <p:cNvPr id="115" name="Стрелка: вправо 114">
            <a:extLst>
              <a:ext uri="{FF2B5EF4-FFF2-40B4-BE49-F238E27FC236}">
                <a16:creationId xmlns:a16="http://schemas.microsoft.com/office/drawing/2014/main" id="{B98DE907-E5A2-4B62-BC3A-483F303D9B18}"/>
              </a:ext>
            </a:extLst>
          </p:cNvPr>
          <p:cNvSpPr/>
          <p:nvPr/>
        </p:nvSpPr>
        <p:spPr>
          <a:xfrm>
            <a:off x="4625780" y="1327408"/>
            <a:ext cx="233532" cy="4758617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7" name="Прямая соединительная линия 116">
            <a:extLst>
              <a:ext uri="{FF2B5EF4-FFF2-40B4-BE49-F238E27FC236}">
                <a16:creationId xmlns:a16="http://schemas.microsoft.com/office/drawing/2014/main" id="{13341E49-01AE-4B8A-8113-1BCBE9729EB0}"/>
              </a:ext>
            </a:extLst>
          </p:cNvPr>
          <p:cNvCxnSpPr>
            <a:cxnSpLocks/>
          </p:cNvCxnSpPr>
          <p:nvPr/>
        </p:nvCxnSpPr>
        <p:spPr>
          <a:xfrm>
            <a:off x="5064981" y="1183094"/>
            <a:ext cx="6585999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Прямоугольник 217">
            <a:extLst>
              <a:ext uri="{FF2B5EF4-FFF2-40B4-BE49-F238E27FC236}">
                <a16:creationId xmlns:a16="http://schemas.microsoft.com/office/drawing/2014/main" id="{C848F132-15F0-44C8-836E-7F03723BA219}"/>
              </a:ext>
            </a:extLst>
          </p:cNvPr>
          <p:cNvSpPr/>
          <p:nvPr/>
        </p:nvSpPr>
        <p:spPr>
          <a:xfrm>
            <a:off x="6096000" y="4575212"/>
            <a:ext cx="5556250" cy="1470174"/>
          </a:xfrm>
          <a:prstGeom prst="rect">
            <a:avLst/>
          </a:prstGeom>
          <a:solidFill>
            <a:schemeClr val="bg1">
              <a:lumMod val="9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9" name="Прямоугольник 218">
            <a:extLst>
              <a:ext uri="{FF2B5EF4-FFF2-40B4-BE49-F238E27FC236}">
                <a16:creationId xmlns:a16="http://schemas.microsoft.com/office/drawing/2014/main" id="{3B3F3B9F-DEE2-4037-87DF-6A2E76647B14}"/>
              </a:ext>
            </a:extLst>
          </p:cNvPr>
          <p:cNvSpPr/>
          <p:nvPr/>
        </p:nvSpPr>
        <p:spPr>
          <a:xfrm>
            <a:off x="6096000" y="3002857"/>
            <a:ext cx="5556250" cy="1470174"/>
          </a:xfrm>
          <a:prstGeom prst="rect">
            <a:avLst/>
          </a:prstGeom>
          <a:solidFill>
            <a:schemeClr val="bg1">
              <a:lumMod val="9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0" name="Прямоугольник 219">
            <a:extLst>
              <a:ext uri="{FF2B5EF4-FFF2-40B4-BE49-F238E27FC236}">
                <a16:creationId xmlns:a16="http://schemas.microsoft.com/office/drawing/2014/main" id="{C6112F48-3736-4F79-8239-BEB7D030BBDE}"/>
              </a:ext>
            </a:extLst>
          </p:cNvPr>
          <p:cNvSpPr/>
          <p:nvPr/>
        </p:nvSpPr>
        <p:spPr>
          <a:xfrm>
            <a:off x="6096000" y="1449329"/>
            <a:ext cx="5554980" cy="1470174"/>
          </a:xfrm>
          <a:prstGeom prst="rect">
            <a:avLst/>
          </a:prstGeom>
          <a:solidFill>
            <a:schemeClr val="bg1">
              <a:lumMod val="9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2" name="Picture 16" descr="Newcrest Mining | ИНИЦИАТИВА ПРОЗРАЧНОСТИ ДОБЫВАЮЩИХ ОТРАСЛЕЙ">
            <a:extLst>
              <a:ext uri="{FF2B5EF4-FFF2-40B4-BE49-F238E27FC236}">
                <a16:creationId xmlns:a16="http://schemas.microsoft.com/office/drawing/2014/main" id="{5436E636-C8B9-423C-A028-94C03A111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5210" y="1556009"/>
            <a:ext cx="1191523" cy="6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" name="Picture 8" descr="Barrick Gold — Википедия">
            <a:extLst>
              <a:ext uri="{FF2B5EF4-FFF2-40B4-BE49-F238E27FC236}">
                <a16:creationId xmlns:a16="http://schemas.microsoft.com/office/drawing/2014/main" id="{92FD472C-4979-4CC6-B2AD-76F597301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0429" y="3188162"/>
            <a:ext cx="935865" cy="46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" name="Picture 14" descr="Kinross Gold Corporation">
            <a:extLst>
              <a:ext uri="{FF2B5EF4-FFF2-40B4-BE49-F238E27FC236}">
                <a16:creationId xmlns:a16="http://schemas.microsoft.com/office/drawing/2014/main" id="{35FC27C2-6D23-40F7-960B-ABD2DE188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4262" y="2292548"/>
            <a:ext cx="1272452" cy="38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" name="Picture 47" descr="Главная страница | Полиметалл">
            <a:extLst>
              <a:ext uri="{FF2B5EF4-FFF2-40B4-BE49-F238E27FC236}">
                <a16:creationId xmlns:a16="http://schemas.microsoft.com/office/drawing/2014/main" id="{74EB431B-DA96-43AB-B492-1B527D46FD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73490" y="1715804"/>
            <a:ext cx="1124706" cy="28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" name="Picture 11" descr="Полюс ПАО">
            <a:extLst>
              <a:ext uri="{FF2B5EF4-FFF2-40B4-BE49-F238E27FC236}">
                <a16:creationId xmlns:a16="http://schemas.microsoft.com/office/drawing/2014/main" id="{03519A5B-CE85-4F31-8CD0-C5CEC8FA7A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92827" y="2284375"/>
            <a:ext cx="1037304" cy="34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NDEAVOUR MINING CORP | Tech Charts">
            <a:extLst>
              <a:ext uri="{FF2B5EF4-FFF2-40B4-BE49-F238E27FC236}">
                <a16:creationId xmlns:a16="http://schemas.microsoft.com/office/drawing/2014/main" id="{2251D560-876F-47FC-9C28-64DFC9DCB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08540" y="3282406"/>
            <a:ext cx="1022933" cy="37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9" name="Picture 12" descr="Anglo Gold Ashanti | Brands of the World™ | Download vector logos and  logotypes">
            <a:extLst>
              <a:ext uri="{FF2B5EF4-FFF2-40B4-BE49-F238E27FC236}">
                <a16:creationId xmlns:a16="http://schemas.microsoft.com/office/drawing/2014/main" id="{0B804B21-0C7E-4522-9A04-053245F8C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00086" y="3813591"/>
            <a:ext cx="1092165" cy="39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" name="Picture 57" descr="Vale – Logos Download">
            <a:extLst>
              <a:ext uri="{FF2B5EF4-FFF2-40B4-BE49-F238E27FC236}">
                <a16:creationId xmlns:a16="http://schemas.microsoft.com/office/drawing/2014/main" id="{452D19A7-4A1B-4A75-9DA5-B57E410B8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2268" y="4909169"/>
            <a:ext cx="835596" cy="32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1" name="Picture 50" descr="Файл:Evraz.svg — Википедия">
            <a:extLst>
              <a:ext uri="{FF2B5EF4-FFF2-40B4-BE49-F238E27FC236}">
                <a16:creationId xmlns:a16="http://schemas.microsoft.com/office/drawing/2014/main" id="{7A737073-60D8-4438-B074-8B48C59B9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7410" y="3994510"/>
            <a:ext cx="865409" cy="13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" name="Picture 4" descr="Newmont Corporation - Brand Assets">
            <a:extLst>
              <a:ext uri="{FF2B5EF4-FFF2-40B4-BE49-F238E27FC236}">
                <a16:creationId xmlns:a16="http://schemas.microsoft.com/office/drawing/2014/main" id="{00EF0F24-EE9D-4842-9130-C0A6FA366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08540" y="1873192"/>
            <a:ext cx="957579" cy="15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D86337E-D4DD-4433-AFD3-0B8C281D1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8398" y="5324619"/>
            <a:ext cx="1213239" cy="4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ijin Mining Group Co., Ltd. альтернативная информация">
            <a:extLst>
              <a:ext uri="{FF2B5EF4-FFF2-40B4-BE49-F238E27FC236}">
                <a16:creationId xmlns:a16="http://schemas.microsoft.com/office/drawing/2014/main" id="{F4D353E8-927F-45AE-83E4-05D8E239E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3649" y="4870392"/>
            <a:ext cx="1373622" cy="34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" name="Picture 25" descr="File:Rio Tinto.svg - Wikimedia Commons">
            <a:extLst>
              <a:ext uri="{FF2B5EF4-FFF2-40B4-BE49-F238E27FC236}">
                <a16:creationId xmlns:a16="http://schemas.microsoft.com/office/drawing/2014/main" id="{B712B916-29FF-40B4-9375-24F55CC2D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5210" y="3309128"/>
            <a:ext cx="1336007" cy="28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" name="Picture 29" descr="Norilsk Nickel (Nornickel)">
            <a:extLst>
              <a:ext uri="{FF2B5EF4-FFF2-40B4-BE49-F238E27FC236}">
                <a16:creationId xmlns:a16="http://schemas.microsoft.com/office/drawing/2014/main" id="{F611B944-1B98-4B03-BF81-A8235C69B6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98671" y="5266148"/>
            <a:ext cx="848957" cy="55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7" name="Picture 54" descr="KAZ Minerals — Википедия">
            <a:extLst>
              <a:ext uri="{FF2B5EF4-FFF2-40B4-BE49-F238E27FC236}">
                <a16:creationId xmlns:a16="http://schemas.microsoft.com/office/drawing/2014/main" id="{74C903E7-426F-4C80-A86B-B99714E48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7979" y="3772265"/>
            <a:ext cx="1249150" cy="44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" name="Picture 23" descr="File:BHP 2017 logo.svg - Wikimedia Commons">
            <a:extLst>
              <a:ext uri="{FF2B5EF4-FFF2-40B4-BE49-F238E27FC236}">
                <a16:creationId xmlns:a16="http://schemas.microsoft.com/office/drawing/2014/main" id="{2CA5F0E7-5436-4BF1-BA0B-A1EB240FE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8737" y="2361590"/>
            <a:ext cx="719321" cy="27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1" name="Прямоугольник 68">
            <a:extLst>
              <a:ext uri="{FF2B5EF4-FFF2-40B4-BE49-F238E27FC236}">
                <a16:creationId xmlns:a16="http://schemas.microsoft.com/office/drawing/2014/main" id="{BD3CE585-9E6F-4108-8B5E-344ED7827A4A}"/>
              </a:ext>
            </a:extLst>
          </p:cNvPr>
          <p:cNvSpPr/>
          <p:nvPr/>
        </p:nvSpPr>
        <p:spPr>
          <a:xfrm>
            <a:off x="550864" y="965595"/>
            <a:ext cx="3822354" cy="207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tx1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Наиболее крупные провайдеры</a:t>
            </a:r>
            <a:r>
              <a:rPr lang="en-US" sz="1200" dirty="0">
                <a:solidFill>
                  <a:schemeClr val="tx1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 ESG</a:t>
            </a:r>
            <a:r>
              <a:rPr lang="ru-RU" sz="1200" dirty="0">
                <a:solidFill>
                  <a:schemeClr val="tx1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 рейтинга </a:t>
            </a:r>
            <a:endParaRPr kumimoji="0" lang="ru-RU" sz="1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1446B2C7-0C06-47C7-9BF5-7D2EB1B25F20}"/>
              </a:ext>
            </a:extLst>
          </p:cNvPr>
          <p:cNvSpPr txBox="1"/>
          <p:nvPr/>
        </p:nvSpPr>
        <p:spPr>
          <a:xfrm>
            <a:off x="3169431" y="1192602"/>
            <a:ext cx="12426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кол-во компаний</a:t>
            </a:r>
            <a:endParaRPr lang="en-US" sz="1100" dirty="0"/>
          </a:p>
        </p:txBody>
      </p:sp>
      <p:sp>
        <p:nvSpPr>
          <p:cNvPr id="254" name="Прямоугольник 68">
            <a:extLst>
              <a:ext uri="{FF2B5EF4-FFF2-40B4-BE49-F238E27FC236}">
                <a16:creationId xmlns:a16="http://schemas.microsoft.com/office/drawing/2014/main" id="{855D6A34-8762-4EC4-9DA5-6AC4E7B6D734}"/>
              </a:ext>
            </a:extLst>
          </p:cNvPr>
          <p:cNvSpPr/>
          <p:nvPr/>
        </p:nvSpPr>
        <p:spPr>
          <a:xfrm>
            <a:off x="5072120" y="967892"/>
            <a:ext cx="6580130" cy="207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tx1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Примеры компаний, имеющих рейтинг </a:t>
            </a:r>
            <a:r>
              <a:rPr lang="en-US" sz="1200" dirty="0">
                <a:solidFill>
                  <a:schemeClr val="tx1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ESG</a:t>
            </a:r>
            <a:endParaRPr kumimoji="0" lang="ru-RU" sz="1200" i="1" u="none" strike="noStrike" kern="1200" cap="none" spc="0" normalizeH="0" baseline="30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657ECD67-2CAF-4662-AEEF-6DFCEC76D213}"/>
              </a:ext>
            </a:extLst>
          </p:cNvPr>
          <p:cNvGrpSpPr/>
          <p:nvPr/>
        </p:nvGrpSpPr>
        <p:grpSpPr>
          <a:xfrm>
            <a:off x="550863" y="1469340"/>
            <a:ext cx="3837786" cy="691764"/>
            <a:chOff x="550863" y="1693627"/>
            <a:chExt cx="3837786" cy="691764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11B1F6F8-8FB3-41B2-BA60-BE5F8DF7DC8E}"/>
                </a:ext>
              </a:extLst>
            </p:cNvPr>
            <p:cNvSpPr/>
            <p:nvPr/>
          </p:nvSpPr>
          <p:spPr>
            <a:xfrm>
              <a:off x="3172570" y="1693627"/>
              <a:ext cx="1200647" cy="69176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3" name="Группа 242">
              <a:extLst>
                <a:ext uri="{FF2B5EF4-FFF2-40B4-BE49-F238E27FC236}">
                  <a16:creationId xmlns:a16="http://schemas.microsoft.com/office/drawing/2014/main" id="{3BD5EA19-A6B7-425E-B415-8A3E09ED70D9}"/>
                </a:ext>
              </a:extLst>
            </p:cNvPr>
            <p:cNvGrpSpPr/>
            <p:nvPr/>
          </p:nvGrpSpPr>
          <p:grpSpPr>
            <a:xfrm>
              <a:off x="864442" y="1850122"/>
              <a:ext cx="3524207" cy="435277"/>
              <a:chOff x="864442" y="1770610"/>
              <a:chExt cx="3524207" cy="435277"/>
            </a:xfrm>
          </p:grpSpPr>
          <p:pic>
            <p:nvPicPr>
              <p:cNvPr id="62" name="Picture 24" descr="Home – Sustainalytics">
                <a:extLst>
                  <a:ext uri="{FF2B5EF4-FFF2-40B4-BE49-F238E27FC236}">
                    <a16:creationId xmlns:a16="http://schemas.microsoft.com/office/drawing/2014/main" id="{126C3CC0-2A77-439B-91D6-F03AEF5F7E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442" y="1770610"/>
                <a:ext cx="1907897" cy="4352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9224962-6CB7-4FC7-9C6E-5F85A16DC06C}"/>
                  </a:ext>
                </a:extLst>
              </p:cNvPr>
              <p:cNvSpPr txBox="1"/>
              <p:nvPr/>
            </p:nvSpPr>
            <p:spPr>
              <a:xfrm>
                <a:off x="3283859" y="1787010"/>
                <a:ext cx="11047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&gt;20,000</a:t>
                </a:r>
                <a:r>
                  <a:rPr lang="ru-RU" sz="1400" i="1" baseline="30000" dirty="0">
                    <a:ea typeface="Roboto Light" panose="02000000000000000000" pitchFamily="2" charset="0"/>
                    <a:cs typeface="Roboto Light" panose="02000000000000000000" pitchFamily="2" charset="0"/>
                  </a:rPr>
                  <a:t>(1)</a:t>
                </a:r>
                <a:endParaRPr lang="en-US" dirty="0"/>
              </a:p>
            </p:txBody>
          </p:sp>
        </p:grp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A2FE8D3A-F515-4476-8ACE-4469668241C7}"/>
                </a:ext>
              </a:extLst>
            </p:cNvPr>
            <p:cNvSpPr/>
            <p:nvPr/>
          </p:nvSpPr>
          <p:spPr>
            <a:xfrm>
              <a:off x="550863" y="1693628"/>
              <a:ext cx="3822354" cy="691763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108C722-940B-4640-B4D6-DFCAA51FB64F}"/>
              </a:ext>
            </a:extLst>
          </p:cNvPr>
          <p:cNvGrpSpPr/>
          <p:nvPr/>
        </p:nvGrpSpPr>
        <p:grpSpPr>
          <a:xfrm>
            <a:off x="545677" y="4298968"/>
            <a:ext cx="3822354" cy="738180"/>
            <a:chOff x="545677" y="4263401"/>
            <a:chExt cx="3822354" cy="738180"/>
          </a:xfrm>
        </p:grpSpPr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CF937204-0D08-4E39-A09B-8C860EED9E09}"/>
                </a:ext>
              </a:extLst>
            </p:cNvPr>
            <p:cNvSpPr/>
            <p:nvPr/>
          </p:nvSpPr>
          <p:spPr>
            <a:xfrm>
              <a:off x="3166001" y="4286609"/>
              <a:ext cx="1202030" cy="69176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8" name="Группа 247">
              <a:extLst>
                <a:ext uri="{FF2B5EF4-FFF2-40B4-BE49-F238E27FC236}">
                  <a16:creationId xmlns:a16="http://schemas.microsoft.com/office/drawing/2014/main" id="{D22D8C56-D0B6-4C1B-8037-46E9910D1609}"/>
                </a:ext>
              </a:extLst>
            </p:cNvPr>
            <p:cNvGrpSpPr/>
            <p:nvPr/>
          </p:nvGrpSpPr>
          <p:grpSpPr>
            <a:xfrm>
              <a:off x="1146716" y="4263401"/>
              <a:ext cx="3115296" cy="738180"/>
              <a:chOff x="1146716" y="4379688"/>
              <a:chExt cx="3115296" cy="738180"/>
            </a:xfrm>
          </p:grpSpPr>
          <p:pic>
            <p:nvPicPr>
              <p:cNvPr id="71" name="Рисунок 70">
                <a:extLst>
                  <a:ext uri="{FF2B5EF4-FFF2-40B4-BE49-F238E27FC236}">
                    <a16:creationId xmlns:a16="http://schemas.microsoft.com/office/drawing/2014/main" id="{A04D36FC-163F-46C0-81A9-3A284958E7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46716" y="4379688"/>
                <a:ext cx="800926" cy="738180"/>
              </a:xfrm>
              <a:prstGeom prst="rect">
                <a:avLst/>
              </a:prstGeom>
            </p:spPr>
          </p:pic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FD457221-350F-4D22-85A6-5460AEA2D424}"/>
                  </a:ext>
                </a:extLst>
              </p:cNvPr>
              <p:cNvSpPr txBox="1"/>
              <p:nvPr/>
            </p:nvSpPr>
            <p:spPr>
              <a:xfrm>
                <a:off x="3434285" y="4572651"/>
                <a:ext cx="8277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&gt;7,300</a:t>
                </a:r>
              </a:p>
            </p:txBody>
          </p:sp>
        </p:grpSp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57767A91-5983-45F3-BDC9-E8A004AC382C}"/>
                </a:ext>
              </a:extLst>
            </p:cNvPr>
            <p:cNvSpPr/>
            <p:nvPr/>
          </p:nvSpPr>
          <p:spPr>
            <a:xfrm>
              <a:off x="545677" y="4286610"/>
              <a:ext cx="3822354" cy="691763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5" name="Slide Number Placeholder 5">
            <a:extLst>
              <a:ext uri="{FF2B5EF4-FFF2-40B4-BE49-F238E27FC236}">
                <a16:creationId xmlns:a16="http://schemas.microsoft.com/office/drawing/2014/main" id="{15F1A897-9B6F-4D95-9F50-5C63D47F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3150" y="6415802"/>
            <a:ext cx="419100" cy="24622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CC02F-A862-48A2-AB8A-E15E0A5B05D7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0F4C81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F4C81"/>
              </a:solidFill>
              <a:effectLst/>
              <a:uLnTx/>
              <a:uFillTx/>
              <a:latin typeface="PT Serif"/>
              <a:ea typeface="+mn-ea"/>
              <a:cs typeface="+mn-cs"/>
            </a:endParaRPr>
          </a:p>
        </p:txBody>
      </p:sp>
      <p:sp>
        <p:nvSpPr>
          <p:cNvPr id="66" name="Footer Placeholder 2">
            <a:extLst>
              <a:ext uri="{FF2B5EF4-FFF2-40B4-BE49-F238E27FC236}">
                <a16:creationId xmlns:a16="http://schemas.microsoft.com/office/drawing/2014/main" id="{6A4A5FAD-918B-47F0-8659-76F7060403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4986" y="6331063"/>
            <a:ext cx="10698163" cy="123111"/>
          </a:xfrm>
        </p:spPr>
        <p:txBody>
          <a:bodyPr/>
          <a:lstStyle/>
          <a:p>
            <a:r>
              <a:rPr lang="ru-RU" sz="800" dirty="0"/>
              <a:t>Примечание: (1) – </a:t>
            </a:r>
            <a:r>
              <a:rPr lang="en-US" sz="800" dirty="0"/>
              <a:t>Sustainalytics</a:t>
            </a:r>
            <a:r>
              <a:rPr lang="ru-RU" sz="800" dirty="0"/>
              <a:t> предоставляет информацию по 40 000 компаниям, из них 20 000 компаниям присужден рейтинг; </a:t>
            </a:r>
            <a:r>
              <a:rPr lang="ru-RU" sz="800" i="1" dirty="0"/>
              <a:t>(2) -</a:t>
            </a:r>
            <a:r>
              <a:rPr lang="ru-RU" sz="800" dirty="0"/>
              <a:t> для удобства сравнения все </a:t>
            </a:r>
            <a:r>
              <a:rPr lang="en-US" sz="800" dirty="0"/>
              <a:t>ESG </a:t>
            </a:r>
            <a:r>
              <a:rPr lang="ru-RU" sz="800" dirty="0"/>
              <a:t>рейтинги приведены к шкале </a:t>
            </a:r>
            <a:r>
              <a:rPr lang="en-US" sz="800" dirty="0"/>
              <a:t>MSCI</a:t>
            </a:r>
            <a:r>
              <a:rPr lang="ru-RU" sz="800" dirty="0"/>
              <a:t>.</a:t>
            </a:r>
          </a:p>
        </p:txBody>
      </p:sp>
      <p:sp>
        <p:nvSpPr>
          <p:cNvPr id="215" name="Прямоугольник 214">
            <a:extLst>
              <a:ext uri="{FF2B5EF4-FFF2-40B4-BE49-F238E27FC236}">
                <a16:creationId xmlns:a16="http://schemas.microsoft.com/office/drawing/2014/main" id="{24DDC14D-6D87-4678-86A6-C88AC873FF06}"/>
              </a:ext>
            </a:extLst>
          </p:cNvPr>
          <p:cNvSpPr/>
          <p:nvPr/>
        </p:nvSpPr>
        <p:spPr>
          <a:xfrm>
            <a:off x="5073060" y="4575212"/>
            <a:ext cx="1180816" cy="1470174"/>
          </a:xfrm>
          <a:prstGeom prst="rect">
            <a:avLst/>
          </a:prstGeom>
          <a:solidFill>
            <a:srgbClr val="CC2427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Низкий</a:t>
            </a:r>
          </a:p>
          <a:p>
            <a:pPr algn="ctr"/>
            <a:r>
              <a:rPr lang="en-US" sz="1200" dirty="0"/>
              <a:t>CCC-B</a:t>
            </a:r>
          </a:p>
        </p:txBody>
      </p:sp>
      <p:sp>
        <p:nvSpPr>
          <p:cNvPr id="216" name="Прямоугольник 215">
            <a:extLst>
              <a:ext uri="{FF2B5EF4-FFF2-40B4-BE49-F238E27FC236}">
                <a16:creationId xmlns:a16="http://schemas.microsoft.com/office/drawing/2014/main" id="{D59D34F7-1601-4E0C-B465-31846A18F80A}"/>
              </a:ext>
            </a:extLst>
          </p:cNvPr>
          <p:cNvSpPr/>
          <p:nvPr/>
        </p:nvSpPr>
        <p:spPr>
          <a:xfrm>
            <a:off x="5073060" y="3002857"/>
            <a:ext cx="1180816" cy="1470174"/>
          </a:xfrm>
          <a:prstGeom prst="rect">
            <a:avLst/>
          </a:prstGeom>
          <a:solidFill>
            <a:srgbClr val="FFC000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Средний</a:t>
            </a:r>
          </a:p>
          <a:p>
            <a:pPr algn="ctr"/>
            <a:r>
              <a:rPr lang="en-US" sz="1200" dirty="0"/>
              <a:t>BB-BBB</a:t>
            </a:r>
          </a:p>
        </p:txBody>
      </p:sp>
      <p:sp>
        <p:nvSpPr>
          <p:cNvPr id="217" name="Прямоугольник 216">
            <a:extLst>
              <a:ext uri="{FF2B5EF4-FFF2-40B4-BE49-F238E27FC236}">
                <a16:creationId xmlns:a16="http://schemas.microsoft.com/office/drawing/2014/main" id="{4561A9FD-0FCD-45EB-A53C-098583CC91CC}"/>
              </a:ext>
            </a:extLst>
          </p:cNvPr>
          <p:cNvSpPr/>
          <p:nvPr/>
        </p:nvSpPr>
        <p:spPr>
          <a:xfrm>
            <a:off x="5073060" y="1449329"/>
            <a:ext cx="1180816" cy="1470174"/>
          </a:xfrm>
          <a:prstGeom prst="rect">
            <a:avLst/>
          </a:prstGeom>
          <a:solidFill>
            <a:srgbClr val="007261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Высокий</a:t>
            </a:r>
          </a:p>
          <a:p>
            <a:pPr algn="ctr"/>
            <a:r>
              <a:rPr lang="en-US" sz="1200" dirty="0"/>
              <a:t>A-AAA</a:t>
            </a:r>
          </a:p>
        </p:txBody>
      </p:sp>
      <p:sp>
        <p:nvSpPr>
          <p:cNvPr id="75" name="Прямоугольник 68">
            <a:extLst>
              <a:ext uri="{FF2B5EF4-FFF2-40B4-BE49-F238E27FC236}">
                <a16:creationId xmlns:a16="http://schemas.microsoft.com/office/drawing/2014/main" id="{13ADB517-DC34-4A8B-8633-1306110CBD63}"/>
              </a:ext>
            </a:extLst>
          </p:cNvPr>
          <p:cNvSpPr/>
          <p:nvPr/>
        </p:nvSpPr>
        <p:spPr>
          <a:xfrm>
            <a:off x="5072120" y="1238817"/>
            <a:ext cx="1194559" cy="173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ESG</a:t>
            </a:r>
            <a:r>
              <a:rPr lang="ru-RU" sz="1200" dirty="0">
                <a:solidFill>
                  <a:schemeClr val="tx1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 рейтинг</a:t>
            </a:r>
            <a:r>
              <a:rPr lang="ru-RU" sz="1200" i="1" baseline="30000" dirty="0">
                <a:solidFill>
                  <a:schemeClr val="tx1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(</a:t>
            </a:r>
            <a:r>
              <a:rPr lang="en-US" sz="1200" i="1" baseline="30000" dirty="0">
                <a:solidFill>
                  <a:schemeClr val="tx1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2</a:t>
            </a:r>
            <a:r>
              <a:rPr lang="ru-RU" sz="1200" i="1" baseline="30000" dirty="0">
                <a:solidFill>
                  <a:schemeClr val="tx1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)</a:t>
            </a:r>
            <a:endParaRPr kumimoji="0" lang="ru-RU" sz="1200" i="1" u="none" strike="noStrike" kern="1200" cap="none" spc="0" normalizeH="0" baseline="30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569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" name="Объект 58" hidden="1">
            <a:extLst>
              <a:ext uri="{FF2B5EF4-FFF2-40B4-BE49-F238E27FC236}">
                <a16:creationId xmlns:a16="http://schemas.microsoft.com/office/drawing/2014/main" id="{5E6C0D6F-39BF-4E83-8994-80E8A46DEF6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567709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" name="Слайд think-cell" r:id="rId4" imgW="425" imgH="424" progId="TCLayout.ActiveDocument.1">
                  <p:embed/>
                </p:oleObj>
              </mc:Choice>
              <mc:Fallback>
                <p:oleObj name="Слайд think-cell" r:id="rId4" imgW="425" imgH="424" progId="TCLayout.ActiveDocument.1">
                  <p:embed/>
                  <p:pic>
                    <p:nvPicPr>
                      <p:cNvPr id="59" name="Объект 58" hidden="1">
                        <a:extLst>
                          <a:ext uri="{FF2B5EF4-FFF2-40B4-BE49-F238E27FC236}">
                            <a16:creationId xmlns:a16="http://schemas.microsoft.com/office/drawing/2014/main" id="{5E6C0D6F-39BF-4E83-8994-80E8A46DEF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" name="Rectangle 110">
            <a:extLst>
              <a:ext uri="{FF2B5EF4-FFF2-40B4-BE49-F238E27FC236}">
                <a16:creationId xmlns:a16="http://schemas.microsoft.com/office/drawing/2014/main" id="{C029B31E-2E6F-4EAF-B983-832DFE589B59}"/>
              </a:ext>
            </a:extLst>
          </p:cNvPr>
          <p:cNvSpPr/>
          <p:nvPr/>
        </p:nvSpPr>
        <p:spPr>
          <a:xfrm>
            <a:off x="7541488" y="5264440"/>
            <a:ext cx="4112473" cy="11513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Rectangle 110">
            <a:extLst>
              <a:ext uri="{FF2B5EF4-FFF2-40B4-BE49-F238E27FC236}">
                <a16:creationId xmlns:a16="http://schemas.microsoft.com/office/drawing/2014/main" id="{F779982B-A70F-4DD4-8B05-1FF9AD4138AA}"/>
              </a:ext>
            </a:extLst>
          </p:cNvPr>
          <p:cNvSpPr/>
          <p:nvPr/>
        </p:nvSpPr>
        <p:spPr>
          <a:xfrm>
            <a:off x="7541488" y="2987270"/>
            <a:ext cx="4112473" cy="9935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3F9FA6D2-D71D-4E9F-AE19-E1CC27276AE2}"/>
              </a:ext>
            </a:extLst>
          </p:cNvPr>
          <p:cNvSpPr/>
          <p:nvPr/>
        </p:nvSpPr>
        <p:spPr>
          <a:xfrm>
            <a:off x="7541488" y="4071194"/>
            <a:ext cx="4112473" cy="111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r>
              <a:rPr lang="en-US" sz="1400" dirty="0">
                <a:solidFill>
                  <a:schemeClr val="tx1"/>
                </a:solidFill>
              </a:rPr>
              <a:t> </a:t>
            </a:r>
          </a:p>
          <a:p>
            <a:r>
              <a:rPr lang="en-US" sz="1400" dirty="0">
                <a:solidFill>
                  <a:schemeClr val="tx1"/>
                </a:solidFill>
              </a:rPr>
              <a:t>  </a:t>
            </a:r>
            <a:endParaRPr lang="ru-RU" sz="1400" dirty="0">
              <a:solidFill>
                <a:schemeClr val="tx1"/>
              </a:solidFill>
            </a:endParaRPr>
          </a:p>
          <a:p>
            <a:r>
              <a:rPr lang="ru-RU" sz="1400" dirty="0">
                <a:solidFill>
                  <a:schemeClr val="tx1"/>
                </a:solidFill>
              </a:rPr>
              <a:t>  </a:t>
            </a:r>
            <a:r>
              <a:rPr lang="en-US" sz="1400" dirty="0">
                <a:solidFill>
                  <a:schemeClr val="tx1"/>
                </a:solidFill>
              </a:rPr>
              <a:t>0                                                                     </a:t>
            </a:r>
            <a:r>
              <a:rPr lang="ru-RU" sz="1400" dirty="0">
                <a:solidFill>
                  <a:schemeClr val="tx1"/>
                </a:solidFill>
              </a:rPr>
              <a:t>1</a:t>
            </a:r>
            <a:r>
              <a:rPr lang="en-US" sz="1400" dirty="0">
                <a:solidFill>
                  <a:schemeClr val="tx1"/>
                </a:solidFill>
              </a:rPr>
              <a:t>00      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9431C8EE-03C2-4254-AF43-C3A779B4D694}"/>
              </a:ext>
            </a:extLst>
          </p:cNvPr>
          <p:cNvSpPr/>
          <p:nvPr/>
        </p:nvSpPr>
        <p:spPr>
          <a:xfrm>
            <a:off x="7541488" y="1727324"/>
            <a:ext cx="4112473" cy="1177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A3CD2E-FC70-4A11-A855-D75AB24E4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49244"/>
            <a:ext cx="10155238" cy="249299"/>
          </a:xfrm>
        </p:spPr>
        <p:txBody>
          <a:bodyPr vert="horz"/>
          <a:lstStyle/>
          <a:p>
            <a:r>
              <a:rPr lang="ru-RU" dirty="0"/>
              <a:t>Укрупненный процесс присвоения рейтинга</a:t>
            </a:r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66F4537-CFB3-4F02-8708-CD306EAD1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10313"/>
            <a:ext cx="10698163" cy="123111"/>
          </a:xfrm>
        </p:spPr>
        <p:txBody>
          <a:bodyPr/>
          <a:lstStyle/>
          <a:p>
            <a:r>
              <a:rPr lang="ru-RU" sz="800" dirty="0"/>
              <a:t>Источник: Публичная информация рейтинговых агентств 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C4E9D7-173D-4A2D-87A6-23FB12DFA1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b="1" dirty="0"/>
              <a:t>Оценка рейтинговыми агентствами ESG деятельности компаний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49E032B-2CFE-4493-A62D-FD6F50FCA458}"/>
              </a:ext>
            </a:extLst>
          </p:cNvPr>
          <p:cNvSpPr/>
          <p:nvPr/>
        </p:nvSpPr>
        <p:spPr>
          <a:xfrm>
            <a:off x="1158702" y="1961562"/>
            <a:ext cx="2188364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wrap="square" lIns="72000" tIns="0" rIns="72000" bIns="0" rtlCol="0" anchor="ctr"/>
          <a:lstStyle/>
          <a:p>
            <a:pPr marL="92075"/>
            <a:r>
              <a:rPr lang="ru-RU" sz="1200" kern="0" dirty="0"/>
              <a:t>1. Отчет об Устойчивом развитии компании</a:t>
            </a:r>
          </a:p>
          <a:p>
            <a:pPr marL="92075"/>
            <a:r>
              <a:rPr lang="ru-RU" sz="1200" kern="0" dirty="0"/>
              <a:t>(</a:t>
            </a:r>
            <a:r>
              <a:rPr lang="en-US" sz="1200" kern="0" dirty="0"/>
              <a:t>ESG </a:t>
            </a:r>
            <a:r>
              <a:rPr lang="ru-RU" sz="1200" kern="0" dirty="0"/>
              <a:t>отчет)</a:t>
            </a:r>
            <a:endParaRPr lang="en-US" sz="1200" kern="0" dirty="0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C08EFD53-9736-4002-B234-18221B4D156F}"/>
              </a:ext>
            </a:extLst>
          </p:cNvPr>
          <p:cNvSpPr/>
          <p:nvPr/>
        </p:nvSpPr>
        <p:spPr>
          <a:xfrm>
            <a:off x="1158702" y="3711806"/>
            <a:ext cx="2188364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wrap="square" lIns="72000" tIns="0" rIns="0" bIns="0" rtlCol="0" anchor="ctr"/>
          <a:lstStyle/>
          <a:p>
            <a:pPr marL="92075"/>
            <a:r>
              <a:rPr lang="ru-RU" sz="1200" kern="0" dirty="0"/>
              <a:t>3. </a:t>
            </a:r>
            <a:r>
              <a:rPr lang="en-US" sz="1200" kern="0" dirty="0"/>
              <a:t>ESG</a:t>
            </a:r>
            <a:r>
              <a:rPr lang="ru-RU" sz="1200" kern="0" dirty="0"/>
              <a:t> таблицы</a:t>
            </a:r>
          </a:p>
          <a:p>
            <a:pPr marL="92075"/>
            <a:r>
              <a:rPr lang="ru-RU" sz="1200" kern="0" dirty="0"/>
              <a:t>(раскрывающие </a:t>
            </a:r>
            <a:r>
              <a:rPr lang="en-US" sz="1200" kern="0" dirty="0"/>
              <a:t>ESG</a:t>
            </a:r>
            <a:r>
              <a:rPr lang="ru-RU" sz="1200" kern="0" dirty="0"/>
              <a:t> метрики)</a:t>
            </a:r>
            <a:endParaRPr lang="en-US" sz="1200" kern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5FE451F-2FAB-4781-AB54-882D3747BB26}"/>
              </a:ext>
            </a:extLst>
          </p:cNvPr>
          <p:cNvSpPr/>
          <p:nvPr/>
        </p:nvSpPr>
        <p:spPr>
          <a:xfrm>
            <a:off x="1158702" y="2836684"/>
            <a:ext cx="2188364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wrap="square" lIns="72000" tIns="0" rIns="72000" bIns="0" rtlCol="0" anchor="ctr"/>
          <a:lstStyle/>
          <a:p>
            <a:pPr marL="92075"/>
            <a:r>
              <a:rPr lang="ru-RU" sz="1200" kern="0" dirty="0"/>
              <a:t>2. Политики и программы компании</a:t>
            </a:r>
            <a:endParaRPr lang="en-US" sz="1200" kern="0" dirty="0"/>
          </a:p>
        </p:txBody>
      </p:sp>
      <p:sp>
        <p:nvSpPr>
          <p:cNvPr id="8" name="Isosceles Triangle 228">
            <a:extLst>
              <a:ext uri="{FF2B5EF4-FFF2-40B4-BE49-F238E27FC236}">
                <a16:creationId xmlns:a16="http://schemas.microsoft.com/office/drawing/2014/main" id="{E5449CB7-6CD1-4EEA-9752-1C9EAC9513D2}"/>
              </a:ext>
            </a:extLst>
          </p:cNvPr>
          <p:cNvSpPr/>
          <p:nvPr/>
        </p:nvSpPr>
        <p:spPr>
          <a:xfrm rot="5400000">
            <a:off x="1988721" y="3524758"/>
            <a:ext cx="3208033" cy="26570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0E8F3A71-1170-4AB8-A398-C377278F5326}"/>
              </a:ext>
            </a:extLst>
          </p:cNvPr>
          <p:cNvGrpSpPr/>
          <p:nvPr/>
        </p:nvGrpSpPr>
        <p:grpSpPr>
          <a:xfrm>
            <a:off x="3751599" y="2554617"/>
            <a:ext cx="3491533" cy="2159725"/>
            <a:chOff x="3751599" y="2554617"/>
            <a:chExt cx="3491533" cy="2159725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7A2C3DF6-596E-4F01-8AEE-0BA40B8ACE08}"/>
                </a:ext>
              </a:extLst>
            </p:cNvPr>
            <p:cNvGrpSpPr/>
            <p:nvPr/>
          </p:nvGrpSpPr>
          <p:grpSpPr>
            <a:xfrm>
              <a:off x="3751599" y="2554617"/>
              <a:ext cx="3491533" cy="573439"/>
              <a:chOff x="3751599" y="2554777"/>
              <a:chExt cx="3491533" cy="573439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92C7A214-14E3-42A6-82C8-C1C0A1E14D3E}"/>
                  </a:ext>
                </a:extLst>
              </p:cNvPr>
              <p:cNvGrpSpPr/>
              <p:nvPr/>
            </p:nvGrpSpPr>
            <p:grpSpPr>
              <a:xfrm>
                <a:off x="4329004" y="2554777"/>
                <a:ext cx="2857036" cy="121113"/>
                <a:chOff x="4329004" y="2554777"/>
                <a:chExt cx="2857036" cy="121113"/>
              </a:xfrm>
            </p:grpSpPr>
            <p:cxnSp>
              <p:nvCxnSpPr>
                <p:cNvPr id="17" name="Прямая соединительная линия 16">
                  <a:extLst>
                    <a:ext uri="{FF2B5EF4-FFF2-40B4-BE49-F238E27FC236}">
                      <a16:creationId xmlns:a16="http://schemas.microsoft.com/office/drawing/2014/main" id="{2B67193B-86E8-4D15-9899-AACA056E1C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29004" y="2554777"/>
                  <a:ext cx="0" cy="121113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Прямая соединительная линия 17">
                  <a:extLst>
                    <a:ext uri="{FF2B5EF4-FFF2-40B4-BE49-F238E27FC236}">
                      <a16:creationId xmlns:a16="http://schemas.microsoft.com/office/drawing/2014/main" id="{E0C63A2F-4ACF-491B-9E8F-F5868E055D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41738" y="2554777"/>
                  <a:ext cx="0" cy="121113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Прямая соединительная линия 18">
                  <a:extLst>
                    <a:ext uri="{FF2B5EF4-FFF2-40B4-BE49-F238E27FC236}">
                      <a16:creationId xmlns:a16="http://schemas.microsoft.com/office/drawing/2014/main" id="{FCEA6192-81DA-4A4D-8F35-10B71E56A8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86040" y="2554777"/>
                  <a:ext cx="0" cy="121113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Прямая соединительная линия 19">
                  <a:extLst>
                    <a:ext uri="{FF2B5EF4-FFF2-40B4-BE49-F238E27FC236}">
                      <a16:creationId xmlns:a16="http://schemas.microsoft.com/office/drawing/2014/main" id="{57AA2903-0669-465E-A9D1-834FD76419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15791" y="2554777"/>
                  <a:ext cx="0" cy="121113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Прямая соединительная линия 20">
                  <a:extLst>
                    <a:ext uri="{FF2B5EF4-FFF2-40B4-BE49-F238E27FC236}">
                      <a16:creationId xmlns:a16="http://schemas.microsoft.com/office/drawing/2014/main" id="{6A7D161A-7298-4D93-9B00-83CBB0E602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696" y="2554777"/>
                  <a:ext cx="0" cy="121113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Прямая соединительная линия 21">
                  <a:extLst>
                    <a:ext uri="{FF2B5EF4-FFF2-40B4-BE49-F238E27FC236}">
                      <a16:creationId xmlns:a16="http://schemas.microsoft.com/office/drawing/2014/main" id="{21366F21-11C8-4838-9026-3D635C2CC6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53508" y="2554777"/>
                  <a:ext cx="0" cy="121113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Прямая соединительная линия 22">
                  <a:extLst>
                    <a:ext uri="{FF2B5EF4-FFF2-40B4-BE49-F238E27FC236}">
                      <a16:creationId xmlns:a16="http://schemas.microsoft.com/office/drawing/2014/main" id="{426B8F60-3460-495F-A611-A6CB3E3869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52082" y="2554777"/>
                  <a:ext cx="0" cy="121113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id="{30317607-0A74-4EB9-B179-2FA9827BFC24}"/>
                  </a:ext>
                </a:extLst>
              </p:cNvPr>
              <p:cNvSpPr/>
              <p:nvPr/>
            </p:nvSpPr>
            <p:spPr>
              <a:xfrm>
                <a:off x="4238096" y="2711470"/>
                <a:ext cx="514454" cy="264767"/>
              </a:xfrm>
              <a:prstGeom prst="rect">
                <a:avLst/>
              </a:prstGeom>
              <a:solidFill>
                <a:srgbClr val="953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id="{4F95F31F-40EA-4381-A0E9-AB7977A90A0C}"/>
                  </a:ext>
                </a:extLst>
              </p:cNvPr>
              <p:cNvSpPr/>
              <p:nvPr/>
            </p:nvSpPr>
            <p:spPr>
              <a:xfrm>
                <a:off x="4752082" y="2711470"/>
                <a:ext cx="493584" cy="264767"/>
              </a:xfrm>
              <a:prstGeom prst="rect">
                <a:avLst/>
              </a:prstGeom>
              <a:solidFill>
                <a:srgbClr val="BD4A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3" name="Прямоугольник 42">
                <a:extLst>
                  <a:ext uri="{FF2B5EF4-FFF2-40B4-BE49-F238E27FC236}">
                    <a16:creationId xmlns:a16="http://schemas.microsoft.com/office/drawing/2014/main" id="{B3F7E98A-AE56-4D78-9CC7-BF708A65AA91}"/>
                  </a:ext>
                </a:extLst>
              </p:cNvPr>
              <p:cNvSpPr/>
              <p:nvPr/>
            </p:nvSpPr>
            <p:spPr>
              <a:xfrm>
                <a:off x="5245198" y="2711470"/>
                <a:ext cx="493584" cy="264767"/>
              </a:xfrm>
              <a:prstGeom prst="rect">
                <a:avLst/>
              </a:prstGeom>
              <a:solidFill>
                <a:srgbClr val="AC9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id="{5081143B-F9FC-4C5B-A0AE-57417E1F8A82}"/>
                  </a:ext>
                </a:extLst>
              </p:cNvPr>
              <p:cNvSpPr/>
              <p:nvPr/>
            </p:nvSpPr>
            <p:spPr>
              <a:xfrm>
                <a:off x="5737283" y="2711469"/>
                <a:ext cx="493584" cy="264767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id="{8BCC6B67-ACB0-4040-8E9A-B393C7FF46E8}"/>
                  </a:ext>
                </a:extLst>
              </p:cNvPr>
              <p:cNvSpPr/>
              <p:nvPr/>
            </p:nvSpPr>
            <p:spPr>
              <a:xfrm>
                <a:off x="6231431" y="2711470"/>
                <a:ext cx="493584" cy="264767"/>
              </a:xfrm>
              <a:prstGeom prst="rect">
                <a:avLst/>
              </a:prstGeom>
              <a:solidFill>
                <a:srgbClr val="299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6" name="Прямоугольник 45">
                <a:extLst>
                  <a:ext uri="{FF2B5EF4-FFF2-40B4-BE49-F238E27FC236}">
                    <a16:creationId xmlns:a16="http://schemas.microsoft.com/office/drawing/2014/main" id="{132DB32B-BFDF-489B-B0A6-EC5A4D9B16E2}"/>
                  </a:ext>
                </a:extLst>
              </p:cNvPr>
              <p:cNvSpPr/>
              <p:nvPr/>
            </p:nvSpPr>
            <p:spPr>
              <a:xfrm>
                <a:off x="6722952" y="2711469"/>
                <a:ext cx="493584" cy="264767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7" name="Прямоугольник 46">
                <a:extLst>
                  <a:ext uri="{FF2B5EF4-FFF2-40B4-BE49-F238E27FC236}">
                    <a16:creationId xmlns:a16="http://schemas.microsoft.com/office/drawing/2014/main" id="{12DC2001-AAB0-4D47-B0AA-2CC314F57408}"/>
                  </a:ext>
                </a:extLst>
              </p:cNvPr>
              <p:cNvSpPr/>
              <p:nvPr/>
            </p:nvSpPr>
            <p:spPr>
              <a:xfrm>
                <a:off x="4270825" y="2705261"/>
                <a:ext cx="2972307" cy="270976"/>
              </a:xfrm>
              <a:prstGeom prst="rect">
                <a:avLst/>
              </a:prstGeom>
              <a:solidFill>
                <a:schemeClr val="bg1">
                  <a:lumMod val="95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id="{0BBB5B41-07E8-4443-BA62-242F046B5B1B}"/>
                  </a:ext>
                </a:extLst>
              </p:cNvPr>
              <p:cNvSpPr/>
              <p:nvPr/>
            </p:nvSpPr>
            <p:spPr>
              <a:xfrm>
                <a:off x="3751599" y="2559497"/>
                <a:ext cx="544168" cy="568719"/>
              </a:xfrm>
              <a:prstGeom prst="ellipse">
                <a:avLst/>
              </a:prstGeom>
              <a:solidFill>
                <a:srgbClr val="97C99D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E</a:t>
                </a:r>
                <a:endParaRPr lang="ru-RU" dirty="0"/>
              </a:p>
            </p:txBody>
          </p:sp>
          <p:sp>
            <p:nvSpPr>
              <p:cNvPr id="30" name="Стрелка: пятиугольник 29">
                <a:extLst>
                  <a:ext uri="{FF2B5EF4-FFF2-40B4-BE49-F238E27FC236}">
                    <a16:creationId xmlns:a16="http://schemas.microsoft.com/office/drawing/2014/main" id="{DE8FBF21-4B2A-4DB1-BB1F-EFAE85AF56FC}"/>
                  </a:ext>
                </a:extLst>
              </p:cNvPr>
              <p:cNvSpPr/>
              <p:nvPr/>
            </p:nvSpPr>
            <p:spPr>
              <a:xfrm rot="16200000">
                <a:off x="5217724" y="2717730"/>
                <a:ext cx="410449" cy="193934"/>
              </a:xfrm>
              <a:prstGeom prst="homePlate">
                <a:avLst>
                  <a:gd name="adj" fmla="val 4085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620F6278-4F0A-4B59-B98B-978B67AB4ED3}"/>
                </a:ext>
              </a:extLst>
            </p:cNvPr>
            <p:cNvGrpSpPr/>
            <p:nvPr/>
          </p:nvGrpSpPr>
          <p:grpSpPr>
            <a:xfrm>
              <a:off x="3751599" y="3352480"/>
              <a:ext cx="3475701" cy="568719"/>
              <a:chOff x="3751599" y="3334650"/>
              <a:chExt cx="3475701" cy="568719"/>
            </a:xfrm>
          </p:grpSpPr>
          <p:sp>
            <p:nvSpPr>
              <p:cNvPr id="50" name="Прямоугольник 49">
                <a:extLst>
                  <a:ext uri="{FF2B5EF4-FFF2-40B4-BE49-F238E27FC236}">
                    <a16:creationId xmlns:a16="http://schemas.microsoft.com/office/drawing/2014/main" id="{2435F578-5CC3-4A3A-824C-33CC4B26BD74}"/>
                  </a:ext>
                </a:extLst>
              </p:cNvPr>
              <p:cNvSpPr/>
              <p:nvPr/>
            </p:nvSpPr>
            <p:spPr>
              <a:xfrm>
                <a:off x="4238096" y="3506110"/>
                <a:ext cx="514454" cy="264767"/>
              </a:xfrm>
              <a:prstGeom prst="rect">
                <a:avLst/>
              </a:prstGeom>
              <a:solidFill>
                <a:srgbClr val="953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1" name="Прямоугольник 50">
                <a:extLst>
                  <a:ext uri="{FF2B5EF4-FFF2-40B4-BE49-F238E27FC236}">
                    <a16:creationId xmlns:a16="http://schemas.microsoft.com/office/drawing/2014/main" id="{D7D512D3-05CE-4F0E-B3B5-944F226DCBE7}"/>
                  </a:ext>
                </a:extLst>
              </p:cNvPr>
              <p:cNvSpPr/>
              <p:nvPr/>
            </p:nvSpPr>
            <p:spPr>
              <a:xfrm>
                <a:off x="4752082" y="3506110"/>
                <a:ext cx="493584" cy="264767"/>
              </a:xfrm>
              <a:prstGeom prst="rect">
                <a:avLst/>
              </a:prstGeom>
              <a:solidFill>
                <a:srgbClr val="BD4A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2" name="Прямоугольник 51">
                <a:extLst>
                  <a:ext uri="{FF2B5EF4-FFF2-40B4-BE49-F238E27FC236}">
                    <a16:creationId xmlns:a16="http://schemas.microsoft.com/office/drawing/2014/main" id="{7C49C858-B823-4A2C-955D-AACCA2023BF5}"/>
                  </a:ext>
                </a:extLst>
              </p:cNvPr>
              <p:cNvSpPr/>
              <p:nvPr/>
            </p:nvSpPr>
            <p:spPr>
              <a:xfrm>
                <a:off x="5245198" y="3506110"/>
                <a:ext cx="493584" cy="264767"/>
              </a:xfrm>
              <a:prstGeom prst="rect">
                <a:avLst/>
              </a:prstGeom>
              <a:solidFill>
                <a:srgbClr val="AC9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3" name="Прямоугольник 52">
                <a:extLst>
                  <a:ext uri="{FF2B5EF4-FFF2-40B4-BE49-F238E27FC236}">
                    <a16:creationId xmlns:a16="http://schemas.microsoft.com/office/drawing/2014/main" id="{D665FE01-0D67-47EB-957E-BB2C180886BC}"/>
                  </a:ext>
                </a:extLst>
              </p:cNvPr>
              <p:cNvSpPr/>
              <p:nvPr/>
            </p:nvSpPr>
            <p:spPr>
              <a:xfrm>
                <a:off x="5737283" y="3506110"/>
                <a:ext cx="493584" cy="264767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4" name="Прямоугольник 53">
                <a:extLst>
                  <a:ext uri="{FF2B5EF4-FFF2-40B4-BE49-F238E27FC236}">
                    <a16:creationId xmlns:a16="http://schemas.microsoft.com/office/drawing/2014/main" id="{645CB69B-3D15-4D02-B5C6-3BA0199D2610}"/>
                  </a:ext>
                </a:extLst>
              </p:cNvPr>
              <p:cNvSpPr/>
              <p:nvPr/>
            </p:nvSpPr>
            <p:spPr>
              <a:xfrm>
                <a:off x="6231431" y="3506110"/>
                <a:ext cx="493584" cy="264767"/>
              </a:xfrm>
              <a:prstGeom prst="rect">
                <a:avLst/>
              </a:prstGeom>
              <a:solidFill>
                <a:srgbClr val="299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5" name="Прямоугольник 54">
                <a:extLst>
                  <a:ext uri="{FF2B5EF4-FFF2-40B4-BE49-F238E27FC236}">
                    <a16:creationId xmlns:a16="http://schemas.microsoft.com/office/drawing/2014/main" id="{21C356F3-2E36-45D9-B86C-6ED7DF5A8196}"/>
                  </a:ext>
                </a:extLst>
              </p:cNvPr>
              <p:cNvSpPr/>
              <p:nvPr/>
            </p:nvSpPr>
            <p:spPr>
              <a:xfrm>
                <a:off x="6724546" y="3506110"/>
                <a:ext cx="493584" cy="264767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9" name="Прямоугольник 48">
                <a:extLst>
                  <a:ext uri="{FF2B5EF4-FFF2-40B4-BE49-F238E27FC236}">
                    <a16:creationId xmlns:a16="http://schemas.microsoft.com/office/drawing/2014/main" id="{8F4F8401-7B72-4B71-B5D1-B8586F9E6737}"/>
                  </a:ext>
                </a:extLst>
              </p:cNvPr>
              <p:cNvSpPr/>
              <p:nvPr/>
            </p:nvSpPr>
            <p:spPr>
              <a:xfrm>
                <a:off x="4247266" y="3505197"/>
                <a:ext cx="2980034" cy="264767"/>
              </a:xfrm>
              <a:prstGeom prst="rect">
                <a:avLst/>
              </a:prstGeom>
              <a:solidFill>
                <a:schemeClr val="bg1">
                  <a:lumMod val="95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7" name="Овал 26">
                <a:extLst>
                  <a:ext uri="{FF2B5EF4-FFF2-40B4-BE49-F238E27FC236}">
                    <a16:creationId xmlns:a16="http://schemas.microsoft.com/office/drawing/2014/main" id="{892F5DCF-B494-4318-AEE1-C0FEE39E4EEC}"/>
                  </a:ext>
                </a:extLst>
              </p:cNvPr>
              <p:cNvSpPr/>
              <p:nvPr/>
            </p:nvSpPr>
            <p:spPr>
              <a:xfrm>
                <a:off x="3751599" y="3334650"/>
                <a:ext cx="544168" cy="568719"/>
              </a:xfrm>
              <a:prstGeom prst="ellipse">
                <a:avLst/>
              </a:prstGeom>
              <a:solidFill>
                <a:srgbClr val="CDB900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S</a:t>
                </a:r>
                <a:endParaRPr lang="ru-RU" dirty="0"/>
              </a:p>
            </p:txBody>
          </p:sp>
          <p:sp>
            <p:nvSpPr>
              <p:cNvPr id="31" name="Стрелка: пятиугольник 30">
                <a:extLst>
                  <a:ext uri="{FF2B5EF4-FFF2-40B4-BE49-F238E27FC236}">
                    <a16:creationId xmlns:a16="http://schemas.microsoft.com/office/drawing/2014/main" id="{60474FDD-28BD-4F84-B2D4-8495AEB0E539}"/>
                  </a:ext>
                </a:extLst>
              </p:cNvPr>
              <p:cNvSpPr/>
              <p:nvPr/>
            </p:nvSpPr>
            <p:spPr>
              <a:xfrm rot="16200000">
                <a:off x="5582956" y="3512004"/>
                <a:ext cx="410449" cy="193934"/>
              </a:xfrm>
              <a:prstGeom prst="homePlate">
                <a:avLst>
                  <a:gd name="adj" fmla="val 4085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4921DB0A-5A7E-43D2-831B-01498B71041A}"/>
                </a:ext>
              </a:extLst>
            </p:cNvPr>
            <p:cNvGrpSpPr/>
            <p:nvPr/>
          </p:nvGrpSpPr>
          <p:grpSpPr>
            <a:xfrm>
              <a:off x="3751599" y="4145623"/>
              <a:ext cx="3473115" cy="568719"/>
              <a:chOff x="3751599" y="4145623"/>
              <a:chExt cx="3473115" cy="568719"/>
            </a:xfrm>
          </p:grpSpPr>
          <p:grpSp>
            <p:nvGrpSpPr>
              <p:cNvPr id="26" name="Группа 25">
                <a:extLst>
                  <a:ext uri="{FF2B5EF4-FFF2-40B4-BE49-F238E27FC236}">
                    <a16:creationId xmlns:a16="http://schemas.microsoft.com/office/drawing/2014/main" id="{6D26C264-3BAB-4A3F-9998-19833B8453BC}"/>
                  </a:ext>
                </a:extLst>
              </p:cNvPr>
              <p:cNvGrpSpPr/>
              <p:nvPr/>
            </p:nvGrpSpPr>
            <p:grpSpPr>
              <a:xfrm>
                <a:off x="4238096" y="4292694"/>
                <a:ext cx="2986618" cy="281688"/>
                <a:chOff x="4840721" y="4289896"/>
                <a:chExt cx="3358912" cy="302197"/>
              </a:xfrm>
            </p:grpSpPr>
            <p:grpSp>
              <p:nvGrpSpPr>
                <p:cNvPr id="33" name="Группа 32">
                  <a:extLst>
                    <a:ext uri="{FF2B5EF4-FFF2-40B4-BE49-F238E27FC236}">
                      <a16:creationId xmlns:a16="http://schemas.microsoft.com/office/drawing/2014/main" id="{A04C77E2-285D-49B8-8EF1-3991B44655EE}"/>
                    </a:ext>
                  </a:extLst>
                </p:cNvPr>
                <p:cNvGrpSpPr/>
                <p:nvPr/>
              </p:nvGrpSpPr>
              <p:grpSpPr>
                <a:xfrm>
                  <a:off x="4840721" y="4298520"/>
                  <a:ext cx="3351508" cy="284043"/>
                  <a:chOff x="4789301" y="2629658"/>
                  <a:chExt cx="3861468" cy="284043"/>
                </a:xfrm>
              </p:grpSpPr>
              <p:sp>
                <p:nvSpPr>
                  <p:cNvPr id="35" name="Прямоугольник 34">
                    <a:extLst>
                      <a:ext uri="{FF2B5EF4-FFF2-40B4-BE49-F238E27FC236}">
                        <a16:creationId xmlns:a16="http://schemas.microsoft.com/office/drawing/2014/main" id="{17A722F9-6794-4838-90CA-7DBBD88AF8BE}"/>
                      </a:ext>
                    </a:extLst>
                  </p:cNvPr>
                  <p:cNvSpPr/>
                  <p:nvPr/>
                </p:nvSpPr>
                <p:spPr>
                  <a:xfrm>
                    <a:off x="4789301" y="2629658"/>
                    <a:ext cx="666619" cy="284043"/>
                  </a:xfrm>
                  <a:prstGeom prst="rect">
                    <a:avLst/>
                  </a:prstGeom>
                  <a:solidFill>
                    <a:srgbClr val="95373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sp>
                <p:nvSpPr>
                  <p:cNvPr id="36" name="Прямоугольник 35">
                    <a:extLst>
                      <a:ext uri="{FF2B5EF4-FFF2-40B4-BE49-F238E27FC236}">
                        <a16:creationId xmlns:a16="http://schemas.microsoft.com/office/drawing/2014/main" id="{1E3F3557-7DB3-4215-9F7B-DC7AD48B39C0}"/>
                      </a:ext>
                    </a:extLst>
                  </p:cNvPr>
                  <p:cNvSpPr/>
                  <p:nvPr/>
                </p:nvSpPr>
                <p:spPr>
                  <a:xfrm>
                    <a:off x="5455314" y="2629658"/>
                    <a:ext cx="639576" cy="284043"/>
                  </a:xfrm>
                  <a:prstGeom prst="rect">
                    <a:avLst/>
                  </a:prstGeom>
                  <a:solidFill>
                    <a:srgbClr val="BD4A4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sp>
                <p:nvSpPr>
                  <p:cNvPr id="37" name="Прямоугольник 36">
                    <a:extLst>
                      <a:ext uri="{FF2B5EF4-FFF2-40B4-BE49-F238E27FC236}">
                        <a16:creationId xmlns:a16="http://schemas.microsoft.com/office/drawing/2014/main" id="{C8E3994C-7C0B-495A-8B54-3A9AC3CDEA27}"/>
                      </a:ext>
                    </a:extLst>
                  </p:cNvPr>
                  <p:cNvSpPr/>
                  <p:nvPr/>
                </p:nvSpPr>
                <p:spPr>
                  <a:xfrm>
                    <a:off x="6094284" y="2629658"/>
                    <a:ext cx="639576" cy="284043"/>
                  </a:xfrm>
                  <a:prstGeom prst="rect">
                    <a:avLst/>
                  </a:prstGeom>
                  <a:solidFill>
                    <a:srgbClr val="AC9C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sp>
                <p:nvSpPr>
                  <p:cNvPr id="38" name="Прямоугольник 37">
                    <a:extLst>
                      <a:ext uri="{FF2B5EF4-FFF2-40B4-BE49-F238E27FC236}">
                        <a16:creationId xmlns:a16="http://schemas.microsoft.com/office/drawing/2014/main" id="{63F86D93-A67A-403C-8D43-CAE3246F5BE2}"/>
                      </a:ext>
                    </a:extLst>
                  </p:cNvPr>
                  <p:cNvSpPr/>
                  <p:nvPr/>
                </p:nvSpPr>
                <p:spPr>
                  <a:xfrm>
                    <a:off x="6731917" y="2629658"/>
                    <a:ext cx="639576" cy="284043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sp>
                <p:nvSpPr>
                  <p:cNvPr id="39" name="Прямоугольник 38">
                    <a:extLst>
                      <a:ext uri="{FF2B5EF4-FFF2-40B4-BE49-F238E27FC236}">
                        <a16:creationId xmlns:a16="http://schemas.microsoft.com/office/drawing/2014/main" id="{B1B698BF-3977-4261-BECC-98D3CC34C12C}"/>
                      </a:ext>
                    </a:extLst>
                  </p:cNvPr>
                  <p:cNvSpPr/>
                  <p:nvPr/>
                </p:nvSpPr>
                <p:spPr>
                  <a:xfrm>
                    <a:off x="7372224" y="2629658"/>
                    <a:ext cx="639576" cy="284043"/>
                  </a:xfrm>
                  <a:prstGeom prst="rect">
                    <a:avLst/>
                  </a:prstGeom>
                  <a:solidFill>
                    <a:srgbClr val="299E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sp>
                <p:nvSpPr>
                  <p:cNvPr id="40" name="Прямоугольник 39">
                    <a:extLst>
                      <a:ext uri="{FF2B5EF4-FFF2-40B4-BE49-F238E27FC236}">
                        <a16:creationId xmlns:a16="http://schemas.microsoft.com/office/drawing/2014/main" id="{B1784910-3ED3-4AB9-B853-1CC99256B20C}"/>
                      </a:ext>
                    </a:extLst>
                  </p:cNvPr>
                  <p:cNvSpPr/>
                  <p:nvPr/>
                </p:nvSpPr>
                <p:spPr>
                  <a:xfrm>
                    <a:off x="8011193" y="2629658"/>
                    <a:ext cx="639576" cy="284043"/>
                  </a:xfrm>
                  <a:prstGeom prst="rect">
                    <a:avLst/>
                  </a:prstGeom>
                  <a:solidFill>
                    <a:schemeClr val="accent3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</p:grpSp>
            <p:sp>
              <p:nvSpPr>
                <p:cNvPr id="34" name="Прямоугольник 33">
                  <a:extLst>
                    <a:ext uri="{FF2B5EF4-FFF2-40B4-BE49-F238E27FC236}">
                      <a16:creationId xmlns:a16="http://schemas.microsoft.com/office/drawing/2014/main" id="{B8038CC8-64F6-4A5B-8CA6-692AB34D1EBB}"/>
                    </a:ext>
                  </a:extLst>
                </p:cNvPr>
                <p:cNvSpPr/>
                <p:nvPr/>
              </p:nvSpPr>
              <p:spPr>
                <a:xfrm>
                  <a:off x="4877531" y="4289896"/>
                  <a:ext cx="3322102" cy="302197"/>
                </a:xfrm>
                <a:prstGeom prst="rect">
                  <a:avLst/>
                </a:prstGeom>
                <a:solidFill>
                  <a:schemeClr val="bg1">
                    <a:lumMod val="95000"/>
                    <a:alpha val="6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id="{1102AB48-9B90-45CC-9252-FC02FE522367}"/>
                  </a:ext>
                </a:extLst>
              </p:cNvPr>
              <p:cNvSpPr/>
              <p:nvPr/>
            </p:nvSpPr>
            <p:spPr>
              <a:xfrm>
                <a:off x="3751599" y="4145623"/>
                <a:ext cx="544168" cy="568719"/>
              </a:xfrm>
              <a:prstGeom prst="ellipse">
                <a:avLst/>
              </a:prstGeom>
              <a:solidFill>
                <a:srgbClr val="7CBAF0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G</a:t>
                </a:r>
                <a:endParaRPr lang="ru-RU" dirty="0"/>
              </a:p>
            </p:txBody>
          </p:sp>
          <p:sp>
            <p:nvSpPr>
              <p:cNvPr id="32" name="Стрелка: пятиугольник 31">
                <a:extLst>
                  <a:ext uri="{FF2B5EF4-FFF2-40B4-BE49-F238E27FC236}">
                    <a16:creationId xmlns:a16="http://schemas.microsoft.com/office/drawing/2014/main" id="{C4A390CE-9DAC-4D50-8827-9A50D62FD0AD}"/>
                  </a:ext>
                </a:extLst>
              </p:cNvPr>
              <p:cNvSpPr/>
              <p:nvPr/>
            </p:nvSpPr>
            <p:spPr>
              <a:xfrm rot="16200000">
                <a:off x="6380445" y="4301475"/>
                <a:ext cx="410449" cy="193934"/>
              </a:xfrm>
              <a:prstGeom prst="homePlate">
                <a:avLst>
                  <a:gd name="adj" fmla="val 4085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56" name="Isosceles Triangle 228">
            <a:extLst>
              <a:ext uri="{FF2B5EF4-FFF2-40B4-BE49-F238E27FC236}">
                <a16:creationId xmlns:a16="http://schemas.microsoft.com/office/drawing/2014/main" id="{EFFD3020-4147-4E50-BA07-F58DAF1EC8C3}"/>
              </a:ext>
            </a:extLst>
          </p:cNvPr>
          <p:cNvSpPr/>
          <p:nvPr/>
        </p:nvSpPr>
        <p:spPr>
          <a:xfrm rot="5400000">
            <a:off x="5782852" y="3444200"/>
            <a:ext cx="3208033" cy="26570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F74B07C-C2D0-458A-8B94-859F4EF01AF5}"/>
              </a:ext>
            </a:extLst>
          </p:cNvPr>
          <p:cNvSpPr/>
          <p:nvPr/>
        </p:nvSpPr>
        <p:spPr>
          <a:xfrm>
            <a:off x="1158702" y="4586928"/>
            <a:ext cx="2188364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wrap="square" lIns="72000" tIns="0" rIns="72000" bIns="0" rtlCol="0" anchor="ctr"/>
          <a:lstStyle/>
          <a:p>
            <a:pPr marL="92075"/>
            <a:r>
              <a:rPr lang="ru-RU" sz="1200" kern="0" dirty="0"/>
              <a:t>4. Информация из открытых источников</a:t>
            </a:r>
            <a:endParaRPr lang="en-US" sz="1200" kern="0" dirty="0"/>
          </a:p>
        </p:txBody>
      </p:sp>
      <p:pic>
        <p:nvPicPr>
          <p:cNvPr id="68" name="Picture 24" descr="Home – Sustainalytics">
            <a:extLst>
              <a:ext uri="{FF2B5EF4-FFF2-40B4-BE49-F238E27FC236}">
                <a16:creationId xmlns:a16="http://schemas.microsoft.com/office/drawing/2014/main" id="{2E3F4B1F-7810-4D05-90E5-E6C4BAC62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2316" y="1786268"/>
            <a:ext cx="1290839" cy="26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065B5D9-EEDA-44FD-AB80-5E432F1D57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7411" y="3139170"/>
            <a:ext cx="894427" cy="260728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A57FECF4-9CEE-44C8-8323-5DDFD49DF86B}"/>
              </a:ext>
            </a:extLst>
          </p:cNvPr>
          <p:cNvSpPr txBox="1"/>
          <p:nvPr/>
        </p:nvSpPr>
        <p:spPr>
          <a:xfrm>
            <a:off x="10429577" y="1407047"/>
            <a:ext cx="111364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rgbClr val="067971"/>
                </a:solidFill>
              </a:rPr>
              <a:t>Высокий</a:t>
            </a:r>
            <a:endParaRPr lang="en-US" sz="1050" b="1" dirty="0">
              <a:solidFill>
                <a:srgbClr val="06797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053FB61-EC93-47E2-9B79-0E9858288A85}"/>
              </a:ext>
            </a:extLst>
          </p:cNvPr>
          <p:cNvSpPr txBox="1"/>
          <p:nvPr/>
        </p:nvSpPr>
        <p:spPr>
          <a:xfrm>
            <a:off x="9094575" y="1397507"/>
            <a:ext cx="111364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rgbClr val="FBB800"/>
                </a:solidFill>
              </a:rPr>
              <a:t>Средний</a:t>
            </a:r>
            <a:endParaRPr lang="en-US" sz="1050" b="1" dirty="0">
              <a:solidFill>
                <a:srgbClr val="FBB800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4E421CB-9003-4693-B8CB-85B74603E131}"/>
              </a:ext>
            </a:extLst>
          </p:cNvPr>
          <p:cNvSpPr txBox="1"/>
          <p:nvPr/>
        </p:nvSpPr>
        <p:spPr>
          <a:xfrm>
            <a:off x="7823551" y="1407047"/>
            <a:ext cx="111364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rgbClr val="CD2A2D"/>
                </a:solidFill>
              </a:rPr>
              <a:t>Низкий</a:t>
            </a:r>
            <a:endParaRPr lang="en-US" sz="1050" b="1" dirty="0">
              <a:solidFill>
                <a:srgbClr val="CD2A2D"/>
              </a:solidFill>
            </a:endParaRPr>
          </a:p>
        </p:txBody>
      </p:sp>
      <p:sp>
        <p:nvSpPr>
          <p:cNvPr id="81" name="Slide Number Placeholder 5">
            <a:extLst>
              <a:ext uri="{FF2B5EF4-FFF2-40B4-BE49-F238E27FC236}">
                <a16:creationId xmlns:a16="http://schemas.microsoft.com/office/drawing/2014/main" id="{8DD4627F-7DB8-4E70-9858-1046DA754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3150" y="6415802"/>
            <a:ext cx="419100" cy="24622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CC02F-A862-48A2-AB8A-E15E0A5B05D7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0F4C81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F4C81"/>
              </a:solidFill>
              <a:effectLst/>
              <a:uLnTx/>
              <a:uFillTx/>
              <a:latin typeface="PT Serif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F614ED8-136E-4348-B527-70CB16C4A141}"/>
              </a:ext>
            </a:extLst>
          </p:cNvPr>
          <p:cNvSpPr txBox="1"/>
          <p:nvPr/>
        </p:nvSpPr>
        <p:spPr>
          <a:xfrm>
            <a:off x="9798079" y="4284668"/>
            <a:ext cx="843984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ХХ</a:t>
            </a:r>
            <a:r>
              <a:rPr lang="en-US" sz="1200" b="1" dirty="0">
                <a:solidFill>
                  <a:schemeClr val="bg1"/>
                </a:solidFill>
              </a:rPr>
              <a:t>/</a:t>
            </a:r>
            <a:r>
              <a:rPr lang="en-US" sz="1000" b="1" dirty="0">
                <a:solidFill>
                  <a:schemeClr val="bg1"/>
                </a:solidFill>
              </a:rPr>
              <a:t>100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18449" name="Picture 17" descr="https://www.spglobal.com/ratings/_division-assets/logos/logo-ratings.png">
            <a:extLst>
              <a:ext uri="{FF2B5EF4-FFF2-40B4-BE49-F238E27FC236}">
                <a16:creationId xmlns:a16="http://schemas.microsoft.com/office/drawing/2014/main" id="{954A610F-B0CB-420F-81C1-D266D1CF0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07264" y="4206212"/>
            <a:ext cx="695107" cy="33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4AE64EAB-6038-4CBC-A5AF-11A50E191D8E}"/>
              </a:ext>
            </a:extLst>
          </p:cNvPr>
          <p:cNvSpPr/>
          <p:nvPr/>
        </p:nvSpPr>
        <p:spPr>
          <a:xfrm>
            <a:off x="9293172" y="4877676"/>
            <a:ext cx="18293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dirty="0"/>
              <a:t>Чем выше оценка, тем лучше</a:t>
            </a:r>
            <a:endParaRPr lang="en-US" sz="1000" dirty="0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B8CB3511-964E-46C1-B923-89DEA6C81FF4}"/>
              </a:ext>
            </a:extLst>
          </p:cNvPr>
          <p:cNvSpPr/>
          <p:nvPr/>
        </p:nvSpPr>
        <p:spPr>
          <a:xfrm>
            <a:off x="10297822" y="6116289"/>
            <a:ext cx="13260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Лучшая практика</a:t>
            </a:r>
            <a:endParaRPr lang="en-US" sz="1000" dirty="0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85EFA515-41E4-4AE9-9C08-6E7A5885C05C}"/>
              </a:ext>
            </a:extLst>
          </p:cNvPr>
          <p:cNvSpPr/>
          <p:nvPr/>
        </p:nvSpPr>
        <p:spPr>
          <a:xfrm>
            <a:off x="7647411" y="6039345"/>
            <a:ext cx="15836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Отсутствует раскрытие </a:t>
            </a:r>
            <a:endParaRPr lang="en-US" sz="1000" dirty="0"/>
          </a:p>
          <a:p>
            <a:r>
              <a:rPr lang="ru-RU" sz="1000" dirty="0"/>
              <a:t>информации</a:t>
            </a:r>
            <a:endParaRPr lang="en-US" sz="10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06F63EE-6846-4014-AF75-72F3957BB4B4}"/>
              </a:ext>
            </a:extLst>
          </p:cNvPr>
          <p:cNvGrpSpPr/>
          <p:nvPr/>
        </p:nvGrpSpPr>
        <p:grpSpPr>
          <a:xfrm>
            <a:off x="7733526" y="1609318"/>
            <a:ext cx="3816000" cy="108000"/>
            <a:chOff x="7733526" y="1609318"/>
            <a:chExt cx="3816000" cy="108000"/>
          </a:xfrm>
        </p:grpSpPr>
        <p:sp>
          <p:nvSpPr>
            <p:cNvPr id="73" name="Left Bracket 72">
              <a:extLst>
                <a:ext uri="{FF2B5EF4-FFF2-40B4-BE49-F238E27FC236}">
                  <a16:creationId xmlns:a16="http://schemas.microsoft.com/office/drawing/2014/main" id="{F92F1AEC-EB1C-443F-8B46-44618C226133}"/>
                </a:ext>
              </a:extLst>
            </p:cNvPr>
            <p:cNvSpPr/>
            <p:nvPr/>
          </p:nvSpPr>
          <p:spPr>
            <a:xfrm rot="5400000" flipV="1">
              <a:off x="8313385" y="1029459"/>
              <a:ext cx="108000" cy="1267718"/>
            </a:xfrm>
            <a:prstGeom prst="leftBracket">
              <a:avLst/>
            </a:prstGeom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Left Bracket 86">
              <a:extLst>
                <a:ext uri="{FF2B5EF4-FFF2-40B4-BE49-F238E27FC236}">
                  <a16:creationId xmlns:a16="http://schemas.microsoft.com/office/drawing/2014/main" id="{90BB9754-21BA-4CD5-9756-756A4C176423}"/>
                </a:ext>
              </a:extLst>
            </p:cNvPr>
            <p:cNvSpPr/>
            <p:nvPr/>
          </p:nvSpPr>
          <p:spPr>
            <a:xfrm rot="5400000" flipV="1">
              <a:off x="9592359" y="1029459"/>
              <a:ext cx="108000" cy="1267718"/>
            </a:xfrm>
            <a:prstGeom prst="leftBracket">
              <a:avLst/>
            </a:prstGeom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Left Bracket 87">
              <a:extLst>
                <a:ext uri="{FF2B5EF4-FFF2-40B4-BE49-F238E27FC236}">
                  <a16:creationId xmlns:a16="http://schemas.microsoft.com/office/drawing/2014/main" id="{F49F34F1-6454-438A-A09D-7375CCA7E3F0}"/>
                </a:ext>
              </a:extLst>
            </p:cNvPr>
            <p:cNvSpPr/>
            <p:nvPr/>
          </p:nvSpPr>
          <p:spPr>
            <a:xfrm rot="5400000" flipV="1">
              <a:off x="10861667" y="1029459"/>
              <a:ext cx="108000" cy="1267718"/>
            </a:xfrm>
            <a:prstGeom prst="leftBracket">
              <a:avLst/>
            </a:prstGeom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537C8C4-7D48-4F7F-BFB8-4FB654A66FF3}"/>
              </a:ext>
            </a:extLst>
          </p:cNvPr>
          <p:cNvGrpSpPr/>
          <p:nvPr/>
        </p:nvGrpSpPr>
        <p:grpSpPr>
          <a:xfrm>
            <a:off x="7755509" y="4728735"/>
            <a:ext cx="3708000" cy="108000"/>
            <a:chOff x="7761247" y="4846692"/>
            <a:chExt cx="3864742" cy="108000"/>
          </a:xfrm>
        </p:grpSpPr>
        <p:sp>
          <p:nvSpPr>
            <p:cNvPr id="97" name="Left Bracket 96">
              <a:extLst>
                <a:ext uri="{FF2B5EF4-FFF2-40B4-BE49-F238E27FC236}">
                  <a16:creationId xmlns:a16="http://schemas.microsoft.com/office/drawing/2014/main" id="{986611EA-60CD-471E-8CD6-F82EA0D9D527}"/>
                </a:ext>
              </a:extLst>
            </p:cNvPr>
            <p:cNvSpPr/>
            <p:nvPr/>
          </p:nvSpPr>
          <p:spPr>
            <a:xfrm rot="16200000" flipV="1">
              <a:off x="10923989" y="4252692"/>
              <a:ext cx="108000" cy="1296000"/>
            </a:xfrm>
            <a:prstGeom prst="leftBracket">
              <a:avLst/>
            </a:prstGeom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Left Bracket 97">
              <a:extLst>
                <a:ext uri="{FF2B5EF4-FFF2-40B4-BE49-F238E27FC236}">
                  <a16:creationId xmlns:a16="http://schemas.microsoft.com/office/drawing/2014/main" id="{92101D7A-C1B2-4AFE-83B6-572CC96DB480}"/>
                </a:ext>
              </a:extLst>
            </p:cNvPr>
            <p:cNvSpPr/>
            <p:nvPr/>
          </p:nvSpPr>
          <p:spPr>
            <a:xfrm rot="16200000" flipV="1">
              <a:off x="8985247" y="3622692"/>
              <a:ext cx="108000" cy="2556000"/>
            </a:xfrm>
            <a:prstGeom prst="leftBracket">
              <a:avLst/>
            </a:prstGeom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102" name="Table 101">
            <a:extLst>
              <a:ext uri="{FF2B5EF4-FFF2-40B4-BE49-F238E27FC236}">
                <a16:creationId xmlns:a16="http://schemas.microsoft.com/office/drawing/2014/main" id="{343FDF99-6464-4B0C-83F3-984A54843A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6332502"/>
              </p:ext>
            </p:extLst>
          </p:nvPr>
        </p:nvGraphicFramePr>
        <p:xfrm>
          <a:off x="7851516" y="5771886"/>
          <a:ext cx="3691704" cy="251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5284">
                  <a:extLst>
                    <a:ext uri="{9D8B030D-6E8A-4147-A177-3AD203B41FA5}">
                      <a16:colId xmlns:a16="http://schemas.microsoft.com/office/drawing/2014/main" val="2910442591"/>
                    </a:ext>
                  </a:extLst>
                </a:gridCol>
                <a:gridCol w="615284">
                  <a:extLst>
                    <a:ext uri="{9D8B030D-6E8A-4147-A177-3AD203B41FA5}">
                      <a16:colId xmlns:a16="http://schemas.microsoft.com/office/drawing/2014/main" val="3329338728"/>
                    </a:ext>
                  </a:extLst>
                </a:gridCol>
                <a:gridCol w="615284">
                  <a:extLst>
                    <a:ext uri="{9D8B030D-6E8A-4147-A177-3AD203B41FA5}">
                      <a16:colId xmlns:a16="http://schemas.microsoft.com/office/drawing/2014/main" val="2280497980"/>
                    </a:ext>
                  </a:extLst>
                </a:gridCol>
                <a:gridCol w="615284">
                  <a:extLst>
                    <a:ext uri="{9D8B030D-6E8A-4147-A177-3AD203B41FA5}">
                      <a16:colId xmlns:a16="http://schemas.microsoft.com/office/drawing/2014/main" val="3575438825"/>
                    </a:ext>
                  </a:extLst>
                </a:gridCol>
                <a:gridCol w="615284">
                  <a:extLst>
                    <a:ext uri="{9D8B030D-6E8A-4147-A177-3AD203B41FA5}">
                      <a16:colId xmlns:a16="http://schemas.microsoft.com/office/drawing/2014/main" val="2752843326"/>
                    </a:ext>
                  </a:extLst>
                </a:gridCol>
                <a:gridCol w="615284">
                  <a:extLst>
                    <a:ext uri="{9D8B030D-6E8A-4147-A177-3AD203B41FA5}">
                      <a16:colId xmlns:a16="http://schemas.microsoft.com/office/drawing/2014/main" val="2121379727"/>
                    </a:ext>
                  </a:extLst>
                </a:gridCol>
              </a:tblGrid>
              <a:tr h="209286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24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242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26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2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185518"/>
                  </a:ext>
                </a:extLst>
              </a:tr>
            </a:tbl>
          </a:graphicData>
        </a:graphic>
      </p:graphicFrame>
      <p:graphicFrame>
        <p:nvGraphicFramePr>
          <p:cNvPr id="103" name="Table 102">
            <a:extLst>
              <a:ext uri="{FF2B5EF4-FFF2-40B4-BE49-F238E27FC236}">
                <a16:creationId xmlns:a16="http://schemas.microsoft.com/office/drawing/2014/main" id="{FFC94EC7-1A5E-40CB-910C-A1DFB01F2E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427313"/>
              </p:ext>
            </p:extLst>
          </p:nvPr>
        </p:nvGraphicFramePr>
        <p:xfrm>
          <a:off x="7737557" y="2371217"/>
          <a:ext cx="3863924" cy="513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4329">
                  <a:extLst>
                    <a:ext uri="{9D8B030D-6E8A-4147-A177-3AD203B41FA5}">
                      <a16:colId xmlns:a16="http://schemas.microsoft.com/office/drawing/2014/main" val="291044259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3329338728"/>
                    </a:ext>
                  </a:extLst>
                </a:gridCol>
                <a:gridCol w="724296">
                  <a:extLst>
                    <a:ext uri="{9D8B030D-6E8A-4147-A177-3AD203B41FA5}">
                      <a16:colId xmlns:a16="http://schemas.microsoft.com/office/drawing/2014/main" val="2280497980"/>
                    </a:ext>
                  </a:extLst>
                </a:gridCol>
                <a:gridCol w="528667">
                  <a:extLst>
                    <a:ext uri="{9D8B030D-6E8A-4147-A177-3AD203B41FA5}">
                      <a16:colId xmlns:a16="http://schemas.microsoft.com/office/drawing/2014/main" val="3575438825"/>
                    </a:ext>
                  </a:extLst>
                </a:gridCol>
                <a:gridCol w="828472">
                  <a:extLst>
                    <a:ext uri="{9D8B030D-6E8A-4147-A177-3AD203B41FA5}">
                      <a16:colId xmlns:a16="http://schemas.microsoft.com/office/drawing/2014/main" val="2752843326"/>
                    </a:ext>
                  </a:extLst>
                </a:gridCol>
              </a:tblGrid>
              <a:tr h="256531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Severe</a:t>
                      </a: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24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High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Medium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Low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26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Negligible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2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185518"/>
                  </a:ext>
                </a:extLst>
              </a:tr>
              <a:tr h="256531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40+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30-40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20-30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10-20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0-10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9862605"/>
                  </a:ext>
                </a:extLst>
              </a:tr>
            </a:tbl>
          </a:graphicData>
        </a:graphic>
      </p:graphicFrame>
      <p:sp>
        <p:nvSpPr>
          <p:cNvPr id="104" name="Rectangle 103">
            <a:extLst>
              <a:ext uri="{FF2B5EF4-FFF2-40B4-BE49-F238E27FC236}">
                <a16:creationId xmlns:a16="http://schemas.microsoft.com/office/drawing/2014/main" id="{95B9DF28-135E-43ED-9624-1F3A1DB36EB2}"/>
              </a:ext>
            </a:extLst>
          </p:cNvPr>
          <p:cNvSpPr/>
          <p:nvPr/>
        </p:nvSpPr>
        <p:spPr>
          <a:xfrm>
            <a:off x="7739806" y="2095792"/>
            <a:ext cx="10358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b="1" dirty="0"/>
              <a:t>Уровень риска:</a:t>
            </a:r>
            <a:endParaRPr lang="en-US" sz="1000" b="1" dirty="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FBEA786-1107-41C7-A5B7-30A76D88A3F4}"/>
              </a:ext>
            </a:extLst>
          </p:cNvPr>
          <p:cNvGrpSpPr/>
          <p:nvPr/>
        </p:nvGrpSpPr>
        <p:grpSpPr>
          <a:xfrm>
            <a:off x="573474" y="1061883"/>
            <a:ext cx="2764802" cy="307766"/>
            <a:chOff x="350276" y="1061883"/>
            <a:chExt cx="2988000" cy="276999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665DDCDD-B0D2-4E42-B668-E851F0FB4B3A}"/>
                </a:ext>
              </a:extLst>
            </p:cNvPr>
            <p:cNvSpPr/>
            <p:nvPr/>
          </p:nvSpPr>
          <p:spPr>
            <a:xfrm>
              <a:off x="1181820" y="1061883"/>
              <a:ext cx="1324913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  <a:ea typeface="Roboto Light" panose="02000000000000000000" pitchFamily="2" charset="0"/>
                  <a:cs typeface="Roboto Light" panose="02000000000000000000" pitchFamily="2" charset="0"/>
                </a:rPr>
                <a:t>Входные данные</a:t>
              </a:r>
              <a:endParaRPr lang="en-US" sz="1200" dirty="0">
                <a:solidFill>
                  <a:schemeClr val="tx1"/>
                </a:solidFill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cxnSp>
          <p:nvCxnSpPr>
            <p:cNvPr id="99" name="Прямая соединительная линия 10">
              <a:extLst>
                <a:ext uri="{FF2B5EF4-FFF2-40B4-BE49-F238E27FC236}">
                  <a16:creationId xmlns:a16="http://schemas.microsoft.com/office/drawing/2014/main" id="{EA9A3589-B3BA-42B1-AE72-4D9F7944286A}"/>
                </a:ext>
              </a:extLst>
            </p:cNvPr>
            <p:cNvCxnSpPr>
              <a:cxnSpLocks/>
            </p:cNvCxnSpPr>
            <p:nvPr/>
          </p:nvCxnSpPr>
          <p:spPr>
            <a:xfrm>
              <a:off x="350276" y="1303646"/>
              <a:ext cx="29880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F308AFD-2AF6-48EA-9354-3D64B0076D1E}"/>
              </a:ext>
            </a:extLst>
          </p:cNvPr>
          <p:cNvGrpSpPr/>
          <p:nvPr/>
        </p:nvGrpSpPr>
        <p:grpSpPr>
          <a:xfrm>
            <a:off x="3751599" y="1046494"/>
            <a:ext cx="3384000" cy="307777"/>
            <a:chOff x="3751599" y="1046494"/>
            <a:chExt cx="3384000" cy="307777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918E236C-C3C9-4D48-AE4D-4F265624F29C}"/>
                </a:ext>
              </a:extLst>
            </p:cNvPr>
            <p:cNvSpPr/>
            <p:nvPr/>
          </p:nvSpPr>
          <p:spPr>
            <a:xfrm>
              <a:off x="4110703" y="1046494"/>
              <a:ext cx="2665793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  <a:ea typeface="Roboto Light" panose="02000000000000000000" pitchFamily="2" charset="0"/>
                  <a:cs typeface="Roboto Light" panose="02000000000000000000" pitchFamily="2" charset="0"/>
                </a:rPr>
                <a:t>Оценка показателей по областям</a:t>
              </a:r>
              <a:endParaRPr lang="en-US" sz="1200" dirty="0">
                <a:solidFill>
                  <a:schemeClr val="tx1"/>
                </a:solidFill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cxnSp>
          <p:nvCxnSpPr>
            <p:cNvPr id="107" name="Прямая соединительная линия 10">
              <a:extLst>
                <a:ext uri="{FF2B5EF4-FFF2-40B4-BE49-F238E27FC236}">
                  <a16:creationId xmlns:a16="http://schemas.microsoft.com/office/drawing/2014/main" id="{9791EF51-C034-4E09-9AEE-BBE6AF8874D2}"/>
                </a:ext>
              </a:extLst>
            </p:cNvPr>
            <p:cNvCxnSpPr>
              <a:cxnSpLocks/>
            </p:cNvCxnSpPr>
            <p:nvPr/>
          </p:nvCxnSpPr>
          <p:spPr>
            <a:xfrm>
              <a:off x="3751599" y="1303475"/>
              <a:ext cx="33840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A2E69C2-D969-4C79-8C0A-78DB54FC6109}"/>
              </a:ext>
            </a:extLst>
          </p:cNvPr>
          <p:cNvGrpSpPr/>
          <p:nvPr/>
        </p:nvGrpSpPr>
        <p:grpSpPr>
          <a:xfrm>
            <a:off x="7550526" y="1061883"/>
            <a:ext cx="4068000" cy="276999"/>
            <a:chOff x="7550526" y="1061883"/>
            <a:chExt cx="4068000" cy="276999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89B85EDA-D66E-40B2-9802-005CDD6FD97D}"/>
                </a:ext>
              </a:extLst>
            </p:cNvPr>
            <p:cNvSpPr/>
            <p:nvPr/>
          </p:nvSpPr>
          <p:spPr>
            <a:xfrm>
              <a:off x="8588099" y="1061883"/>
              <a:ext cx="199285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dirty="0"/>
                <a:t>Присвоение </a:t>
              </a:r>
              <a:r>
                <a:rPr lang="en-US" sz="1200" dirty="0"/>
                <a:t>ESG</a:t>
              </a:r>
              <a:r>
                <a:rPr lang="ru-RU" sz="1200" dirty="0"/>
                <a:t> рейтинга </a:t>
              </a:r>
              <a:endParaRPr lang="en-US" sz="1200" dirty="0"/>
            </a:p>
          </p:txBody>
        </p:sp>
        <p:cxnSp>
          <p:nvCxnSpPr>
            <p:cNvPr id="108" name="Прямая соединительная линия 10">
              <a:extLst>
                <a:ext uri="{FF2B5EF4-FFF2-40B4-BE49-F238E27FC236}">
                  <a16:creationId xmlns:a16="http://schemas.microsoft.com/office/drawing/2014/main" id="{949EBBD1-8534-4075-9591-28AE88631AF8}"/>
                </a:ext>
              </a:extLst>
            </p:cNvPr>
            <p:cNvCxnSpPr>
              <a:cxnSpLocks/>
            </p:cNvCxnSpPr>
            <p:nvPr/>
          </p:nvCxnSpPr>
          <p:spPr>
            <a:xfrm>
              <a:off x="7550526" y="1303646"/>
              <a:ext cx="40680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1" name="Graphic 100">
            <a:extLst>
              <a:ext uri="{FF2B5EF4-FFF2-40B4-BE49-F238E27FC236}">
                <a16:creationId xmlns:a16="http://schemas.microsoft.com/office/drawing/2014/main" id="{175D212F-63B8-4323-BAC8-6908BE6071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40965" y="5328873"/>
            <a:ext cx="408739" cy="408739"/>
          </a:xfrm>
          <a:prstGeom prst="rect">
            <a:avLst/>
          </a:prstGeom>
        </p:spPr>
      </p:pic>
      <p:graphicFrame>
        <p:nvGraphicFramePr>
          <p:cNvPr id="105" name="Table 104">
            <a:extLst>
              <a:ext uri="{FF2B5EF4-FFF2-40B4-BE49-F238E27FC236}">
                <a16:creationId xmlns:a16="http://schemas.microsoft.com/office/drawing/2014/main" id="{A55368C4-3DBF-464C-9C2C-4449D0D083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444135"/>
              </p:ext>
            </p:extLst>
          </p:nvPr>
        </p:nvGraphicFramePr>
        <p:xfrm>
          <a:off x="7719948" y="3562934"/>
          <a:ext cx="3863923" cy="2565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2692">
                  <a:extLst>
                    <a:ext uri="{9D8B030D-6E8A-4147-A177-3AD203B41FA5}">
                      <a16:colId xmlns:a16="http://schemas.microsoft.com/office/drawing/2014/main" val="2910442591"/>
                    </a:ext>
                  </a:extLst>
                </a:gridCol>
                <a:gridCol w="568960">
                  <a:extLst>
                    <a:ext uri="{9D8B030D-6E8A-4147-A177-3AD203B41FA5}">
                      <a16:colId xmlns:a16="http://schemas.microsoft.com/office/drawing/2014/main" val="556756712"/>
                    </a:ext>
                  </a:extLst>
                </a:gridCol>
                <a:gridCol w="722381">
                  <a:extLst>
                    <a:ext uri="{9D8B030D-6E8A-4147-A177-3AD203B41FA5}">
                      <a16:colId xmlns:a16="http://schemas.microsoft.com/office/drawing/2014/main" val="3329338728"/>
                    </a:ext>
                  </a:extLst>
                </a:gridCol>
                <a:gridCol w="576194">
                  <a:extLst>
                    <a:ext uri="{9D8B030D-6E8A-4147-A177-3AD203B41FA5}">
                      <a16:colId xmlns:a16="http://schemas.microsoft.com/office/drawing/2014/main" val="228049798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3575438825"/>
                    </a:ext>
                  </a:extLst>
                </a:gridCol>
                <a:gridCol w="405029">
                  <a:extLst>
                    <a:ext uri="{9D8B030D-6E8A-4147-A177-3AD203B41FA5}">
                      <a16:colId xmlns:a16="http://schemas.microsoft.com/office/drawing/2014/main" val="2752843326"/>
                    </a:ext>
                  </a:extLst>
                </a:gridCol>
                <a:gridCol w="507667">
                  <a:extLst>
                    <a:ext uri="{9D8B030D-6E8A-4147-A177-3AD203B41FA5}">
                      <a16:colId xmlns:a16="http://schemas.microsoft.com/office/drawing/2014/main" val="904038270"/>
                    </a:ext>
                  </a:extLst>
                </a:gridCol>
              </a:tblGrid>
              <a:tr h="256531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CCC</a:t>
                      </a: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242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B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24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BB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BBB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26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AA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26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AAA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2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185518"/>
                  </a:ext>
                </a:extLst>
              </a:tr>
            </a:tbl>
          </a:graphicData>
        </a:graphic>
      </p:graphicFrame>
      <p:pic>
        <p:nvPicPr>
          <p:cNvPr id="116" name="Picture 115">
            <a:extLst>
              <a:ext uri="{FF2B5EF4-FFF2-40B4-BE49-F238E27FC236}">
                <a16:creationId xmlns:a16="http://schemas.microsoft.com/office/drawing/2014/main" id="{82597908-EF66-4E64-B50E-5E3220DFF53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21" y="4697904"/>
            <a:ext cx="367779" cy="367779"/>
          </a:xfrm>
          <a:prstGeom prst="rect">
            <a:avLst/>
          </a:prstGeom>
        </p:spPr>
      </p:pic>
      <p:pic>
        <p:nvPicPr>
          <p:cNvPr id="117" name="Graphic 116">
            <a:extLst>
              <a:ext uri="{FF2B5EF4-FFF2-40B4-BE49-F238E27FC236}">
                <a16:creationId xmlns:a16="http://schemas.microsoft.com/office/drawing/2014/main" id="{228C3C99-7E57-4798-A1E6-EED7F08A956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9310" y="3832026"/>
            <a:ext cx="396000" cy="396000"/>
          </a:xfrm>
          <a:prstGeom prst="rect">
            <a:avLst/>
          </a:prstGeom>
        </p:spPr>
      </p:pic>
      <p:pic>
        <p:nvPicPr>
          <p:cNvPr id="118" name="Graphic 117">
            <a:extLst>
              <a:ext uri="{FF2B5EF4-FFF2-40B4-BE49-F238E27FC236}">
                <a16:creationId xmlns:a16="http://schemas.microsoft.com/office/drawing/2014/main" id="{278D5581-6AE9-4453-ACAF-2A7736C9128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66031" y="2987657"/>
            <a:ext cx="402559" cy="402559"/>
          </a:xfrm>
          <a:prstGeom prst="rect">
            <a:avLst/>
          </a:prstGeom>
        </p:spPr>
      </p:pic>
      <p:pic>
        <p:nvPicPr>
          <p:cNvPr id="119" name="Graphic 118">
            <a:extLst>
              <a:ext uri="{FF2B5EF4-FFF2-40B4-BE49-F238E27FC236}">
                <a16:creationId xmlns:a16="http://schemas.microsoft.com/office/drawing/2014/main" id="{233D9AE5-86E7-4AAF-B917-813AF5FF108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69310" y="2085103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24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" name="Object 85" hidden="1">
            <a:extLst>
              <a:ext uri="{FF2B5EF4-FFF2-40B4-BE49-F238E27FC236}">
                <a16:creationId xmlns:a16="http://schemas.microsoft.com/office/drawing/2014/main" id="{4DC703F5-D471-438F-8547-4F3F5930ABC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995318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" name="Слайд think-cell" r:id="rId5" imgW="425" imgH="424" progId="TCLayout.ActiveDocument.1">
                  <p:embed/>
                </p:oleObj>
              </mc:Choice>
              <mc:Fallback>
                <p:oleObj name="Слайд think-cell" r:id="rId5" imgW="425" imgH="424" progId="TCLayout.ActiveDocument.1">
                  <p:embed/>
                  <p:pic>
                    <p:nvPicPr>
                      <p:cNvPr id="86" name="Object 85" hidden="1">
                        <a:extLst>
                          <a:ext uri="{FF2B5EF4-FFF2-40B4-BE49-F238E27FC236}">
                            <a16:creationId xmlns:a16="http://schemas.microsoft.com/office/drawing/2014/main" id="{4DC703F5-D471-438F-8547-4F3F5930AB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6E4323C-E494-4F88-BFC3-4662FE37A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49244"/>
            <a:ext cx="9379520" cy="498598"/>
          </a:xfrm>
        </p:spPr>
        <p:txBody>
          <a:bodyPr vert="horz"/>
          <a:lstStyle/>
          <a:p>
            <a:pPr lvl="0">
              <a:defRPr/>
            </a:pPr>
            <a:r>
              <a:rPr lang="ru-RU" dirty="0"/>
              <a:t>Согласно методологии рейтинговых </a:t>
            </a:r>
            <a:r>
              <a:rPr lang="en-US" dirty="0"/>
              <a:t>ESG </a:t>
            </a:r>
            <a:r>
              <a:rPr lang="ru-RU" dirty="0"/>
              <a:t>агентств, существуют </a:t>
            </a:r>
            <a:r>
              <a:rPr lang="ru-RU" sz="1800" dirty="0"/>
              <a:t>70 разделов, имеющих определённый вес </a:t>
            </a:r>
            <a:r>
              <a:rPr lang="ru-RU" dirty="0"/>
              <a:t>в совокупной</a:t>
            </a:r>
            <a:r>
              <a:rPr lang="ru-RU" sz="1800" dirty="0"/>
              <a:t> оценке </a:t>
            </a:r>
            <a:r>
              <a:rPr lang="en-US" sz="1800" dirty="0"/>
              <a:t>ESG </a:t>
            </a:r>
            <a:r>
              <a:rPr lang="ru-RU" sz="1800" dirty="0"/>
              <a:t>деятельности Компании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erif"/>
              <a:ea typeface="+mj-ea"/>
              <a:cs typeface="+mj-cs"/>
            </a:endParaRPr>
          </a:p>
        </p:txBody>
      </p:sp>
      <p:sp>
        <p:nvSpPr>
          <p:cNvPr id="291" name="Footer Placeholder 2">
            <a:extLst>
              <a:ext uri="{FF2B5EF4-FFF2-40B4-BE49-F238E27FC236}">
                <a16:creationId xmlns:a16="http://schemas.microsoft.com/office/drawing/2014/main" id="{435F7AAB-27AA-4D46-BC43-2423E345A6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70418"/>
            <a:ext cx="10698163" cy="123111"/>
          </a:xfrm>
        </p:spPr>
        <p:txBody>
          <a:bodyPr/>
          <a:lstStyle/>
          <a:p>
            <a:r>
              <a:rPr lang="ru-RU" sz="800" dirty="0">
                <a:solidFill>
                  <a:schemeClr val="bg1">
                    <a:lumMod val="50000"/>
                  </a:schemeClr>
                </a:solidFill>
              </a:rPr>
              <a:t>Примечание: (1) - ПЦ – Программы и цели</a:t>
            </a:r>
          </a:p>
        </p:txBody>
      </p:sp>
      <p:sp>
        <p:nvSpPr>
          <p:cNvPr id="296" name="Text Placeholder 3">
            <a:extLst>
              <a:ext uri="{FF2B5EF4-FFF2-40B4-BE49-F238E27FC236}">
                <a16:creationId xmlns:a16="http://schemas.microsoft.com/office/drawing/2014/main" id="{E0B97B1B-719B-45D8-BDBE-4E96299A33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130425"/>
            <a:ext cx="10155238" cy="166199"/>
          </a:xfrm>
        </p:spPr>
        <p:txBody>
          <a:bodyPr/>
          <a:lstStyle/>
          <a:p>
            <a:r>
              <a:rPr lang="ru-RU" b="1" dirty="0"/>
              <a:t>Оценка рейтинговыми агентствами ESG деятельности компаний</a:t>
            </a:r>
          </a:p>
        </p:txBody>
      </p:sp>
      <p:sp>
        <p:nvSpPr>
          <p:cNvPr id="300" name="Slide Number Placeholder 5">
            <a:extLst>
              <a:ext uri="{FF2B5EF4-FFF2-40B4-BE49-F238E27FC236}">
                <a16:creationId xmlns:a16="http://schemas.microsoft.com/office/drawing/2014/main" id="{DCA0AD4C-2A8A-4259-A529-116A9ADE4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3150" y="6415802"/>
            <a:ext cx="419100" cy="24622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CC02F-A862-48A2-AB8A-E15E0A5B05D7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0F4C81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F4C81"/>
              </a:solidFill>
              <a:effectLst/>
              <a:uLnTx/>
              <a:uFillTx/>
              <a:latin typeface="PT Serif"/>
              <a:ea typeface="+mn-ea"/>
              <a:cs typeface="+mn-cs"/>
            </a:endParaRPr>
          </a:p>
        </p:txBody>
      </p:sp>
      <p:sp>
        <p:nvSpPr>
          <p:cNvPr id="143" name="Стрелка: шеврон 25">
            <a:extLst>
              <a:ext uri="{FF2B5EF4-FFF2-40B4-BE49-F238E27FC236}">
                <a16:creationId xmlns:a16="http://schemas.microsoft.com/office/drawing/2014/main" id="{67388B15-3FB2-4D44-8291-EE8C442C3988}"/>
              </a:ext>
            </a:extLst>
          </p:cNvPr>
          <p:cNvSpPr/>
          <p:nvPr/>
        </p:nvSpPr>
        <p:spPr>
          <a:xfrm>
            <a:off x="679899" y="5897879"/>
            <a:ext cx="11086913" cy="372071"/>
          </a:xfrm>
          <a:prstGeom prst="rect">
            <a:avLst/>
          </a:prstGeom>
          <a:gradFill>
            <a:gsLst>
              <a:gs pos="0">
                <a:srgbClr val="0E5285"/>
              </a:gs>
              <a:gs pos="100000">
                <a:srgbClr val="163563"/>
              </a:gs>
            </a:gsLst>
            <a:lin ang="5400000" scaled="0"/>
          </a:gradFill>
          <a:ln>
            <a:noFill/>
          </a:ln>
          <a:effectLst>
            <a:outerShdw blurRad="304800" dist="215900" dir="9600000" algn="tl" rotWithShape="0">
              <a:schemeClr val="tx2">
                <a:alpha val="23000"/>
              </a:schemeClr>
            </a:outerShdw>
          </a:effectLst>
        </p:spPr>
        <p:txBody>
          <a:bodyPr spcFirstLastPara="1" wrap="square" lIns="90000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dirty="0">
                <a:solidFill>
                  <a:prstClr val="white"/>
                </a:solidFill>
                <a:latin typeface="PT Sans"/>
              </a:rPr>
              <a:t>Данная методология позволяют структурировать и приоритизировать деятельность в области </a:t>
            </a:r>
            <a:r>
              <a:rPr lang="en-US" sz="1100" dirty="0">
                <a:solidFill>
                  <a:prstClr val="white"/>
                </a:solidFill>
                <a:latin typeface="PT Sans"/>
              </a:rPr>
              <a:t>ESG</a:t>
            </a:r>
            <a:r>
              <a:rPr lang="ru-RU" sz="1100" dirty="0">
                <a:solidFill>
                  <a:prstClr val="white"/>
                </a:solidFill>
                <a:latin typeface="PT Sans"/>
              </a:rPr>
              <a:t>, что дает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dirty="0">
                <a:solidFill>
                  <a:prstClr val="white"/>
                </a:solidFill>
                <a:latin typeface="PT Sans"/>
              </a:rPr>
              <a:t>недропользователям возможность направлять усилия и ресурсы на более критичные для них разделы</a:t>
            </a:r>
            <a:endParaRPr kumimoji="0" lang="ru-RU" sz="11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5C3DB44-1582-468C-BEC2-2B980DC57980}"/>
              </a:ext>
            </a:extLst>
          </p:cNvPr>
          <p:cNvGrpSpPr/>
          <p:nvPr/>
        </p:nvGrpSpPr>
        <p:grpSpPr>
          <a:xfrm>
            <a:off x="347664" y="963809"/>
            <a:ext cx="11426562" cy="4857102"/>
            <a:chOff x="311383" y="963809"/>
            <a:chExt cx="11462844" cy="4857102"/>
          </a:xfrm>
        </p:grpSpPr>
        <p:sp>
          <p:nvSpPr>
            <p:cNvPr id="144" name="Rectangle 4">
              <a:extLst>
                <a:ext uri="{FF2B5EF4-FFF2-40B4-BE49-F238E27FC236}">
                  <a16:creationId xmlns:a16="http://schemas.microsoft.com/office/drawing/2014/main" id="{A9DA2A13-3AF3-4104-9084-DC068E587C7B}"/>
                </a:ext>
              </a:extLst>
            </p:cNvPr>
            <p:cNvSpPr/>
            <p:nvPr/>
          </p:nvSpPr>
          <p:spPr>
            <a:xfrm>
              <a:off x="679900" y="1269728"/>
              <a:ext cx="1188000" cy="396000"/>
            </a:xfrm>
            <a:prstGeom prst="rect">
              <a:avLst/>
            </a:prstGeom>
            <a:solidFill>
              <a:srgbClr val="AFD5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Происшествия, 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связанные 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с производством</a:t>
              </a:r>
            </a:p>
          </p:txBody>
        </p:sp>
        <p:sp>
          <p:nvSpPr>
            <p:cNvPr id="145" name="Rectangle 142">
              <a:extLst>
                <a:ext uri="{FF2B5EF4-FFF2-40B4-BE49-F238E27FC236}">
                  <a16:creationId xmlns:a16="http://schemas.microsoft.com/office/drawing/2014/main" id="{20616577-B9DF-4EE9-8E75-AC3F4E5EE4C8}"/>
                </a:ext>
              </a:extLst>
            </p:cNvPr>
            <p:cNvSpPr/>
            <p:nvPr/>
          </p:nvSpPr>
          <p:spPr>
            <a:xfrm>
              <a:off x="679900" y="963809"/>
              <a:ext cx="3672000" cy="216000"/>
            </a:xfrm>
            <a:prstGeom prst="rect">
              <a:avLst/>
            </a:prstGeom>
            <a:solidFill>
              <a:srgbClr val="97C9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Окружающая среда</a:t>
              </a:r>
            </a:p>
          </p:txBody>
        </p:sp>
        <p:sp>
          <p:nvSpPr>
            <p:cNvPr id="146" name="Rectangle 143">
              <a:extLst>
                <a:ext uri="{FF2B5EF4-FFF2-40B4-BE49-F238E27FC236}">
                  <a16:creationId xmlns:a16="http://schemas.microsoft.com/office/drawing/2014/main" id="{FAADF736-7523-4921-94BD-56113418324E}"/>
                </a:ext>
              </a:extLst>
            </p:cNvPr>
            <p:cNvSpPr/>
            <p:nvPr/>
          </p:nvSpPr>
          <p:spPr>
            <a:xfrm>
              <a:off x="4391992" y="965980"/>
              <a:ext cx="3672000" cy="216000"/>
            </a:xfrm>
            <a:prstGeom prst="rect">
              <a:avLst/>
            </a:prstGeom>
            <a:solidFill>
              <a:srgbClr val="CDB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Социальная ответственность</a:t>
              </a:r>
            </a:p>
          </p:txBody>
        </p:sp>
        <p:sp>
          <p:nvSpPr>
            <p:cNvPr id="147" name="Rectangle 144">
              <a:extLst>
                <a:ext uri="{FF2B5EF4-FFF2-40B4-BE49-F238E27FC236}">
                  <a16:creationId xmlns:a16="http://schemas.microsoft.com/office/drawing/2014/main" id="{6CA5AF58-42F1-4A9B-9C26-765C8F5F5F1C}"/>
                </a:ext>
              </a:extLst>
            </p:cNvPr>
            <p:cNvSpPr/>
            <p:nvPr/>
          </p:nvSpPr>
          <p:spPr>
            <a:xfrm>
              <a:off x="8102227" y="965980"/>
              <a:ext cx="3672000" cy="216000"/>
            </a:xfrm>
            <a:prstGeom prst="rect">
              <a:avLst/>
            </a:prstGeom>
            <a:solidFill>
              <a:srgbClr val="7CBA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Корпоративное управление</a:t>
              </a:r>
            </a:p>
          </p:txBody>
        </p:sp>
        <p:sp>
          <p:nvSpPr>
            <p:cNvPr id="149" name="Rectangle 151">
              <a:extLst>
                <a:ext uri="{FF2B5EF4-FFF2-40B4-BE49-F238E27FC236}">
                  <a16:creationId xmlns:a16="http://schemas.microsoft.com/office/drawing/2014/main" id="{CD3C9ACC-B8F8-4BDF-B953-F0507D99F1BF}"/>
                </a:ext>
              </a:extLst>
            </p:cNvPr>
            <p:cNvSpPr/>
            <p:nvPr/>
          </p:nvSpPr>
          <p:spPr>
            <a:xfrm>
              <a:off x="4391992" y="1274850"/>
              <a:ext cx="1188000" cy="396000"/>
            </a:xfrm>
            <a:prstGeom prst="rect">
              <a:avLst/>
            </a:prstGeom>
            <a:solidFill>
              <a:srgbClr val="E9DB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Происшествия, 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связанные 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с сотрудниками</a:t>
              </a:r>
            </a:p>
          </p:txBody>
        </p:sp>
        <p:sp>
          <p:nvSpPr>
            <p:cNvPr id="154" name="Rectangle 152">
              <a:extLst>
                <a:ext uri="{FF2B5EF4-FFF2-40B4-BE49-F238E27FC236}">
                  <a16:creationId xmlns:a16="http://schemas.microsoft.com/office/drawing/2014/main" id="{5D98101F-3307-474F-8557-4D8A2F535650}"/>
                </a:ext>
              </a:extLst>
            </p:cNvPr>
            <p:cNvSpPr/>
            <p:nvPr/>
          </p:nvSpPr>
          <p:spPr>
            <a:xfrm>
              <a:off x="5629356" y="1273630"/>
              <a:ext cx="1215944" cy="396000"/>
            </a:xfrm>
            <a:prstGeom prst="rect">
              <a:avLst/>
            </a:prstGeom>
            <a:solidFill>
              <a:srgbClr val="E9DB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Происшествия, 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связанные</a:t>
              </a:r>
              <a:r>
                <a:rPr lang="en-US" sz="800" dirty="0">
                  <a:solidFill>
                    <a:prstClr val="black"/>
                  </a:solidFill>
                  <a:latin typeface="PT Sans"/>
                </a:rPr>
                <a:t> </a:t>
              </a:r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с местными 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сообществами</a:t>
              </a:r>
            </a:p>
          </p:txBody>
        </p:sp>
        <p:sp>
          <p:nvSpPr>
            <p:cNvPr id="165" name="Rectangle 155">
              <a:extLst>
                <a:ext uri="{FF2B5EF4-FFF2-40B4-BE49-F238E27FC236}">
                  <a16:creationId xmlns:a16="http://schemas.microsoft.com/office/drawing/2014/main" id="{846E0BF5-7B50-4243-92AB-5A879E09F537}"/>
                </a:ext>
              </a:extLst>
            </p:cNvPr>
            <p:cNvSpPr/>
            <p:nvPr/>
          </p:nvSpPr>
          <p:spPr>
            <a:xfrm>
              <a:off x="8104083" y="1281631"/>
              <a:ext cx="1227241" cy="396000"/>
            </a:xfrm>
            <a:prstGeom prst="rect">
              <a:avLst/>
            </a:prstGeom>
            <a:solidFill>
              <a:srgbClr val="ACCC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Происшествия, 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связанные с нарушением 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деловой этики</a:t>
              </a:r>
            </a:p>
          </p:txBody>
        </p:sp>
        <p:sp>
          <p:nvSpPr>
            <p:cNvPr id="175" name="Rectangle 156">
              <a:extLst>
                <a:ext uri="{FF2B5EF4-FFF2-40B4-BE49-F238E27FC236}">
                  <a16:creationId xmlns:a16="http://schemas.microsoft.com/office/drawing/2014/main" id="{A937E608-EF98-49C9-B19A-63E705FA28CD}"/>
                </a:ext>
              </a:extLst>
            </p:cNvPr>
            <p:cNvSpPr/>
            <p:nvPr/>
          </p:nvSpPr>
          <p:spPr>
            <a:xfrm>
              <a:off x="9375774" y="1277567"/>
              <a:ext cx="1153673" cy="396000"/>
            </a:xfrm>
            <a:prstGeom prst="rect">
              <a:avLst/>
            </a:prstGeom>
            <a:solidFill>
              <a:srgbClr val="ACCC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Происшествия, 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связанные 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с корп. управлением</a:t>
              </a:r>
            </a:p>
          </p:txBody>
        </p:sp>
        <p:sp>
          <p:nvSpPr>
            <p:cNvPr id="178" name="Rectangle 161">
              <a:extLst>
                <a:ext uri="{FF2B5EF4-FFF2-40B4-BE49-F238E27FC236}">
                  <a16:creationId xmlns:a16="http://schemas.microsoft.com/office/drawing/2014/main" id="{0642E0D1-BF62-4A4A-BFE2-B5C2FD4EC0B7}"/>
                </a:ext>
              </a:extLst>
            </p:cNvPr>
            <p:cNvSpPr/>
            <p:nvPr/>
          </p:nvSpPr>
          <p:spPr>
            <a:xfrm>
              <a:off x="6889750" y="1277819"/>
              <a:ext cx="1146140" cy="396000"/>
            </a:xfrm>
            <a:prstGeom prst="rect">
              <a:avLst/>
            </a:prstGeom>
            <a:solidFill>
              <a:srgbClr val="E9DB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Происшествия, 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связанные 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с цепочкой поставок</a:t>
              </a:r>
            </a:p>
          </p:txBody>
        </p:sp>
        <p:sp>
          <p:nvSpPr>
            <p:cNvPr id="192" name="Rectangle 160">
              <a:extLst>
                <a:ext uri="{FF2B5EF4-FFF2-40B4-BE49-F238E27FC236}">
                  <a16:creationId xmlns:a16="http://schemas.microsoft.com/office/drawing/2014/main" id="{579839DF-4292-4632-B807-A8501E3D909C}"/>
                </a:ext>
              </a:extLst>
            </p:cNvPr>
            <p:cNvSpPr/>
            <p:nvPr/>
          </p:nvSpPr>
          <p:spPr>
            <a:xfrm>
              <a:off x="4391992" y="1724698"/>
              <a:ext cx="1188000" cy="396000"/>
            </a:xfrm>
            <a:prstGeom prst="rect">
              <a:avLst/>
            </a:prstGeom>
            <a:solidFill>
              <a:srgbClr val="E9DB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Система мониторинга 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цепочки поставок</a:t>
              </a:r>
            </a:p>
          </p:txBody>
        </p:sp>
        <p:sp>
          <p:nvSpPr>
            <p:cNvPr id="196" name="Rectangle 162">
              <a:extLst>
                <a:ext uri="{FF2B5EF4-FFF2-40B4-BE49-F238E27FC236}">
                  <a16:creationId xmlns:a16="http://schemas.microsoft.com/office/drawing/2014/main" id="{57574231-97D1-451D-A846-AF912BCAF8D3}"/>
                </a:ext>
              </a:extLst>
            </p:cNvPr>
            <p:cNvSpPr/>
            <p:nvPr/>
          </p:nvSpPr>
          <p:spPr>
            <a:xfrm>
              <a:off x="1917264" y="1271707"/>
              <a:ext cx="1188000" cy="396000"/>
            </a:xfrm>
            <a:prstGeom prst="rect">
              <a:avLst/>
            </a:prstGeom>
            <a:solidFill>
              <a:srgbClr val="AFD5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 err="1">
                  <a:solidFill>
                    <a:prstClr val="black"/>
                  </a:solidFill>
                  <a:latin typeface="PT Sans"/>
                </a:rPr>
                <a:t>Экол</a:t>
              </a:r>
              <a:r>
                <a:rPr lang="en-US" sz="800" dirty="0">
                  <a:solidFill>
                    <a:prstClr val="black"/>
                  </a:solidFill>
                  <a:latin typeface="PT Sans"/>
                </a:rPr>
                <a:t>-</a:t>
              </a:r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е происшествия, 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связанные 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с цепочкой поставок</a:t>
              </a:r>
            </a:p>
          </p:txBody>
        </p:sp>
        <p:sp>
          <p:nvSpPr>
            <p:cNvPr id="205" name="Rectangle 159">
              <a:extLst>
                <a:ext uri="{FF2B5EF4-FFF2-40B4-BE49-F238E27FC236}">
                  <a16:creationId xmlns:a16="http://schemas.microsoft.com/office/drawing/2014/main" id="{1A9762CC-D863-4A68-839B-1ED5A0F4090B}"/>
                </a:ext>
              </a:extLst>
            </p:cNvPr>
            <p:cNvSpPr/>
            <p:nvPr/>
          </p:nvSpPr>
          <p:spPr>
            <a:xfrm>
              <a:off x="5629356" y="1723394"/>
              <a:ext cx="1215944" cy="396000"/>
            </a:xfrm>
            <a:prstGeom prst="rect">
              <a:avLst/>
            </a:prstGeom>
            <a:solidFill>
              <a:srgbClr val="E9DB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Программы 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взаимодействия</a:t>
              </a:r>
              <a:r>
                <a:rPr lang="en-US" sz="800" dirty="0">
                  <a:solidFill>
                    <a:prstClr val="black"/>
                  </a:solidFill>
                  <a:latin typeface="PT Sans"/>
                </a:rPr>
                <a:t> </a:t>
              </a:r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с </a:t>
              </a:r>
              <a:r>
                <a:rPr lang="en-US" sz="800" dirty="0">
                  <a:solidFill>
                    <a:prstClr val="black"/>
                  </a:solidFill>
                  <a:latin typeface="PT Sans"/>
                </a:rPr>
                <a:t> 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местными сообществами</a:t>
              </a:r>
            </a:p>
          </p:txBody>
        </p:sp>
        <p:sp>
          <p:nvSpPr>
            <p:cNvPr id="219" name="Rectangle 163">
              <a:extLst>
                <a:ext uri="{FF2B5EF4-FFF2-40B4-BE49-F238E27FC236}">
                  <a16:creationId xmlns:a16="http://schemas.microsoft.com/office/drawing/2014/main" id="{AC0267AC-9405-468F-AB56-5DF1B32C7379}"/>
                </a:ext>
              </a:extLst>
            </p:cNvPr>
            <p:cNvSpPr/>
            <p:nvPr/>
          </p:nvSpPr>
          <p:spPr>
            <a:xfrm>
              <a:off x="8104083" y="1725451"/>
              <a:ext cx="1227241" cy="396000"/>
            </a:xfrm>
            <a:prstGeom prst="rect">
              <a:avLst/>
            </a:prstGeom>
            <a:solidFill>
              <a:srgbClr val="ACCC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Прозрачность платежей 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правительству </a:t>
              </a:r>
              <a:r>
                <a:rPr lang="en-US" sz="800" dirty="0">
                  <a:solidFill>
                    <a:prstClr val="black"/>
                  </a:solidFill>
                  <a:latin typeface="PT Sans"/>
                </a:rPr>
                <a:t>(EITI)</a:t>
              </a:r>
              <a:endParaRPr lang="ru-RU" sz="800" dirty="0">
                <a:solidFill>
                  <a:prstClr val="black"/>
                </a:solidFill>
                <a:latin typeface="PT Sans"/>
              </a:endParaRPr>
            </a:p>
          </p:txBody>
        </p:sp>
        <p:sp>
          <p:nvSpPr>
            <p:cNvPr id="269" name="Rectangle 166">
              <a:extLst>
                <a:ext uri="{FF2B5EF4-FFF2-40B4-BE49-F238E27FC236}">
                  <a16:creationId xmlns:a16="http://schemas.microsoft.com/office/drawing/2014/main" id="{E0CA43F4-058C-45C3-9190-F879548ADE9E}"/>
                </a:ext>
              </a:extLst>
            </p:cNvPr>
            <p:cNvSpPr/>
            <p:nvPr/>
          </p:nvSpPr>
          <p:spPr>
            <a:xfrm>
              <a:off x="3154628" y="1277567"/>
              <a:ext cx="1188000" cy="396000"/>
            </a:xfrm>
            <a:prstGeom prst="rect">
              <a:avLst/>
            </a:prstGeom>
            <a:solidFill>
              <a:srgbClr val="AFD5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Зеленые закупки</a:t>
              </a:r>
            </a:p>
          </p:txBody>
        </p:sp>
        <p:sp>
          <p:nvSpPr>
            <p:cNvPr id="280" name="Rectangle 170">
              <a:extLst>
                <a:ext uri="{FF2B5EF4-FFF2-40B4-BE49-F238E27FC236}">
                  <a16:creationId xmlns:a16="http://schemas.microsoft.com/office/drawing/2014/main" id="{53A2634E-4084-40CC-A930-85EB99EFAF00}"/>
                </a:ext>
              </a:extLst>
            </p:cNvPr>
            <p:cNvSpPr/>
            <p:nvPr/>
          </p:nvSpPr>
          <p:spPr>
            <a:xfrm>
              <a:off x="4391992" y="2194966"/>
              <a:ext cx="1188000" cy="39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Политика 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по правам человека</a:t>
              </a:r>
            </a:p>
          </p:txBody>
        </p:sp>
        <p:sp>
          <p:nvSpPr>
            <p:cNvPr id="281" name="Rectangle 167">
              <a:extLst>
                <a:ext uri="{FF2B5EF4-FFF2-40B4-BE49-F238E27FC236}">
                  <a16:creationId xmlns:a16="http://schemas.microsoft.com/office/drawing/2014/main" id="{F7D3A56F-61A8-4ACC-8C70-C7C067AA5633}"/>
                </a:ext>
              </a:extLst>
            </p:cNvPr>
            <p:cNvSpPr/>
            <p:nvPr/>
          </p:nvSpPr>
          <p:spPr>
            <a:xfrm>
              <a:off x="5629356" y="2196425"/>
              <a:ext cx="1188000" cy="39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Политика в отношении 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коренных народов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 и земельных прав*</a:t>
              </a:r>
            </a:p>
          </p:txBody>
        </p:sp>
        <p:sp>
          <p:nvSpPr>
            <p:cNvPr id="282" name="Rectangle 171">
              <a:extLst>
                <a:ext uri="{FF2B5EF4-FFF2-40B4-BE49-F238E27FC236}">
                  <a16:creationId xmlns:a16="http://schemas.microsoft.com/office/drawing/2014/main" id="{5C023746-8A6B-40FC-8379-9D282862FB31}"/>
                </a:ext>
              </a:extLst>
            </p:cNvPr>
            <p:cNvSpPr/>
            <p:nvPr/>
          </p:nvSpPr>
          <p:spPr>
            <a:xfrm>
              <a:off x="4391992" y="2641130"/>
              <a:ext cx="1188000" cy="39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Отсутствие летальных 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случаев 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на производстве</a:t>
              </a:r>
            </a:p>
          </p:txBody>
        </p:sp>
        <p:sp>
          <p:nvSpPr>
            <p:cNvPr id="283" name="Rectangle 172">
              <a:extLst>
                <a:ext uri="{FF2B5EF4-FFF2-40B4-BE49-F238E27FC236}">
                  <a16:creationId xmlns:a16="http://schemas.microsoft.com/office/drawing/2014/main" id="{961F0CA5-F5E4-4EEE-B23F-637041D8289C}"/>
                </a:ext>
              </a:extLst>
            </p:cNvPr>
            <p:cNvSpPr/>
            <p:nvPr/>
          </p:nvSpPr>
          <p:spPr>
            <a:xfrm>
              <a:off x="6847890" y="2195301"/>
              <a:ext cx="1188000" cy="39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800" dirty="0">
                  <a:solidFill>
                    <a:prstClr val="black"/>
                  </a:solidFill>
                  <a:latin typeface="PT Sans"/>
                </a:rPr>
                <a:t>LTIFR</a:t>
              </a:r>
              <a:endParaRPr lang="ru-RU" sz="800" dirty="0">
                <a:solidFill>
                  <a:prstClr val="black"/>
                </a:solidFill>
                <a:latin typeface="PT Sans"/>
              </a:endParaRPr>
            </a:p>
          </p:txBody>
        </p:sp>
        <p:sp>
          <p:nvSpPr>
            <p:cNvPr id="284" name="Rectangle 173">
              <a:extLst>
                <a:ext uri="{FF2B5EF4-FFF2-40B4-BE49-F238E27FC236}">
                  <a16:creationId xmlns:a16="http://schemas.microsoft.com/office/drawing/2014/main" id="{FD3DE555-052C-45E8-B5DB-5AF3B8EF45E7}"/>
                </a:ext>
              </a:extLst>
            </p:cNvPr>
            <p:cNvSpPr/>
            <p:nvPr/>
          </p:nvSpPr>
          <p:spPr>
            <a:xfrm>
              <a:off x="8104084" y="2196624"/>
              <a:ext cx="1188000" cy="3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Налоговая 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прозрачность</a:t>
              </a:r>
            </a:p>
          </p:txBody>
        </p:sp>
        <p:sp>
          <p:nvSpPr>
            <p:cNvPr id="287" name="Rectangle 176">
              <a:extLst>
                <a:ext uri="{FF2B5EF4-FFF2-40B4-BE49-F238E27FC236}">
                  <a16:creationId xmlns:a16="http://schemas.microsoft.com/office/drawing/2014/main" id="{E5E6E637-70D5-4EDC-AE33-486825AB6E7A}"/>
                </a:ext>
              </a:extLst>
            </p:cNvPr>
            <p:cNvSpPr/>
            <p:nvPr/>
          </p:nvSpPr>
          <p:spPr>
            <a:xfrm>
              <a:off x="9341448" y="2197163"/>
              <a:ext cx="1188000" cy="3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Программа 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осведомителей / 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Горячая линия</a:t>
              </a:r>
            </a:p>
          </p:txBody>
        </p:sp>
        <p:sp>
          <p:nvSpPr>
            <p:cNvPr id="298" name="Rectangle 179">
              <a:extLst>
                <a:ext uri="{FF2B5EF4-FFF2-40B4-BE49-F238E27FC236}">
                  <a16:creationId xmlns:a16="http://schemas.microsoft.com/office/drawing/2014/main" id="{F7747B71-9052-4E2D-B0F0-E62690089349}"/>
                </a:ext>
              </a:extLst>
            </p:cNvPr>
            <p:cNvSpPr/>
            <p:nvPr/>
          </p:nvSpPr>
          <p:spPr>
            <a:xfrm>
              <a:off x="679900" y="2192052"/>
              <a:ext cx="1188000" cy="396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800" dirty="0">
                  <a:solidFill>
                    <a:prstClr val="black"/>
                  </a:solidFill>
                  <a:latin typeface="PT Sans"/>
                </a:rPr>
                <a:t>Environmental </a:t>
              </a:r>
            </a:p>
            <a:p>
              <a:pPr algn="ctr"/>
              <a:r>
                <a:rPr lang="en-US" sz="800" dirty="0">
                  <a:solidFill>
                    <a:prstClr val="black"/>
                  </a:solidFill>
                  <a:latin typeface="PT Sans"/>
                </a:rPr>
                <a:t>Management System</a:t>
              </a:r>
            </a:p>
          </p:txBody>
        </p:sp>
        <p:sp>
          <p:nvSpPr>
            <p:cNvPr id="299" name="Rectangle 180">
              <a:extLst>
                <a:ext uri="{FF2B5EF4-FFF2-40B4-BE49-F238E27FC236}">
                  <a16:creationId xmlns:a16="http://schemas.microsoft.com/office/drawing/2014/main" id="{C36E0FD0-70DF-406E-AF8D-76B3B0D91581}"/>
                </a:ext>
              </a:extLst>
            </p:cNvPr>
            <p:cNvSpPr/>
            <p:nvPr/>
          </p:nvSpPr>
          <p:spPr>
            <a:xfrm>
              <a:off x="1917264" y="2187919"/>
              <a:ext cx="1188000" cy="396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Экологические штрафы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 и неденежные санкции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</p:txBody>
        </p:sp>
        <p:sp>
          <p:nvSpPr>
            <p:cNvPr id="305" name="Rectangle 181">
              <a:extLst>
                <a:ext uri="{FF2B5EF4-FFF2-40B4-BE49-F238E27FC236}">
                  <a16:creationId xmlns:a16="http://schemas.microsoft.com/office/drawing/2014/main" id="{861C7D5C-7814-4605-9D9A-F65859CAEB0B}"/>
                </a:ext>
              </a:extLst>
            </p:cNvPr>
            <p:cNvSpPr/>
            <p:nvPr/>
          </p:nvSpPr>
          <p:spPr>
            <a:xfrm>
              <a:off x="8104084" y="3581528"/>
              <a:ext cx="1188000" cy="3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Происшествия,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связанные с вопросами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 политического участия</a:t>
              </a:r>
            </a:p>
          </p:txBody>
        </p:sp>
        <p:sp>
          <p:nvSpPr>
            <p:cNvPr id="308" name="Rectangle 184">
              <a:extLst>
                <a:ext uri="{FF2B5EF4-FFF2-40B4-BE49-F238E27FC236}">
                  <a16:creationId xmlns:a16="http://schemas.microsoft.com/office/drawing/2014/main" id="{4E8AF1C3-8D28-4C13-A010-019F5FAB79CF}"/>
                </a:ext>
              </a:extLst>
            </p:cNvPr>
            <p:cNvSpPr/>
            <p:nvPr/>
          </p:nvSpPr>
          <p:spPr>
            <a:xfrm>
              <a:off x="5629356" y="2644751"/>
              <a:ext cx="1188000" cy="39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Программы развития 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местных сообществ</a:t>
              </a:r>
            </a:p>
          </p:txBody>
        </p:sp>
        <p:sp>
          <p:nvSpPr>
            <p:cNvPr id="309" name="Rectangle 185">
              <a:extLst>
                <a:ext uri="{FF2B5EF4-FFF2-40B4-BE49-F238E27FC236}">
                  <a16:creationId xmlns:a16="http://schemas.microsoft.com/office/drawing/2014/main" id="{7EA4AEBF-04CC-48EF-94EE-910BF41FBEF1}"/>
                </a:ext>
              </a:extLst>
            </p:cNvPr>
            <p:cNvSpPr/>
            <p:nvPr/>
          </p:nvSpPr>
          <p:spPr>
            <a:xfrm>
              <a:off x="6847890" y="2643891"/>
              <a:ext cx="1188000" cy="39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Текучесть персонала</a:t>
              </a:r>
            </a:p>
          </p:txBody>
        </p:sp>
        <p:sp>
          <p:nvSpPr>
            <p:cNvPr id="310" name="Rectangle 186">
              <a:extLst>
                <a:ext uri="{FF2B5EF4-FFF2-40B4-BE49-F238E27FC236}">
                  <a16:creationId xmlns:a16="http://schemas.microsoft.com/office/drawing/2014/main" id="{0A57FF85-0495-402A-8E8D-27D5D02418B5}"/>
                </a:ext>
              </a:extLst>
            </p:cNvPr>
            <p:cNvSpPr/>
            <p:nvPr/>
          </p:nvSpPr>
          <p:spPr>
            <a:xfrm>
              <a:off x="3154628" y="2193307"/>
              <a:ext cx="1188000" cy="396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Внешняя 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сертификация </a:t>
              </a:r>
              <a:r>
                <a:rPr lang="en-US" sz="800" dirty="0">
                  <a:solidFill>
                    <a:prstClr val="black"/>
                  </a:solidFill>
                  <a:latin typeface="PT Sans"/>
                </a:rPr>
                <a:t>EMS</a:t>
              </a:r>
            </a:p>
          </p:txBody>
        </p:sp>
        <p:sp>
          <p:nvSpPr>
            <p:cNvPr id="312" name="Rectangle 190">
              <a:extLst>
                <a:ext uri="{FF2B5EF4-FFF2-40B4-BE49-F238E27FC236}">
                  <a16:creationId xmlns:a16="http://schemas.microsoft.com/office/drawing/2014/main" id="{B131F4BE-89F6-41AD-AE98-1A35CA59B470}"/>
                </a:ext>
              </a:extLst>
            </p:cNvPr>
            <p:cNvSpPr/>
            <p:nvPr/>
          </p:nvSpPr>
          <p:spPr>
            <a:xfrm>
              <a:off x="4391992" y="3114934"/>
              <a:ext cx="1188000" cy="39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Стандарты 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цепочки поставок</a:t>
              </a:r>
            </a:p>
          </p:txBody>
        </p:sp>
        <p:sp>
          <p:nvSpPr>
            <p:cNvPr id="314" name="Rectangle 194">
              <a:extLst>
                <a:ext uri="{FF2B5EF4-FFF2-40B4-BE49-F238E27FC236}">
                  <a16:creationId xmlns:a16="http://schemas.microsoft.com/office/drawing/2014/main" id="{04F51996-2249-4B2C-BE28-CBAA32D5CB2F}"/>
                </a:ext>
              </a:extLst>
            </p:cNvPr>
            <p:cNvSpPr/>
            <p:nvPr/>
          </p:nvSpPr>
          <p:spPr>
            <a:xfrm>
              <a:off x="1917264" y="2645456"/>
              <a:ext cx="1188000" cy="396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ПЦ</a:t>
              </a:r>
              <a:r>
                <a:rPr lang="ru-RU" sz="800" i="1" baseline="30000" dirty="0">
                  <a:solidFill>
                    <a:prstClr val="black"/>
                  </a:solidFill>
                  <a:latin typeface="PT Sans"/>
                </a:rPr>
                <a:t>(1)</a:t>
              </a:r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 по сокращению 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прямых выбросов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 парниковых газов</a:t>
              </a:r>
            </a:p>
          </p:txBody>
        </p:sp>
        <p:sp>
          <p:nvSpPr>
            <p:cNvPr id="316" name="Rectangle 200">
              <a:extLst>
                <a:ext uri="{FF2B5EF4-FFF2-40B4-BE49-F238E27FC236}">
                  <a16:creationId xmlns:a16="http://schemas.microsoft.com/office/drawing/2014/main" id="{CE6C087C-211A-4892-B946-ADD1AEFA36A7}"/>
                </a:ext>
              </a:extLst>
            </p:cNvPr>
            <p:cNvSpPr/>
            <p:nvPr/>
          </p:nvSpPr>
          <p:spPr>
            <a:xfrm>
              <a:off x="679900" y="3110270"/>
              <a:ext cx="1188000" cy="396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ПЦ</a:t>
              </a:r>
              <a:r>
                <a:rPr lang="ru-RU" sz="800" i="1" baseline="30000" dirty="0">
                  <a:solidFill>
                    <a:prstClr val="black"/>
                  </a:solidFill>
                  <a:latin typeface="PT Sans"/>
                </a:rPr>
                <a:t>(1) </a:t>
              </a:r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по сокращению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 образования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 опасных отходов</a:t>
              </a:r>
            </a:p>
          </p:txBody>
        </p:sp>
        <p:sp>
          <p:nvSpPr>
            <p:cNvPr id="318" name="Rectangle 203">
              <a:extLst>
                <a:ext uri="{FF2B5EF4-FFF2-40B4-BE49-F238E27FC236}">
                  <a16:creationId xmlns:a16="http://schemas.microsoft.com/office/drawing/2014/main" id="{F797FA16-F64C-4604-BC25-F472D1D16888}"/>
                </a:ext>
              </a:extLst>
            </p:cNvPr>
            <p:cNvSpPr/>
            <p:nvPr/>
          </p:nvSpPr>
          <p:spPr>
            <a:xfrm>
              <a:off x="3154628" y="2642064"/>
              <a:ext cx="1188000" cy="396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Официальная 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экологическая политика</a:t>
              </a:r>
            </a:p>
          </p:txBody>
        </p:sp>
        <p:sp>
          <p:nvSpPr>
            <p:cNvPr id="320" name="Rectangle 206">
              <a:extLst>
                <a:ext uri="{FF2B5EF4-FFF2-40B4-BE49-F238E27FC236}">
                  <a16:creationId xmlns:a16="http://schemas.microsoft.com/office/drawing/2014/main" id="{3BC1F60C-ABFD-461B-8260-0F988422DD8D}"/>
                </a:ext>
              </a:extLst>
            </p:cNvPr>
            <p:cNvSpPr/>
            <p:nvPr/>
          </p:nvSpPr>
          <p:spPr>
            <a:xfrm>
              <a:off x="3154628" y="3111951"/>
              <a:ext cx="1188000" cy="396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ПЦ</a:t>
              </a:r>
              <a:r>
                <a:rPr lang="ru-RU" sz="800" i="1" baseline="30000" dirty="0">
                  <a:solidFill>
                    <a:prstClr val="black"/>
                  </a:solidFill>
                  <a:latin typeface="PT Sans"/>
                </a:rPr>
                <a:t>(1)</a:t>
              </a:r>
              <a:r>
                <a:rPr lang="en-US" sz="800" dirty="0">
                  <a:solidFill>
                    <a:prstClr val="black"/>
                  </a:solidFill>
                  <a:latin typeface="PT Sans"/>
                </a:rPr>
                <a:t> </a:t>
              </a:r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по сокращению 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водопотребления</a:t>
              </a:r>
            </a:p>
          </p:txBody>
        </p:sp>
        <p:sp>
          <p:nvSpPr>
            <p:cNvPr id="322" name="Rectangle 209">
              <a:extLst>
                <a:ext uri="{FF2B5EF4-FFF2-40B4-BE49-F238E27FC236}">
                  <a16:creationId xmlns:a16="http://schemas.microsoft.com/office/drawing/2014/main" id="{215AA455-C1A9-4F04-BB5A-2544DA9E4748}"/>
                </a:ext>
              </a:extLst>
            </p:cNvPr>
            <p:cNvSpPr/>
            <p:nvPr/>
          </p:nvSpPr>
          <p:spPr>
            <a:xfrm>
              <a:off x="679900" y="3585310"/>
              <a:ext cx="1188000" cy="396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ПЦ</a:t>
              </a:r>
              <a:r>
                <a:rPr lang="ru-RU" sz="800" i="1" baseline="30000" dirty="0">
                  <a:solidFill>
                    <a:prstClr val="black"/>
                  </a:solidFill>
                  <a:latin typeface="PT Sans"/>
                </a:rPr>
                <a:t>(1)</a:t>
              </a:r>
              <a:r>
                <a:rPr lang="en-US" sz="800" dirty="0">
                  <a:solidFill>
                    <a:prstClr val="black"/>
                  </a:solidFill>
                  <a:latin typeface="PT Sans"/>
                </a:rPr>
                <a:t> </a:t>
              </a:r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по защите 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биоразнообразия</a:t>
              </a:r>
            </a:p>
          </p:txBody>
        </p:sp>
        <p:sp>
          <p:nvSpPr>
            <p:cNvPr id="324" name="Rectangle 212">
              <a:extLst>
                <a:ext uri="{FF2B5EF4-FFF2-40B4-BE49-F238E27FC236}">
                  <a16:creationId xmlns:a16="http://schemas.microsoft.com/office/drawing/2014/main" id="{CBFD5299-45C8-45CB-BA80-911C5B9EE5E3}"/>
                </a:ext>
              </a:extLst>
            </p:cNvPr>
            <p:cNvSpPr/>
            <p:nvPr/>
          </p:nvSpPr>
          <p:spPr>
            <a:xfrm>
              <a:off x="5629356" y="3112376"/>
              <a:ext cx="1188000" cy="39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ПЦ</a:t>
              </a:r>
              <a:r>
                <a:rPr lang="ru-RU" sz="800" i="1" baseline="30000" dirty="0">
                  <a:solidFill>
                    <a:prstClr val="black"/>
                  </a:solidFill>
                  <a:latin typeface="PT Sans"/>
                </a:rPr>
                <a:t>(1)  </a:t>
              </a:r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по сокращению 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числа происшествий, 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связанных с ОТ иПБ</a:t>
              </a:r>
            </a:p>
          </p:txBody>
        </p:sp>
        <p:sp>
          <p:nvSpPr>
            <p:cNvPr id="325" name="Rectangle 213">
              <a:extLst>
                <a:ext uri="{FF2B5EF4-FFF2-40B4-BE49-F238E27FC236}">
                  <a16:creationId xmlns:a16="http://schemas.microsoft.com/office/drawing/2014/main" id="{33604279-1554-47C8-93C5-A3E6675F826A}"/>
                </a:ext>
              </a:extLst>
            </p:cNvPr>
            <p:cNvSpPr/>
            <p:nvPr/>
          </p:nvSpPr>
          <p:spPr>
            <a:xfrm>
              <a:off x="1917264" y="3585989"/>
              <a:ext cx="1188000" cy="396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ПЦ</a:t>
              </a:r>
              <a:r>
                <a:rPr lang="ru-RU" sz="800" i="1" baseline="30000" dirty="0">
                  <a:solidFill>
                    <a:prstClr val="black"/>
                  </a:solidFill>
                  <a:latin typeface="PT Sans"/>
                </a:rPr>
                <a:t>(1)</a:t>
              </a:r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 по улучшению 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экол-х показателей 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поставщиков</a:t>
              </a:r>
            </a:p>
          </p:txBody>
        </p:sp>
        <p:sp>
          <p:nvSpPr>
            <p:cNvPr id="326" name="Rectangle 214">
              <a:extLst>
                <a:ext uri="{FF2B5EF4-FFF2-40B4-BE49-F238E27FC236}">
                  <a16:creationId xmlns:a16="http://schemas.microsoft.com/office/drawing/2014/main" id="{0995729A-6ACB-43E0-9FF0-8AEB9BE6BA03}"/>
                </a:ext>
              </a:extLst>
            </p:cNvPr>
            <p:cNvSpPr/>
            <p:nvPr/>
          </p:nvSpPr>
          <p:spPr>
            <a:xfrm>
              <a:off x="10578811" y="2204607"/>
              <a:ext cx="1188000" cy="3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Политика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 против взяточничества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 и коррупции</a:t>
              </a:r>
            </a:p>
          </p:txBody>
        </p:sp>
        <p:sp>
          <p:nvSpPr>
            <p:cNvPr id="327" name="Rectangle 215">
              <a:extLst>
                <a:ext uri="{FF2B5EF4-FFF2-40B4-BE49-F238E27FC236}">
                  <a16:creationId xmlns:a16="http://schemas.microsoft.com/office/drawing/2014/main" id="{2B9E803F-5843-4E66-99AC-C844BDF94A66}"/>
                </a:ext>
              </a:extLst>
            </p:cNvPr>
            <p:cNvSpPr/>
            <p:nvPr/>
          </p:nvSpPr>
          <p:spPr>
            <a:xfrm>
              <a:off x="9341448" y="2646510"/>
              <a:ext cx="1188000" cy="3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Участник Глобального 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договора ООН</a:t>
              </a:r>
            </a:p>
          </p:txBody>
        </p:sp>
        <p:sp>
          <p:nvSpPr>
            <p:cNvPr id="328" name="Rectangle 216">
              <a:extLst>
                <a:ext uri="{FF2B5EF4-FFF2-40B4-BE49-F238E27FC236}">
                  <a16:creationId xmlns:a16="http://schemas.microsoft.com/office/drawing/2014/main" id="{4AC40264-CA59-487C-B4AF-A75B0ACE0BB6}"/>
                </a:ext>
              </a:extLst>
            </p:cNvPr>
            <p:cNvSpPr/>
            <p:nvPr/>
          </p:nvSpPr>
          <p:spPr>
            <a:xfrm>
              <a:off x="6847890" y="3112376"/>
              <a:ext cx="1188000" cy="39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Сертификация ОТ и ПБ</a:t>
              </a:r>
            </a:p>
          </p:txBody>
        </p:sp>
        <p:sp>
          <p:nvSpPr>
            <p:cNvPr id="330" name="Rectangle 221">
              <a:extLst>
                <a:ext uri="{FF2B5EF4-FFF2-40B4-BE49-F238E27FC236}">
                  <a16:creationId xmlns:a16="http://schemas.microsoft.com/office/drawing/2014/main" id="{19011471-614E-4239-AE01-572FC3DD70FC}"/>
                </a:ext>
              </a:extLst>
            </p:cNvPr>
            <p:cNvSpPr/>
            <p:nvPr/>
          </p:nvSpPr>
          <p:spPr>
            <a:xfrm>
              <a:off x="4391992" y="3581110"/>
              <a:ext cx="1188000" cy="39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Политика 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по ликвидации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 дискриминации</a:t>
              </a:r>
            </a:p>
          </p:txBody>
        </p:sp>
        <p:sp>
          <p:nvSpPr>
            <p:cNvPr id="331" name="Rectangle 222">
              <a:extLst>
                <a:ext uri="{FF2B5EF4-FFF2-40B4-BE49-F238E27FC236}">
                  <a16:creationId xmlns:a16="http://schemas.microsoft.com/office/drawing/2014/main" id="{B90438F6-C7BD-4107-980F-A61C816A83EA}"/>
                </a:ext>
              </a:extLst>
            </p:cNvPr>
            <p:cNvSpPr/>
            <p:nvPr/>
          </p:nvSpPr>
          <p:spPr>
            <a:xfrm>
              <a:off x="5629356" y="3585307"/>
              <a:ext cx="1188000" cy="39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Политика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 свободы объединений</a:t>
              </a:r>
            </a:p>
          </p:txBody>
        </p:sp>
        <p:sp>
          <p:nvSpPr>
            <p:cNvPr id="332" name="Rectangle 223">
              <a:extLst>
                <a:ext uri="{FF2B5EF4-FFF2-40B4-BE49-F238E27FC236}">
                  <a16:creationId xmlns:a16="http://schemas.microsoft.com/office/drawing/2014/main" id="{DA7EC1E5-7723-40F3-AA86-B5A7F3F164D8}"/>
                </a:ext>
              </a:extLst>
            </p:cNvPr>
            <p:cNvSpPr/>
            <p:nvPr/>
          </p:nvSpPr>
          <p:spPr>
            <a:xfrm>
              <a:off x="6847890" y="3587158"/>
              <a:ext cx="1188000" cy="39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Программы 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по увеличению 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разнообразия кадров</a:t>
              </a:r>
            </a:p>
          </p:txBody>
        </p:sp>
        <p:sp>
          <p:nvSpPr>
            <p:cNvPr id="334" name="Rectangle 226">
              <a:extLst>
                <a:ext uri="{FF2B5EF4-FFF2-40B4-BE49-F238E27FC236}">
                  <a16:creationId xmlns:a16="http://schemas.microsoft.com/office/drawing/2014/main" id="{149DEEDD-2747-4DE9-8987-F5647E8AB420}"/>
                </a:ext>
              </a:extLst>
            </p:cNvPr>
            <p:cNvSpPr/>
            <p:nvPr/>
          </p:nvSpPr>
          <p:spPr>
            <a:xfrm>
              <a:off x="4391992" y="4022096"/>
              <a:ext cx="1188000" cy="39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% сотрудников, 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охваченных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 коллект. договорами</a:t>
              </a:r>
            </a:p>
          </p:txBody>
        </p:sp>
        <p:sp>
          <p:nvSpPr>
            <p:cNvPr id="335" name="Rectangle 227">
              <a:extLst>
                <a:ext uri="{FF2B5EF4-FFF2-40B4-BE49-F238E27FC236}">
                  <a16:creationId xmlns:a16="http://schemas.microsoft.com/office/drawing/2014/main" id="{6C20B611-67A7-4F52-9CED-AD90FA618D88}"/>
                </a:ext>
              </a:extLst>
            </p:cNvPr>
            <p:cNvSpPr/>
            <p:nvPr/>
          </p:nvSpPr>
          <p:spPr>
            <a:xfrm>
              <a:off x="3154628" y="3584304"/>
              <a:ext cx="1188000" cy="396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Участие в проекте 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Carbon Disclosure Project</a:t>
              </a:r>
            </a:p>
          </p:txBody>
        </p:sp>
        <p:sp>
          <p:nvSpPr>
            <p:cNvPr id="336" name="Rectangle 229">
              <a:extLst>
                <a:ext uri="{FF2B5EF4-FFF2-40B4-BE49-F238E27FC236}">
                  <a16:creationId xmlns:a16="http://schemas.microsoft.com/office/drawing/2014/main" id="{6B21F188-F617-497F-A413-EEAE7EE2301D}"/>
                </a:ext>
              </a:extLst>
            </p:cNvPr>
            <p:cNvSpPr/>
            <p:nvPr/>
          </p:nvSpPr>
          <p:spPr>
            <a:xfrm>
              <a:off x="9341448" y="3109044"/>
              <a:ext cx="1188000" cy="3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Стандарты 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отчетности </a:t>
              </a:r>
              <a:r>
                <a:rPr lang="en-US" sz="800" dirty="0">
                  <a:solidFill>
                    <a:prstClr val="black"/>
                  </a:solidFill>
                  <a:latin typeface="PT Sans"/>
                </a:rPr>
                <a:t>ESG</a:t>
              </a:r>
            </a:p>
          </p:txBody>
        </p:sp>
        <p:sp>
          <p:nvSpPr>
            <p:cNvPr id="337" name="Rectangle 230">
              <a:extLst>
                <a:ext uri="{FF2B5EF4-FFF2-40B4-BE49-F238E27FC236}">
                  <a16:creationId xmlns:a16="http://schemas.microsoft.com/office/drawing/2014/main" id="{E91596DE-14DB-4034-A713-47BAE269682E}"/>
                </a:ext>
              </a:extLst>
            </p:cNvPr>
            <p:cNvSpPr/>
            <p:nvPr/>
          </p:nvSpPr>
          <p:spPr>
            <a:xfrm>
              <a:off x="8104084" y="3117717"/>
              <a:ext cx="1188000" cy="3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Внешняя проверка</a:t>
              </a:r>
            </a:p>
            <a:p>
              <a:pPr algn="ctr"/>
              <a:r>
                <a:rPr lang="en-US" sz="800" dirty="0">
                  <a:solidFill>
                    <a:prstClr val="black"/>
                  </a:solidFill>
                  <a:latin typeface="PT Sans"/>
                </a:rPr>
                <a:t>ESG</a:t>
              </a:r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 отчетности</a:t>
              </a:r>
            </a:p>
          </p:txBody>
        </p:sp>
        <p:sp>
          <p:nvSpPr>
            <p:cNvPr id="339" name="Rectangle 233">
              <a:extLst>
                <a:ext uri="{FF2B5EF4-FFF2-40B4-BE49-F238E27FC236}">
                  <a16:creationId xmlns:a16="http://schemas.microsoft.com/office/drawing/2014/main" id="{8BFA6CB8-2EC0-451B-B0E3-B23A883297A4}"/>
                </a:ext>
              </a:extLst>
            </p:cNvPr>
            <p:cNvSpPr/>
            <p:nvPr/>
          </p:nvSpPr>
          <p:spPr>
            <a:xfrm>
              <a:off x="8104084" y="2645856"/>
              <a:ext cx="1188000" cy="3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Программы по борьбе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 со взяточничеством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 и коррупцией</a:t>
              </a:r>
            </a:p>
          </p:txBody>
        </p:sp>
        <p:sp>
          <p:nvSpPr>
            <p:cNvPr id="341" name="Rectangle 236">
              <a:extLst>
                <a:ext uri="{FF2B5EF4-FFF2-40B4-BE49-F238E27FC236}">
                  <a16:creationId xmlns:a16="http://schemas.microsoft.com/office/drawing/2014/main" id="{57A44AF2-D408-4AFC-BDC5-0BAD6811219A}"/>
                </a:ext>
              </a:extLst>
            </p:cNvPr>
            <p:cNvSpPr/>
            <p:nvPr/>
          </p:nvSpPr>
          <p:spPr>
            <a:xfrm>
              <a:off x="10578811" y="3585448"/>
              <a:ext cx="1188000" cy="3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Разнообразие 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Совета Директоров</a:t>
              </a:r>
            </a:p>
          </p:txBody>
        </p:sp>
        <p:sp>
          <p:nvSpPr>
            <p:cNvPr id="344" name="Rectangle 240">
              <a:extLst>
                <a:ext uri="{FF2B5EF4-FFF2-40B4-BE49-F238E27FC236}">
                  <a16:creationId xmlns:a16="http://schemas.microsoft.com/office/drawing/2014/main" id="{4C848C6E-8BD7-4E70-ADFC-D9336D8DED44}"/>
                </a:ext>
              </a:extLst>
            </p:cNvPr>
            <p:cNvSpPr/>
            <p:nvPr/>
          </p:nvSpPr>
          <p:spPr>
            <a:xfrm>
              <a:off x="10578811" y="2646916"/>
              <a:ext cx="1188000" cy="3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Независимость 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Совета Директоров</a:t>
              </a:r>
            </a:p>
          </p:txBody>
        </p:sp>
        <p:sp>
          <p:nvSpPr>
            <p:cNvPr id="345" name="Rectangle 241">
              <a:extLst>
                <a:ext uri="{FF2B5EF4-FFF2-40B4-BE49-F238E27FC236}">
                  <a16:creationId xmlns:a16="http://schemas.microsoft.com/office/drawing/2014/main" id="{EE75EED1-8103-4ADC-9B01-4927EF0461B3}"/>
                </a:ext>
              </a:extLst>
            </p:cNvPr>
            <p:cNvSpPr/>
            <p:nvPr/>
          </p:nvSpPr>
          <p:spPr>
            <a:xfrm>
              <a:off x="9341448" y="3583579"/>
              <a:ext cx="1188000" cy="3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Вознаграждение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 руководителей, 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зависящее от ESG</a:t>
              </a:r>
            </a:p>
          </p:txBody>
        </p:sp>
        <p:sp>
          <p:nvSpPr>
            <p:cNvPr id="346" name="Rectangle 242">
              <a:extLst>
                <a:ext uri="{FF2B5EF4-FFF2-40B4-BE49-F238E27FC236}">
                  <a16:creationId xmlns:a16="http://schemas.microsoft.com/office/drawing/2014/main" id="{6B5FDE6A-E692-435F-B2C3-BF8545F72686}"/>
                </a:ext>
              </a:extLst>
            </p:cNvPr>
            <p:cNvSpPr/>
            <p:nvPr/>
          </p:nvSpPr>
          <p:spPr>
            <a:xfrm>
              <a:off x="10578811" y="3105494"/>
              <a:ext cx="1188000" cy="3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Надзор 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за вопросами </a:t>
              </a:r>
              <a:r>
                <a:rPr lang="en-US" sz="800" dirty="0">
                  <a:solidFill>
                    <a:prstClr val="black"/>
                  </a:solidFill>
                  <a:latin typeface="PT Sans"/>
                </a:rPr>
                <a:t>ESG</a:t>
              </a:r>
            </a:p>
          </p:txBody>
        </p:sp>
        <p:sp>
          <p:nvSpPr>
            <p:cNvPr id="348" name="Rectangle 245">
              <a:extLst>
                <a:ext uri="{FF2B5EF4-FFF2-40B4-BE49-F238E27FC236}">
                  <a16:creationId xmlns:a16="http://schemas.microsoft.com/office/drawing/2014/main" id="{35729C33-C07E-4939-83D0-7FBC02FA1EEE}"/>
                </a:ext>
              </a:extLst>
            </p:cNvPr>
            <p:cNvSpPr/>
            <p:nvPr/>
          </p:nvSpPr>
          <p:spPr>
            <a:xfrm>
              <a:off x="679900" y="4022189"/>
              <a:ext cx="1188000" cy="396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Охват отчетности 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по выбросам 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парниковых газов</a:t>
              </a:r>
            </a:p>
          </p:txBody>
        </p:sp>
        <p:sp>
          <p:nvSpPr>
            <p:cNvPr id="349" name="Rectangle 246">
              <a:extLst>
                <a:ext uri="{FF2B5EF4-FFF2-40B4-BE49-F238E27FC236}">
                  <a16:creationId xmlns:a16="http://schemas.microsoft.com/office/drawing/2014/main" id="{109F49A8-9873-46CF-B6AB-F746571A052B}"/>
                </a:ext>
              </a:extLst>
            </p:cNvPr>
            <p:cNvSpPr/>
            <p:nvPr/>
          </p:nvSpPr>
          <p:spPr>
            <a:xfrm>
              <a:off x="679900" y="4522791"/>
              <a:ext cx="1188000" cy="396000"/>
            </a:xfrm>
            <a:prstGeom prst="rect">
              <a:avLst/>
            </a:prstGeom>
            <a:solidFill>
              <a:srgbClr val="DCEDDE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ПЦ</a:t>
              </a:r>
              <a:r>
                <a:rPr lang="ru-RU" sz="800" i="1" baseline="30000" dirty="0">
                  <a:solidFill>
                    <a:prstClr val="black"/>
                  </a:solidFill>
                  <a:latin typeface="PT Sans"/>
                </a:rPr>
                <a:t>(1)</a:t>
              </a:r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 по увеличению 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использования </a:t>
              </a:r>
              <a:r>
                <a:rPr lang="ru-RU" sz="800" dirty="0" err="1">
                  <a:solidFill>
                    <a:prstClr val="black"/>
                  </a:solidFill>
                  <a:latin typeface="PT Sans"/>
                </a:rPr>
                <a:t>возобн</a:t>
              </a:r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.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 источников энергии</a:t>
              </a:r>
            </a:p>
          </p:txBody>
        </p:sp>
        <p:sp>
          <p:nvSpPr>
            <p:cNvPr id="350" name="Rectangle 247">
              <a:extLst>
                <a:ext uri="{FF2B5EF4-FFF2-40B4-BE49-F238E27FC236}">
                  <a16:creationId xmlns:a16="http://schemas.microsoft.com/office/drawing/2014/main" id="{921C585E-F937-4081-803C-0BEC9D5006D7}"/>
                </a:ext>
              </a:extLst>
            </p:cNvPr>
            <p:cNvSpPr/>
            <p:nvPr/>
          </p:nvSpPr>
          <p:spPr>
            <a:xfrm>
              <a:off x="1917264" y="4521378"/>
              <a:ext cx="1188000" cy="396000"/>
            </a:xfrm>
            <a:prstGeom prst="rect">
              <a:avLst/>
            </a:prstGeom>
            <a:solidFill>
              <a:srgbClr val="DCEDDE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% использования энергии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 из возобновляемых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 источников</a:t>
              </a:r>
            </a:p>
          </p:txBody>
        </p:sp>
        <p:sp>
          <p:nvSpPr>
            <p:cNvPr id="351" name="Rectangle 248">
              <a:extLst>
                <a:ext uri="{FF2B5EF4-FFF2-40B4-BE49-F238E27FC236}">
                  <a16:creationId xmlns:a16="http://schemas.microsoft.com/office/drawing/2014/main" id="{787A19C1-B323-4914-B903-79FD04C67C6A}"/>
                </a:ext>
              </a:extLst>
            </p:cNvPr>
            <p:cNvSpPr/>
            <p:nvPr/>
          </p:nvSpPr>
          <p:spPr>
            <a:xfrm>
              <a:off x="3154628" y="4522366"/>
              <a:ext cx="1188000" cy="396000"/>
            </a:xfrm>
            <a:prstGeom prst="rect">
              <a:avLst/>
            </a:prstGeom>
            <a:solidFill>
              <a:srgbClr val="DCEDDE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Интенсивность 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выбросов углерода</a:t>
              </a:r>
            </a:p>
          </p:txBody>
        </p:sp>
        <p:sp>
          <p:nvSpPr>
            <p:cNvPr id="352" name="Rectangle 249">
              <a:extLst>
                <a:ext uri="{FF2B5EF4-FFF2-40B4-BE49-F238E27FC236}">
                  <a16:creationId xmlns:a16="http://schemas.microsoft.com/office/drawing/2014/main" id="{8DFB6638-C809-4D1B-8BA8-389B8FB0742F}"/>
                </a:ext>
              </a:extLst>
            </p:cNvPr>
            <p:cNvSpPr/>
            <p:nvPr/>
          </p:nvSpPr>
          <p:spPr>
            <a:xfrm>
              <a:off x="679900" y="4975427"/>
              <a:ext cx="1188000" cy="396000"/>
            </a:xfrm>
            <a:prstGeom prst="rect">
              <a:avLst/>
            </a:prstGeom>
            <a:solidFill>
              <a:srgbClr val="DCEDDE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Изменения 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в интенсивности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 выбросов углерода</a:t>
              </a:r>
            </a:p>
          </p:txBody>
        </p:sp>
        <p:sp>
          <p:nvSpPr>
            <p:cNvPr id="353" name="Rectangle 250">
              <a:extLst>
                <a:ext uri="{FF2B5EF4-FFF2-40B4-BE49-F238E27FC236}">
                  <a16:creationId xmlns:a16="http://schemas.microsoft.com/office/drawing/2014/main" id="{8E2C6B44-A53E-497D-B1C7-4EB169D8418A}"/>
                </a:ext>
              </a:extLst>
            </p:cNvPr>
            <p:cNvSpPr/>
            <p:nvPr/>
          </p:nvSpPr>
          <p:spPr>
            <a:xfrm>
              <a:off x="8104084" y="4524648"/>
              <a:ext cx="1188000" cy="396000"/>
            </a:xfrm>
            <a:prstGeom prst="rect">
              <a:avLst/>
            </a:prstGeom>
            <a:solidFill>
              <a:srgbClr val="DEEBF7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Политика в отношении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 политического участия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 и взносов</a:t>
              </a:r>
            </a:p>
          </p:txBody>
        </p:sp>
        <p:sp>
          <p:nvSpPr>
            <p:cNvPr id="354" name="Rectangle 251">
              <a:extLst>
                <a:ext uri="{FF2B5EF4-FFF2-40B4-BE49-F238E27FC236}">
                  <a16:creationId xmlns:a16="http://schemas.microsoft.com/office/drawing/2014/main" id="{9AF51FE3-B3FE-4B1B-B124-9D7F1F649C06}"/>
                </a:ext>
              </a:extLst>
            </p:cNvPr>
            <p:cNvSpPr/>
            <p:nvPr/>
          </p:nvSpPr>
          <p:spPr>
            <a:xfrm>
              <a:off x="9341448" y="4524648"/>
              <a:ext cx="1188000" cy="396000"/>
            </a:xfrm>
            <a:prstGeom prst="rect">
              <a:avLst/>
            </a:prstGeom>
            <a:solidFill>
              <a:srgbClr val="DEEBF7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Общая стоимость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политических взносов</a:t>
              </a:r>
            </a:p>
          </p:txBody>
        </p:sp>
        <p:sp>
          <p:nvSpPr>
            <p:cNvPr id="355" name="Rectangle 252">
              <a:extLst>
                <a:ext uri="{FF2B5EF4-FFF2-40B4-BE49-F238E27FC236}">
                  <a16:creationId xmlns:a16="http://schemas.microsoft.com/office/drawing/2014/main" id="{00E883C6-593B-4974-B8C8-B61DD3A01103}"/>
                </a:ext>
              </a:extLst>
            </p:cNvPr>
            <p:cNvSpPr/>
            <p:nvPr/>
          </p:nvSpPr>
          <p:spPr>
            <a:xfrm>
              <a:off x="4391992" y="4523022"/>
              <a:ext cx="1188000" cy="396000"/>
            </a:xfrm>
            <a:prstGeom prst="rect">
              <a:avLst/>
            </a:prstGeom>
            <a:solidFill>
              <a:srgbClr val="F7F2E7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Политика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 в отношении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 условий труда</a:t>
              </a:r>
            </a:p>
          </p:txBody>
        </p:sp>
        <p:sp>
          <p:nvSpPr>
            <p:cNvPr id="357" name="Rectangle 255">
              <a:extLst>
                <a:ext uri="{FF2B5EF4-FFF2-40B4-BE49-F238E27FC236}">
                  <a16:creationId xmlns:a16="http://schemas.microsoft.com/office/drawing/2014/main" id="{A50F6FA3-F4E6-419A-B745-4F731A575BA4}"/>
                </a:ext>
              </a:extLst>
            </p:cNvPr>
            <p:cNvSpPr/>
            <p:nvPr/>
          </p:nvSpPr>
          <p:spPr>
            <a:xfrm>
              <a:off x="9341448" y="4977172"/>
              <a:ext cx="1188000" cy="396000"/>
            </a:xfrm>
            <a:prstGeom prst="rect">
              <a:avLst/>
            </a:prstGeom>
            <a:solidFill>
              <a:srgbClr val="DEEBF7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Председатель 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Совета Директоров</a:t>
              </a:r>
            </a:p>
          </p:txBody>
        </p:sp>
        <p:sp>
          <p:nvSpPr>
            <p:cNvPr id="358" name="Rectangle 259">
              <a:extLst>
                <a:ext uri="{FF2B5EF4-FFF2-40B4-BE49-F238E27FC236}">
                  <a16:creationId xmlns:a16="http://schemas.microsoft.com/office/drawing/2014/main" id="{416DBECF-B1F2-4EE3-850F-CFD4B2DE1E03}"/>
                </a:ext>
              </a:extLst>
            </p:cNvPr>
            <p:cNvSpPr/>
            <p:nvPr/>
          </p:nvSpPr>
          <p:spPr>
            <a:xfrm>
              <a:off x="9341448" y="5424911"/>
              <a:ext cx="1188000" cy="396000"/>
            </a:xfrm>
            <a:prstGeom prst="rect">
              <a:avLst/>
            </a:prstGeom>
            <a:solidFill>
              <a:srgbClr val="DEEBF7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Раскрытие 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Вознаграждения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Совета Директоров</a:t>
              </a:r>
            </a:p>
          </p:txBody>
        </p:sp>
        <p:sp>
          <p:nvSpPr>
            <p:cNvPr id="359" name="Rectangle 263">
              <a:extLst>
                <a:ext uri="{FF2B5EF4-FFF2-40B4-BE49-F238E27FC236}">
                  <a16:creationId xmlns:a16="http://schemas.microsoft.com/office/drawing/2014/main" id="{C10586B4-F69A-40BA-986E-5FE9089128CE}"/>
                </a:ext>
              </a:extLst>
            </p:cNvPr>
            <p:cNvSpPr/>
            <p:nvPr/>
          </p:nvSpPr>
          <p:spPr>
            <a:xfrm>
              <a:off x="8104084" y="5424911"/>
              <a:ext cx="1188000" cy="396000"/>
            </a:xfrm>
            <a:prstGeom prst="rect">
              <a:avLst/>
            </a:prstGeom>
            <a:solidFill>
              <a:srgbClr val="DEEBF7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Неаудиторские сборы, 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выплачиваемые 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внешнему аудитору</a:t>
              </a:r>
            </a:p>
          </p:txBody>
        </p:sp>
        <p:sp>
          <p:nvSpPr>
            <p:cNvPr id="361" name="Rectangle 266">
              <a:extLst>
                <a:ext uri="{FF2B5EF4-FFF2-40B4-BE49-F238E27FC236}">
                  <a16:creationId xmlns:a16="http://schemas.microsoft.com/office/drawing/2014/main" id="{2136FA5E-B5F3-4CB4-9CC0-8D7BB4A55086}"/>
                </a:ext>
              </a:extLst>
            </p:cNvPr>
            <p:cNvSpPr/>
            <p:nvPr/>
          </p:nvSpPr>
          <p:spPr>
            <a:xfrm>
              <a:off x="8104084" y="4977286"/>
              <a:ext cx="1188000" cy="396000"/>
            </a:xfrm>
            <a:prstGeom prst="rect">
              <a:avLst/>
            </a:prstGeom>
            <a:solidFill>
              <a:srgbClr val="DEEBF7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Независимость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 комитета 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по вознаграждениям</a:t>
              </a:r>
            </a:p>
          </p:txBody>
        </p:sp>
        <p:sp>
          <p:nvSpPr>
            <p:cNvPr id="362" name="Rectangle 267">
              <a:extLst>
                <a:ext uri="{FF2B5EF4-FFF2-40B4-BE49-F238E27FC236}">
                  <a16:creationId xmlns:a16="http://schemas.microsoft.com/office/drawing/2014/main" id="{3186BE8C-02B0-4286-BCF8-58B594A52646}"/>
                </a:ext>
              </a:extLst>
            </p:cNvPr>
            <p:cNvSpPr/>
            <p:nvPr/>
          </p:nvSpPr>
          <p:spPr>
            <a:xfrm>
              <a:off x="5629356" y="4526741"/>
              <a:ext cx="1188000" cy="396000"/>
            </a:xfrm>
            <a:prstGeom prst="rect">
              <a:avLst/>
            </a:prstGeom>
            <a:solidFill>
              <a:srgbClr val="F7F2E7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Аудит цепочки поставок</a:t>
              </a:r>
            </a:p>
          </p:txBody>
        </p:sp>
        <p:sp>
          <p:nvSpPr>
            <p:cNvPr id="364" name="Rectangle 270">
              <a:extLst>
                <a:ext uri="{FF2B5EF4-FFF2-40B4-BE49-F238E27FC236}">
                  <a16:creationId xmlns:a16="http://schemas.microsoft.com/office/drawing/2014/main" id="{6E08A16F-E3FE-40F7-85C8-2A8D34DCC100}"/>
                </a:ext>
              </a:extLst>
            </p:cNvPr>
            <p:cNvSpPr/>
            <p:nvPr/>
          </p:nvSpPr>
          <p:spPr>
            <a:xfrm>
              <a:off x="3154628" y="4019341"/>
              <a:ext cx="1188000" cy="396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Интенсивность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 образования отходов </a:t>
              </a:r>
            </a:p>
          </p:txBody>
        </p:sp>
        <p:sp>
          <p:nvSpPr>
            <p:cNvPr id="365" name="Rectangle 271">
              <a:extLst>
                <a:ext uri="{FF2B5EF4-FFF2-40B4-BE49-F238E27FC236}">
                  <a16:creationId xmlns:a16="http://schemas.microsoft.com/office/drawing/2014/main" id="{FEDB6A9A-8F6C-411A-8BF2-33E5C8E70C67}"/>
                </a:ext>
              </a:extLst>
            </p:cNvPr>
            <p:cNvSpPr/>
            <p:nvPr/>
          </p:nvSpPr>
          <p:spPr>
            <a:xfrm>
              <a:off x="1917264" y="4974014"/>
              <a:ext cx="1188000" cy="396000"/>
            </a:xfrm>
            <a:prstGeom prst="rect">
              <a:avLst/>
            </a:prstGeom>
            <a:solidFill>
              <a:srgbClr val="DCEDDE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Оценка 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экол-го и социального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 воздействия</a:t>
              </a:r>
            </a:p>
          </p:txBody>
        </p:sp>
        <p:sp>
          <p:nvSpPr>
            <p:cNvPr id="367" name="Rectangle 274">
              <a:extLst>
                <a:ext uri="{FF2B5EF4-FFF2-40B4-BE49-F238E27FC236}">
                  <a16:creationId xmlns:a16="http://schemas.microsoft.com/office/drawing/2014/main" id="{DF6BC8D9-FDA5-42D1-8284-7A1992723239}"/>
                </a:ext>
              </a:extLst>
            </p:cNvPr>
            <p:cNvSpPr/>
            <p:nvPr/>
          </p:nvSpPr>
          <p:spPr>
            <a:xfrm>
              <a:off x="1917264" y="4017074"/>
              <a:ext cx="1188000" cy="396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Интенсивность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 водопотребления </a:t>
              </a:r>
            </a:p>
          </p:txBody>
        </p:sp>
        <p:sp>
          <p:nvSpPr>
            <p:cNvPr id="368" name="Rectangle 275">
              <a:extLst>
                <a:ext uri="{FF2B5EF4-FFF2-40B4-BE49-F238E27FC236}">
                  <a16:creationId xmlns:a16="http://schemas.microsoft.com/office/drawing/2014/main" id="{93D1349C-989C-4601-8793-906D4691D33F}"/>
                </a:ext>
              </a:extLst>
            </p:cNvPr>
            <p:cNvSpPr/>
            <p:nvPr/>
          </p:nvSpPr>
          <p:spPr>
            <a:xfrm>
              <a:off x="5629356" y="4019875"/>
              <a:ext cx="1188000" cy="39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Обучение персонала</a:t>
              </a:r>
            </a:p>
          </p:txBody>
        </p:sp>
        <p:sp>
          <p:nvSpPr>
            <p:cNvPr id="369" name="Rectangle 276">
              <a:extLst>
                <a:ext uri="{FF2B5EF4-FFF2-40B4-BE49-F238E27FC236}">
                  <a16:creationId xmlns:a16="http://schemas.microsoft.com/office/drawing/2014/main" id="{F4674F2C-3D79-4709-A3D0-2FC4558605CE}"/>
                </a:ext>
              </a:extLst>
            </p:cNvPr>
            <p:cNvSpPr/>
            <p:nvPr/>
          </p:nvSpPr>
          <p:spPr>
            <a:xfrm>
              <a:off x="6847890" y="4526741"/>
              <a:ext cx="1188000" cy="396000"/>
            </a:xfrm>
            <a:prstGeom prst="rect">
              <a:avLst/>
            </a:prstGeom>
            <a:solidFill>
              <a:srgbClr val="F7F2E7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Признание 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«Лучший работодатель»</a:t>
              </a:r>
            </a:p>
          </p:txBody>
        </p:sp>
        <p:sp>
          <p:nvSpPr>
            <p:cNvPr id="370" name="Rectangle 277">
              <a:extLst>
                <a:ext uri="{FF2B5EF4-FFF2-40B4-BE49-F238E27FC236}">
                  <a16:creationId xmlns:a16="http://schemas.microsoft.com/office/drawing/2014/main" id="{3A003ECF-02F9-44D3-A19D-5E718468CEE1}"/>
                </a:ext>
              </a:extLst>
            </p:cNvPr>
            <p:cNvSpPr/>
            <p:nvPr/>
          </p:nvSpPr>
          <p:spPr>
            <a:xfrm>
              <a:off x="5629356" y="4975658"/>
              <a:ext cx="1188000" cy="396000"/>
            </a:xfrm>
            <a:prstGeom prst="rect">
              <a:avLst/>
            </a:prstGeom>
            <a:solidFill>
              <a:srgbClr val="F7F2E7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Программы по борьбе 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с ВИЧ / СПИДом 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среди сотрудников</a:t>
              </a:r>
            </a:p>
          </p:txBody>
        </p:sp>
        <p:sp>
          <p:nvSpPr>
            <p:cNvPr id="371" name="Rectangle 278">
              <a:extLst>
                <a:ext uri="{FF2B5EF4-FFF2-40B4-BE49-F238E27FC236}">
                  <a16:creationId xmlns:a16="http://schemas.microsoft.com/office/drawing/2014/main" id="{DF4A0E0B-CDEB-4F18-9995-48AEF113C2A0}"/>
                </a:ext>
              </a:extLst>
            </p:cNvPr>
            <p:cNvSpPr/>
            <p:nvPr/>
          </p:nvSpPr>
          <p:spPr>
            <a:xfrm>
              <a:off x="4391992" y="4976050"/>
              <a:ext cx="1188000" cy="396000"/>
            </a:xfrm>
            <a:prstGeom prst="rect">
              <a:avLst/>
            </a:prstGeom>
            <a:solidFill>
              <a:srgbClr val="F7F2E7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Отсутствие деятельности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 в странах повышенного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 риска</a:t>
              </a:r>
            </a:p>
          </p:txBody>
        </p:sp>
        <p:sp>
          <p:nvSpPr>
            <p:cNvPr id="375" name="Rectangle 228">
              <a:extLst>
                <a:ext uri="{FF2B5EF4-FFF2-40B4-BE49-F238E27FC236}">
                  <a16:creationId xmlns:a16="http://schemas.microsoft.com/office/drawing/2014/main" id="{C56136C6-71D2-43F1-8ED7-DE743F0741AA}"/>
                </a:ext>
              </a:extLst>
            </p:cNvPr>
            <p:cNvSpPr/>
            <p:nvPr/>
          </p:nvSpPr>
          <p:spPr>
            <a:xfrm>
              <a:off x="8104084" y="4524633"/>
              <a:ext cx="1188000" cy="396000"/>
            </a:xfrm>
            <a:prstGeom prst="rect">
              <a:avLst/>
            </a:prstGeom>
            <a:solidFill>
              <a:srgbClr val="DEEBF7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Политика в отношении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 политического участия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 и взносов</a:t>
              </a:r>
            </a:p>
          </p:txBody>
        </p:sp>
        <p:sp>
          <p:nvSpPr>
            <p:cNvPr id="376" name="Rectangle 237">
              <a:extLst>
                <a:ext uri="{FF2B5EF4-FFF2-40B4-BE49-F238E27FC236}">
                  <a16:creationId xmlns:a16="http://schemas.microsoft.com/office/drawing/2014/main" id="{AB75AAF9-D972-4B67-B123-85E0C164CB82}"/>
                </a:ext>
              </a:extLst>
            </p:cNvPr>
            <p:cNvSpPr/>
            <p:nvPr/>
          </p:nvSpPr>
          <p:spPr>
            <a:xfrm>
              <a:off x="9341448" y="4524633"/>
              <a:ext cx="1188000" cy="396000"/>
            </a:xfrm>
            <a:prstGeom prst="rect">
              <a:avLst/>
            </a:prstGeom>
            <a:solidFill>
              <a:srgbClr val="DEEBF7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Общая стоимость 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политических взносов</a:t>
              </a:r>
            </a:p>
          </p:txBody>
        </p:sp>
        <p:sp>
          <p:nvSpPr>
            <p:cNvPr id="384" name="Rectangle 157">
              <a:extLst>
                <a:ext uri="{FF2B5EF4-FFF2-40B4-BE49-F238E27FC236}">
                  <a16:creationId xmlns:a16="http://schemas.microsoft.com/office/drawing/2014/main" id="{D583C6F1-386B-4008-A4B0-62E01C7EAB21}"/>
                </a:ext>
              </a:extLst>
            </p:cNvPr>
            <p:cNvSpPr/>
            <p:nvPr/>
          </p:nvSpPr>
          <p:spPr>
            <a:xfrm rot="16200000">
              <a:off x="143599" y="1621028"/>
              <a:ext cx="845413" cy="15299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wrap="square" lIns="0" tIns="0" rIns="0" bIns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Высокий</a:t>
              </a:r>
            </a:p>
          </p:txBody>
        </p:sp>
        <p:sp>
          <p:nvSpPr>
            <p:cNvPr id="385" name="Rectangle 164">
              <a:extLst>
                <a:ext uri="{FF2B5EF4-FFF2-40B4-BE49-F238E27FC236}">
                  <a16:creationId xmlns:a16="http://schemas.microsoft.com/office/drawing/2014/main" id="{4BA4E86E-BEED-4B9F-A6CA-2A8165BE8000}"/>
                </a:ext>
              </a:extLst>
            </p:cNvPr>
            <p:cNvSpPr/>
            <p:nvPr/>
          </p:nvSpPr>
          <p:spPr>
            <a:xfrm rot="16200000">
              <a:off x="-538221" y="3224530"/>
              <a:ext cx="2218110" cy="1589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vert="horz"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Средний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</p:txBody>
        </p:sp>
        <p:sp>
          <p:nvSpPr>
            <p:cNvPr id="386" name="Rectangle 168">
              <a:extLst>
                <a:ext uri="{FF2B5EF4-FFF2-40B4-BE49-F238E27FC236}">
                  <a16:creationId xmlns:a16="http://schemas.microsoft.com/office/drawing/2014/main" id="{4CDEA601-F62F-4C38-A514-31952E5FB3B9}"/>
                </a:ext>
              </a:extLst>
            </p:cNvPr>
            <p:cNvSpPr/>
            <p:nvPr/>
          </p:nvSpPr>
          <p:spPr>
            <a:xfrm rot="16200000">
              <a:off x="-74458" y="5090431"/>
              <a:ext cx="1290578" cy="1589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vert="horz"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Низкий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</p:txBody>
        </p:sp>
        <p:sp>
          <p:nvSpPr>
            <p:cNvPr id="389" name="Rectangle 291">
              <a:extLst>
                <a:ext uri="{FF2B5EF4-FFF2-40B4-BE49-F238E27FC236}">
                  <a16:creationId xmlns:a16="http://schemas.microsoft.com/office/drawing/2014/main" id="{9B12ADC8-35DB-424F-A8D7-E5974F787A92}"/>
                </a:ext>
              </a:extLst>
            </p:cNvPr>
            <p:cNvSpPr/>
            <p:nvPr/>
          </p:nvSpPr>
          <p:spPr>
            <a:xfrm>
              <a:off x="10578811" y="4524633"/>
              <a:ext cx="1188000" cy="396000"/>
            </a:xfrm>
            <a:prstGeom prst="rect">
              <a:avLst/>
            </a:prstGeom>
            <a:solidFill>
              <a:srgbClr val="DEEBF7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Раскрытие</a:t>
              </a: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 биографий директоров</a:t>
              </a:r>
            </a:p>
          </p:txBody>
        </p:sp>
        <p:sp>
          <p:nvSpPr>
            <p:cNvPr id="392" name="Rectangle 292">
              <a:extLst>
                <a:ext uri="{FF2B5EF4-FFF2-40B4-BE49-F238E27FC236}">
                  <a16:creationId xmlns:a16="http://schemas.microsoft.com/office/drawing/2014/main" id="{66C11040-57DF-4D3A-954D-6386469A2338}"/>
                </a:ext>
              </a:extLst>
            </p:cNvPr>
            <p:cNvSpPr/>
            <p:nvPr/>
          </p:nvSpPr>
          <p:spPr>
            <a:xfrm>
              <a:off x="10578811" y="4975564"/>
              <a:ext cx="1188000" cy="396000"/>
            </a:xfrm>
            <a:prstGeom prst="rect">
              <a:avLst/>
            </a:prstGeom>
            <a:solidFill>
              <a:srgbClr val="DEEBF7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Структура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и независимость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 комитета по аудиту</a:t>
              </a:r>
            </a:p>
          </p:txBody>
        </p:sp>
        <p:sp>
          <p:nvSpPr>
            <p:cNvPr id="393" name="Rectangle 197">
              <a:extLst>
                <a:ext uri="{FF2B5EF4-FFF2-40B4-BE49-F238E27FC236}">
                  <a16:creationId xmlns:a16="http://schemas.microsoft.com/office/drawing/2014/main" id="{D3EDDD3F-B47A-44E9-A5FE-3099116BB039}"/>
                </a:ext>
              </a:extLst>
            </p:cNvPr>
            <p:cNvSpPr/>
            <p:nvPr/>
          </p:nvSpPr>
          <p:spPr>
            <a:xfrm>
              <a:off x="1917264" y="3111967"/>
              <a:ext cx="1188000" cy="396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ПЦ</a:t>
              </a:r>
              <a:r>
                <a:rPr lang="ru-RU" sz="800" i="1" baseline="30000" dirty="0">
                  <a:solidFill>
                    <a:prstClr val="black"/>
                  </a:solidFill>
                  <a:latin typeface="PT Sans"/>
                </a:rPr>
                <a:t>(1)</a:t>
              </a:r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 по сокращению не 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парниковых выбросов 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в атмосферу</a:t>
              </a:r>
            </a:p>
          </p:txBody>
        </p:sp>
        <p:sp>
          <p:nvSpPr>
            <p:cNvPr id="394" name="Rectangle 193">
              <a:extLst>
                <a:ext uri="{FF2B5EF4-FFF2-40B4-BE49-F238E27FC236}">
                  <a16:creationId xmlns:a16="http://schemas.microsoft.com/office/drawing/2014/main" id="{DF201EEF-4F99-47C6-BF6A-0C18DB48E28B}"/>
                </a:ext>
              </a:extLst>
            </p:cNvPr>
            <p:cNvSpPr/>
            <p:nvPr/>
          </p:nvSpPr>
          <p:spPr>
            <a:xfrm>
              <a:off x="679900" y="2645694"/>
              <a:ext cx="1188000" cy="396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Планы</a:t>
              </a:r>
              <a:r>
                <a:rPr lang="en-US" sz="800" dirty="0">
                  <a:solidFill>
                    <a:prstClr val="black"/>
                  </a:solidFill>
                  <a:latin typeface="PT Sans"/>
                </a:rPr>
                <a:t> </a:t>
              </a:r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и 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отчетность по закрытию </a:t>
              </a:r>
              <a:endParaRPr lang="en-US" sz="800" dirty="0">
                <a:solidFill>
                  <a:prstClr val="black"/>
                </a:solidFill>
                <a:latin typeface="PT Sans"/>
              </a:endParaRPr>
            </a:p>
            <a:p>
              <a:pPr algn="ctr"/>
              <a:r>
                <a:rPr lang="ru-RU" sz="800" dirty="0">
                  <a:solidFill>
                    <a:prstClr val="black"/>
                  </a:solidFill>
                  <a:latin typeface="PT Sans"/>
                </a:rPr>
                <a:t>месторождений</a:t>
              </a:r>
            </a:p>
          </p:txBody>
        </p:sp>
        <p:sp>
          <p:nvSpPr>
            <p:cNvPr id="87" name="Rectangle 164">
              <a:extLst>
                <a:ext uri="{FF2B5EF4-FFF2-40B4-BE49-F238E27FC236}">
                  <a16:creationId xmlns:a16="http://schemas.microsoft.com/office/drawing/2014/main" id="{6F00BAE4-C579-4D3F-9367-32E38A2D3723}"/>
                </a:ext>
              </a:extLst>
            </p:cNvPr>
            <p:cNvSpPr/>
            <p:nvPr/>
          </p:nvSpPr>
          <p:spPr>
            <a:xfrm rot="16200000">
              <a:off x="-1878732" y="3461703"/>
              <a:ext cx="4543622" cy="16339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Вес раздела в оценке 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ESG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5514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2F04887-EE3C-435B-9893-9BC6073913B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123044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" name="Слайд think-cell" r:id="rId4" imgW="592" imgH="595" progId="TCLayout.ActiveDocument.1">
                  <p:embed/>
                </p:oleObj>
              </mc:Choice>
              <mc:Fallback>
                <p:oleObj name="Слайд think-cell" r:id="rId4" imgW="592" imgH="595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2F04887-EE3C-435B-9893-9BC6073913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AE246D57-91A9-4B26-960D-7A7142357842}"/>
              </a:ext>
            </a:extLst>
          </p:cNvPr>
          <p:cNvSpPr/>
          <p:nvPr/>
        </p:nvSpPr>
        <p:spPr>
          <a:xfrm>
            <a:off x="544514" y="3569975"/>
            <a:ext cx="5094286" cy="1169415"/>
          </a:xfrm>
          <a:prstGeom prst="rect">
            <a:avLst/>
          </a:prstGeom>
          <a:gradFill flip="none" rotWithShape="1">
            <a:gsLst>
              <a:gs pos="0">
                <a:srgbClr val="115082"/>
              </a:gs>
              <a:gs pos="28000">
                <a:srgbClr val="7D9AB3"/>
              </a:gs>
              <a:gs pos="100000">
                <a:srgbClr val="124D8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2" name="Table 7">
            <a:extLst>
              <a:ext uri="{FF2B5EF4-FFF2-40B4-BE49-F238E27FC236}">
                <a16:creationId xmlns:a16="http://schemas.microsoft.com/office/drawing/2014/main" id="{3E75BEC0-5866-4603-A065-F30CCBBF9E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046958"/>
              </p:ext>
            </p:extLst>
          </p:nvPr>
        </p:nvGraphicFramePr>
        <p:xfrm>
          <a:off x="544515" y="1236520"/>
          <a:ext cx="5551485" cy="46655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9579">
                  <a:extLst>
                    <a:ext uri="{9D8B030D-6E8A-4147-A177-3AD203B41FA5}">
                      <a16:colId xmlns:a16="http://schemas.microsoft.com/office/drawing/2014/main" val="1299282456"/>
                    </a:ext>
                  </a:extLst>
                </a:gridCol>
                <a:gridCol w="4921906">
                  <a:extLst>
                    <a:ext uri="{9D8B030D-6E8A-4147-A177-3AD203B41FA5}">
                      <a16:colId xmlns:a16="http://schemas.microsoft.com/office/drawing/2014/main" val="4077438230"/>
                    </a:ext>
                  </a:extLst>
                </a:gridCol>
              </a:tblGrid>
              <a:tr h="1139161"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>
                          <a:solidFill>
                            <a:schemeClr val="accent2"/>
                          </a:solidFill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endParaRPr lang="ru-RU" sz="2400" kern="1200" dirty="0">
                        <a:solidFill>
                          <a:schemeClr val="accent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Что такое </a:t>
                      </a:r>
                      <a:r>
                        <a:rPr lang="en-US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ESG</a:t>
                      </a:r>
                      <a:endParaRPr lang="ru-RU" sz="2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287330"/>
                  </a:ext>
                </a:extLst>
              </a:tr>
              <a:tr h="1139161"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>
                          <a:solidFill>
                            <a:schemeClr val="accent2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Оценка рейтинговыми агентствами </a:t>
                      </a:r>
                      <a:r>
                        <a:rPr lang="en-US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ESG </a:t>
                      </a:r>
                      <a:r>
                        <a:rPr lang="ru-RU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деятельности компаний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88817"/>
                  </a:ext>
                </a:extLst>
              </a:tr>
              <a:tr h="1248027"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>
                          <a:solidFill>
                            <a:schemeClr val="accent2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ESG </a:t>
                      </a:r>
                      <a:r>
                        <a:rPr lang="ru-RU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облигации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0877192"/>
                  </a:ext>
                </a:extLst>
              </a:tr>
              <a:tr h="11391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8BE88"/>
                          </a:solidFill>
                          <a:effectLst/>
                          <a:uLnTx/>
                          <a:uFillTx/>
                          <a:latin typeface="PT Serif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ESG </a:t>
                      </a:r>
                      <a:r>
                        <a:rPr lang="ru-RU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рейтинг как альтернатива контрактным обязательствам недропользователя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9466168"/>
                  </a:ext>
                </a:extLst>
              </a:tr>
            </a:tbl>
          </a:graphicData>
        </a:graphic>
      </p:graphicFrame>
      <p:grpSp>
        <p:nvGrpSpPr>
          <p:cNvPr id="23" name="Group 19">
            <a:extLst>
              <a:ext uri="{FF2B5EF4-FFF2-40B4-BE49-F238E27FC236}">
                <a16:creationId xmlns:a16="http://schemas.microsoft.com/office/drawing/2014/main" id="{6A123706-8166-4CA8-8E95-908A19CF01D0}"/>
              </a:ext>
            </a:extLst>
          </p:cNvPr>
          <p:cNvGrpSpPr/>
          <p:nvPr/>
        </p:nvGrpSpPr>
        <p:grpSpPr>
          <a:xfrm>
            <a:off x="544514" y="2345410"/>
            <a:ext cx="4967286" cy="0"/>
            <a:chOff x="550864" y="1787329"/>
            <a:chExt cx="4967286" cy="0"/>
          </a:xfrm>
        </p:grpSpPr>
        <p:cxnSp>
          <p:nvCxnSpPr>
            <p:cNvPr id="27" name="Straight Connector 20">
              <a:extLst>
                <a:ext uri="{FF2B5EF4-FFF2-40B4-BE49-F238E27FC236}">
                  <a16:creationId xmlns:a16="http://schemas.microsoft.com/office/drawing/2014/main" id="{554D932C-A470-4ADA-8D68-DC5973CA38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0864" y="1787329"/>
              <a:ext cx="696911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1">
              <a:extLst>
                <a:ext uri="{FF2B5EF4-FFF2-40B4-BE49-F238E27FC236}">
                  <a16:creationId xmlns:a16="http://schemas.microsoft.com/office/drawing/2014/main" id="{5349BCA1-9426-48D7-8EE6-7A8564C186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9840" y="1787329"/>
              <a:ext cx="4278310" cy="0"/>
            </a:xfrm>
            <a:prstGeom prst="line">
              <a:avLst/>
            </a:prstGeom>
            <a:ln w="6350">
              <a:gradFill>
                <a:gsLst>
                  <a:gs pos="0">
                    <a:schemeClr val="tx2">
                      <a:lumMod val="20000"/>
                      <a:lumOff val="80000"/>
                      <a:alpha val="0"/>
                    </a:schemeClr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19">
            <a:extLst>
              <a:ext uri="{FF2B5EF4-FFF2-40B4-BE49-F238E27FC236}">
                <a16:creationId xmlns:a16="http://schemas.microsoft.com/office/drawing/2014/main" id="{300000D1-F822-4EF7-99E3-4DF2514464A9}"/>
              </a:ext>
            </a:extLst>
          </p:cNvPr>
          <p:cNvGrpSpPr/>
          <p:nvPr/>
        </p:nvGrpSpPr>
        <p:grpSpPr>
          <a:xfrm>
            <a:off x="544514" y="5902030"/>
            <a:ext cx="4967286" cy="0"/>
            <a:chOff x="550864" y="1787329"/>
            <a:chExt cx="4967286" cy="0"/>
          </a:xfrm>
        </p:grpSpPr>
        <p:cxnSp>
          <p:nvCxnSpPr>
            <p:cNvPr id="30" name="Straight Connector 20">
              <a:extLst>
                <a:ext uri="{FF2B5EF4-FFF2-40B4-BE49-F238E27FC236}">
                  <a16:creationId xmlns:a16="http://schemas.microsoft.com/office/drawing/2014/main" id="{038127EA-C07F-4834-BBC1-AD8FECDBA5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0864" y="1787329"/>
              <a:ext cx="696911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21">
              <a:extLst>
                <a:ext uri="{FF2B5EF4-FFF2-40B4-BE49-F238E27FC236}">
                  <a16:creationId xmlns:a16="http://schemas.microsoft.com/office/drawing/2014/main" id="{EAF3CE5A-93DA-43E7-AB3F-5B0A9BB996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9840" y="1787329"/>
              <a:ext cx="4278310" cy="0"/>
            </a:xfrm>
            <a:prstGeom prst="line">
              <a:avLst/>
            </a:prstGeom>
            <a:ln w="6350">
              <a:gradFill>
                <a:gsLst>
                  <a:gs pos="0">
                    <a:schemeClr val="tx2">
                      <a:lumMod val="20000"/>
                      <a:lumOff val="80000"/>
                      <a:alpha val="0"/>
                    </a:schemeClr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19">
            <a:extLst>
              <a:ext uri="{FF2B5EF4-FFF2-40B4-BE49-F238E27FC236}">
                <a16:creationId xmlns:a16="http://schemas.microsoft.com/office/drawing/2014/main" id="{4D99DE33-F797-4A4C-AF98-212EDDB5FACE}"/>
              </a:ext>
            </a:extLst>
          </p:cNvPr>
          <p:cNvGrpSpPr/>
          <p:nvPr/>
        </p:nvGrpSpPr>
        <p:grpSpPr>
          <a:xfrm>
            <a:off x="544514" y="3553495"/>
            <a:ext cx="4967286" cy="0"/>
            <a:chOff x="550864" y="1787329"/>
            <a:chExt cx="4967286" cy="0"/>
          </a:xfrm>
        </p:grpSpPr>
        <p:cxnSp>
          <p:nvCxnSpPr>
            <p:cNvPr id="33" name="Straight Connector 20">
              <a:extLst>
                <a:ext uri="{FF2B5EF4-FFF2-40B4-BE49-F238E27FC236}">
                  <a16:creationId xmlns:a16="http://schemas.microsoft.com/office/drawing/2014/main" id="{9F5DE2B8-8167-4C3A-A29F-1178A1C6E4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0864" y="1787329"/>
              <a:ext cx="696911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21">
              <a:extLst>
                <a:ext uri="{FF2B5EF4-FFF2-40B4-BE49-F238E27FC236}">
                  <a16:creationId xmlns:a16="http://schemas.microsoft.com/office/drawing/2014/main" id="{A23BCFE5-F193-4F8A-8D87-6CBC37C735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9840" y="1787329"/>
              <a:ext cx="4278310" cy="0"/>
            </a:xfrm>
            <a:prstGeom prst="line">
              <a:avLst/>
            </a:prstGeom>
            <a:ln w="6350">
              <a:gradFill>
                <a:gsLst>
                  <a:gs pos="0">
                    <a:schemeClr val="tx2">
                      <a:lumMod val="20000"/>
                      <a:lumOff val="80000"/>
                      <a:alpha val="0"/>
                    </a:schemeClr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9">
            <a:extLst>
              <a:ext uri="{FF2B5EF4-FFF2-40B4-BE49-F238E27FC236}">
                <a16:creationId xmlns:a16="http://schemas.microsoft.com/office/drawing/2014/main" id="{D5D7D704-57E1-4628-95BE-8AEE320003F8}"/>
              </a:ext>
            </a:extLst>
          </p:cNvPr>
          <p:cNvGrpSpPr/>
          <p:nvPr/>
        </p:nvGrpSpPr>
        <p:grpSpPr>
          <a:xfrm>
            <a:off x="544514" y="4749890"/>
            <a:ext cx="4967286" cy="0"/>
            <a:chOff x="550864" y="1787329"/>
            <a:chExt cx="4967286" cy="0"/>
          </a:xfrm>
        </p:grpSpPr>
        <p:cxnSp>
          <p:nvCxnSpPr>
            <p:cNvPr id="15" name="Straight Connector 20">
              <a:extLst>
                <a:ext uri="{FF2B5EF4-FFF2-40B4-BE49-F238E27FC236}">
                  <a16:creationId xmlns:a16="http://schemas.microsoft.com/office/drawing/2014/main" id="{3D491F03-D9EB-406B-B729-A573CB83B8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0864" y="1787329"/>
              <a:ext cx="696911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1">
              <a:extLst>
                <a:ext uri="{FF2B5EF4-FFF2-40B4-BE49-F238E27FC236}">
                  <a16:creationId xmlns:a16="http://schemas.microsoft.com/office/drawing/2014/main" id="{0CFACCD0-F00B-4AFA-B49B-7125561A21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9840" y="1787329"/>
              <a:ext cx="4278310" cy="0"/>
            </a:xfrm>
            <a:prstGeom prst="line">
              <a:avLst/>
            </a:prstGeom>
            <a:ln w="6350">
              <a:gradFill>
                <a:gsLst>
                  <a:gs pos="0">
                    <a:schemeClr val="tx2">
                      <a:lumMod val="20000"/>
                      <a:lumOff val="80000"/>
                      <a:alpha val="0"/>
                    </a:schemeClr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itle 7">
            <a:extLst>
              <a:ext uri="{FF2B5EF4-FFF2-40B4-BE49-F238E27FC236}">
                <a16:creationId xmlns:a16="http://schemas.microsoft.com/office/drawing/2014/main" id="{03D9E83A-4B1D-4C85-9416-0F228B7B5DA4}"/>
              </a:ext>
            </a:extLst>
          </p:cNvPr>
          <p:cNvSpPr txBox="1">
            <a:spLocks/>
          </p:cNvSpPr>
          <p:nvPr/>
        </p:nvSpPr>
        <p:spPr>
          <a:xfrm>
            <a:off x="550863" y="349244"/>
            <a:ext cx="10155238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T Serif"/>
                <a:ea typeface="+mj-ea"/>
                <a:cs typeface="+mj-cs"/>
              </a:rPr>
              <a:t>Содержание</a:t>
            </a:r>
          </a:p>
        </p:txBody>
      </p:sp>
      <p:grpSp>
        <p:nvGrpSpPr>
          <p:cNvPr id="22" name="Group 4">
            <a:extLst>
              <a:ext uri="{FF2B5EF4-FFF2-40B4-BE49-F238E27FC236}">
                <a16:creationId xmlns:a16="http://schemas.microsoft.com/office/drawing/2014/main" id="{5545256E-A58E-4CB4-BADF-EBA0AEE9777C}"/>
              </a:ext>
            </a:extLst>
          </p:cNvPr>
          <p:cNvGrpSpPr/>
          <p:nvPr/>
        </p:nvGrpSpPr>
        <p:grpSpPr>
          <a:xfrm>
            <a:off x="5640664" y="-2305"/>
            <a:ext cx="7402027" cy="6903436"/>
            <a:chOff x="4898959" y="14947"/>
            <a:chExt cx="7402027" cy="6903436"/>
          </a:xfrm>
        </p:grpSpPr>
        <p:pic>
          <p:nvPicPr>
            <p:cNvPr id="24" name="Picture 34" descr="https://g.foolcdn.com/image/?url=https%3A//g.foolcdn.com/editorial/images/617737/gettyimages-1200937783.jpg&amp;w=2000&amp;op=resize">
              <a:extLst>
                <a:ext uri="{FF2B5EF4-FFF2-40B4-BE49-F238E27FC236}">
                  <a16:creationId xmlns:a16="http://schemas.microsoft.com/office/drawing/2014/main" id="{19ACBFB5-065F-4CA3-A14C-E2A062BAC7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82" r="17543"/>
            <a:stretch/>
          </p:blipFill>
          <p:spPr bwMode="auto">
            <a:xfrm>
              <a:off x="4898959" y="14947"/>
              <a:ext cx="7365085" cy="6858000"/>
            </a:xfrm>
            <a:prstGeom prst="parallelogram">
              <a:avLst>
                <a:gd name="adj" fmla="val 26006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34" descr="https://g.foolcdn.com/image/?url=https%3A//g.foolcdn.com/editorial/images/617737/gettyimages-1200937783.jpg&amp;w=2000&amp;op=resize">
              <a:extLst>
                <a:ext uri="{FF2B5EF4-FFF2-40B4-BE49-F238E27FC236}">
                  <a16:creationId xmlns:a16="http://schemas.microsoft.com/office/drawing/2014/main" id="{365461F7-7F17-4748-A80F-DE533C78E8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69" t="-1" r="17543" b="-570"/>
            <a:stretch/>
          </p:blipFill>
          <p:spPr bwMode="auto">
            <a:xfrm>
              <a:off x="7599680" y="21267"/>
              <a:ext cx="4701306" cy="6897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772418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7037&quot;&gt;&lt;version val=&quot;32888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2&quot;/&gt;&lt;m_chDecimalSymbol17909&gt;,&lt;/m_chDecimalSymbol17909&gt;&lt;m_nGroupingDigits17909 val=&quot;3&quot;/&gt;&lt;m_chGroupingSymbol17909&gt; 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24&quot;&gt;&lt;elem m_fUsage=&quot;2.20260937886913144013E+00&quot;&gt;&lt;m_msothmcolidx val=&quot;0&quot;/&gt;&lt;m_rgb r=&quot;7C&quot; g=&quot;BA&quot; b=&quot;F0&quot;/&gt;&lt;/elem&gt;&lt;elem m_fUsage=&quot;1.83095721000000044576E+00&quot;&gt;&lt;m_msothmcolidx val=&quot;0&quot;/&gt;&lt;m_rgb r=&quot;97&quot; g=&quot;C9&quot; b=&quot;9D&quot;/&gt;&lt;/elem&gt;&lt;elem m_fUsage=&quot;1.81886148900000010897E+00&quot;&gt;&lt;m_msothmcolidx val=&quot;0&quot;/&gt;&lt;m_rgb r=&quot;CD&quot; g=&quot;B9&quot; b=&quot;00&quot;/&gt;&lt;/elem&gt;&lt;elem m_fUsage=&quot;1.67557120794294966970E+00&quot;&gt;&lt;m_msothmcolidx val=&quot;0&quot;/&gt;&lt;m_rgb r=&quot;CE&quot; g=&quot;9B&quot; b=&quot;00&quot;/&gt;&lt;/elem&gt;&lt;elem m_fUsage=&quot;8.06500383237990003948E-01&quot;&gt;&lt;m_msothmcolidx val=&quot;0&quot;/&gt;&lt;m_rgb r=&quot;13&quot; g=&quot;4E&quot; b=&quot;7E&quot;/&gt;&lt;/elem&gt;&lt;elem m_fUsage=&quot;4.27068569249795804144E-01&quot;&gt;&lt;m_msothmcolidx val=&quot;0&quot;/&gt;&lt;m_rgb r=&quot;0F&quot; g=&quot;61&quot; b=&quot;B3&quot;/&gt;&lt;/elem&gt;&lt;elem m_fUsage=&quot;4.17084593544568726919E-01&quot;&gt;&lt;m_msothmcolidx val=&quot;0&quot;/&gt;&lt;m_rgb r=&quot;49&quot; g=&quot;9E&quot; b=&quot;EB&quot;/&gt;&lt;/elem&gt;&lt;elem m_fUsage=&quot;3.48678440100000153201E-01&quot;&gt;&lt;m_msothmcolidx val=&quot;0&quot;/&gt;&lt;m_rgb r=&quot;2E&quot; g=&quot;75&quot; b=&quot;B6&quot;/&gt;&lt;/elem&gt;&lt;elem m_fUsage=&quot;8.86293811965250810658E-02&quot;&gt;&lt;m_msothmcolidx val=&quot;0&quot;/&gt;&lt;m_rgb r=&quot;F7&quot; g=&quot;F2&quot; b=&quot;E7&quot;/&gt;&lt;/elem&gt;&lt;elem m_fUsage=&quot;7.79136135395579049190E-02&quot;&gt;&lt;m_msothmcolidx val=&quot;0&quot;/&gt;&lt;m_rgb r=&quot;14&quot; g=&quot;4A&quot; b=&quot;7C&quot;/&gt;&lt;/elem&gt;&lt;elem m_fUsage=&quot;7.45729402713007499814E-02&quot;&gt;&lt;m_msothmcolidx val=&quot;0&quot;/&gt;&lt;m_rgb r=&quot;40&quot; g=&quot;46&quot; b=&quot;97&quot;/&gt;&lt;/elem&gt;&lt;elem m_fUsage=&quot;7.17897987691853145531E-02&quot;&gt;&lt;m_msothmcolidx val=&quot;0&quot;/&gt;&lt;m_rgb r=&quot;0E&quot; g=&quot;32&quot; b=&quot;52&quot;/&gt;&lt;/elem&gt;&lt;elem m_fUsage=&quot;2.25283995449391989674E-02&quot;&gt;&lt;m_msothmcolidx val=&quot;0&quot;/&gt;&lt;m_rgb r=&quot;9F&quot; g=&quot;CC&quot; b=&quot;FF&quot;/&gt;&lt;/elem&gt;&lt;elem m_fUsage=&quot;2.02755595904452780298E-02&quot;&gt;&lt;m_msothmcolidx val=&quot;0&quot;/&gt;&lt;m_rgb r=&quot;B7&quot; g=&quot;CA&quot; b=&quot;DA&quot;/&gt;&lt;/elem&gt;&lt;elem m_fUsage=&quot;1.95526552947631500345E-02&quot;&gt;&lt;m_msothmcolidx val=&quot;0&quot;/&gt;&lt;m_rgb r=&quot;03&quot; g=&quot;A1&quot; b=&quot;99&quot;/&gt;&lt;/elem&gt;&lt;elem m_fUsage=&quot;1.82480036314007498799E-02&quot;&gt;&lt;m_msothmcolidx val=&quot;0&quot;/&gt;&lt;m_rgb r=&quot;92&quot; g=&quot;AF&quot; b=&quot;C7&quot;/&gt;&lt;/elem&gt;&lt;elem m_fUsage=&quot;1.27385226732387325105E-02&quot;&gt;&lt;m_msothmcolidx val=&quot;0&quot;/&gt;&lt;m_rgb r=&quot;02&quot; g=&quot;77&quot; b=&quot;71&quot;/&gt;&lt;/elem&gt;&lt;elem m_fUsage=&quot;1.07752636643058292976E-02&quot;&gt;&lt;m_msothmcolidx val=&quot;0&quot;/&gt;&lt;m_rgb r=&quot;10&quot; g=&quot;41&quot; b=&quot;B1&quot;/&gt;&lt;/elem&gt;&lt;elem m_fUsage=&quot;1.01835419110184125652E-02&quot;&gt;&lt;m_msothmcolidx val=&quot;0&quot;/&gt;&lt;m_rgb r=&quot;FF&quot; g=&quot;E2&quot; b=&quot;85&quot;/&gt;&lt;/elem&gt;&lt;elem m_fUsage=&quot;9.69773729787524671475E-03&quot;&gt;&lt;m_msothmcolidx val=&quot;0&quot;/&gt;&lt;m_rgb r=&quot;00&quot; g=&quot;B8&quot; b=&quot;AF&quot;/&gt;&lt;/elem&gt;&lt;elem m_fUsage=&quot;8.72020297354845000393E-03&quot;&gt;&lt;m_msothmcolidx val=&quot;0&quot;/&gt;&lt;m_rgb r=&quot;53&quot; g=&quot;83&quot; b=&quot;B0&quot;/&gt;&lt;/elem&gt;&lt;elem m_fUsage=&quot;7.98490615104923209810E-03&quot;&gt;&lt;m_msothmcolidx val=&quot;0&quot;/&gt;&lt;m_rgb r=&quot;B4&quot; g=&quot;D8&quot; b=&quot;F8&quot;/&gt;&lt;/elem&gt;&lt;elem m_fUsage=&quot;5.97156821784373004897E-03&quot;&gt;&lt;m_msothmcolidx val=&quot;0&quot;/&gt;&lt;m_rgb r=&quot;36&quot; g=&quot;69&quot; b=&quot;94&quot;/&gt;&lt;/elem&gt;&lt;elem m_fUsage=&quot;5.37441139605935713081E-03&quot;&gt;&lt;m_msothmcolidx val=&quot;0&quot;/&gt;&lt;m_rgb r=&quot;12&quot; g=&quot;41&quot; b=&quot;6B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EdmMNK6mdU5WnLDw2eYF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TydqsrlLX.LSMFxf8AZa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.JXbMILGX9g1hH4G6BXz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CjXrAAUyLyWnYF.EKPOo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oFJYkx9C4loOgXXwhmtN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WbW2LdmtTbqiK7jBgPBT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.2WZck1phZhgFHqoF_xK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j.__nO4W_FVxo6wzx.Ot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yWQmyzxLjuMDbq8rNH5W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8yY2Dz8isYzYggvBr.Iq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kOEQrsrik70sCcaicMSf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bT5wbTFvQo.3aw5aXFIb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5w4BuexRhDVxaxUVvSEc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bZVT9o_GDQoahi5QxQG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ID7hvYyoAPLbd_AOmcCC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9aDjk0P0u27rNRc8hZOV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evBeBSn1PCqtjxChE48H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tgq7Zf.i6oIBhIY1CU0K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yPBPblUnfuIQOlX2OYz9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v8naQ3HbnB.DoNo4DKhc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aIHu3xKrU05x26zL_Yk2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kWUfJWV13dWs1WNstIwo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sHiTqiUkEt6trPztYulO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nffkzonVVga0ln7H5tDs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EYvW35GyeJGN5fB_FDL3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YDKpuPmDDlBS9Y4S6OfH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KfAOp6ICYwxEz4U7FFF0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0Ihj3Zme3STUECAK5WzS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pO0UJ_gnkyqpZfK3gMLb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QGBeeqCy1jeE3.l4Ytze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fM.b99._2WnnvvCopJKI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p8FbJ9c2FornFnWNJZZXw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mxO5Lo1wLGclOo8oGneJ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SkDA9koSeQIn36w80Iw2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ie_ugC_sAo3lJ2Ag1QvSQ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w82G1XhvbCDnb2IjckfR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1JbfIOtvopQ102LEuitvw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I2L8lY05c7vmHoFhTnkhQ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.M2auC59fQEv6eQlo_Ub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FrGeAKQbefvspmZti5d5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RPIeRbv1ty_zDehHAvmd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Custom 10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F4C81"/>
      </a:accent1>
      <a:accent2>
        <a:srgbClr val="D8BE88"/>
      </a:accent2>
      <a:accent3>
        <a:srgbClr val="54A35D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7">
      <a:majorFont>
        <a:latin typeface="PT Serif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0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F4C81"/>
      </a:accent1>
      <a:accent2>
        <a:srgbClr val="D8BE88"/>
      </a:accent2>
      <a:accent3>
        <a:srgbClr val="54A35D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7">
      <a:majorFont>
        <a:latin typeface="PT Serif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Custom 10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F4C81"/>
      </a:accent1>
      <a:accent2>
        <a:srgbClr val="D8BE88"/>
      </a:accent2>
      <a:accent3>
        <a:srgbClr val="54A35D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7">
      <a:majorFont>
        <a:latin typeface="PT Serif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F4C81"/>
      </a:accent1>
      <a:accent2>
        <a:srgbClr val="D8BE88"/>
      </a:accent2>
      <a:accent3>
        <a:srgbClr val="54A35D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7">
      <a:majorFont>
        <a:latin typeface="PT Serif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77120DD27D4D418EAD2CB658B45808" ma:contentTypeVersion="8" ma:contentTypeDescription="Create a new document." ma:contentTypeScope="" ma:versionID="f1c818fdb4b3c9812b5c1b23d0f9d403">
  <xsd:schema xmlns:xsd="http://www.w3.org/2001/XMLSchema" xmlns:xs="http://www.w3.org/2001/XMLSchema" xmlns:p="http://schemas.microsoft.com/office/2006/metadata/properties" xmlns:ns3="3040db2b-17d5-4cc7-a13c-48792d9a7c5f" targetNamespace="http://schemas.microsoft.com/office/2006/metadata/properties" ma:root="true" ma:fieldsID="61f2fd39c1f3258a88c13d53c078ec35" ns3:_="">
    <xsd:import namespace="3040db2b-17d5-4cc7-a13c-48792d9a7c5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40db2b-17d5-4cc7-a13c-48792d9a7c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4236C8B-4493-4546-9479-7652284545EC}">
  <ds:schemaRefs>
    <ds:schemaRef ds:uri="http://purl.org/dc/terms/"/>
    <ds:schemaRef ds:uri="http://schemas.microsoft.com/office/2006/metadata/properties"/>
    <ds:schemaRef ds:uri="http://purl.org/dc/dcmitype/"/>
    <ds:schemaRef ds:uri="3040db2b-17d5-4cc7-a13c-48792d9a7c5f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C249CB7-B356-48CD-879E-4D1532B865D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FD1A6A-EE1B-4231-BC45-A70FF0F6C1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40db2b-17d5-4cc7-a13c-48792d9a7c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99346</TotalTime>
  <Words>2592</Words>
  <Application>Microsoft Office PowerPoint</Application>
  <PresentationFormat>Широкоэкранный</PresentationFormat>
  <Paragraphs>597</Paragraphs>
  <Slides>19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32" baseType="lpstr">
      <vt:lpstr>Arial</vt:lpstr>
      <vt:lpstr>Calibri</vt:lpstr>
      <vt:lpstr>PT Sans</vt:lpstr>
      <vt:lpstr>PT Serif</vt:lpstr>
      <vt:lpstr>Roboto</vt:lpstr>
      <vt:lpstr>Roboto Light</vt:lpstr>
      <vt:lpstr>Times New Roman</vt:lpstr>
      <vt:lpstr>Wingdings</vt:lpstr>
      <vt:lpstr>Office Theme</vt:lpstr>
      <vt:lpstr>1_Office Theme</vt:lpstr>
      <vt:lpstr>4_Office Theme</vt:lpstr>
      <vt:lpstr>2_Office Theme</vt:lpstr>
      <vt:lpstr>Слайд think-cell</vt:lpstr>
      <vt:lpstr>Концепция ESG как модель  для систематизации взаимоотношений в области Устойчивого развития  в контексте недропользования</vt:lpstr>
      <vt:lpstr>Презентация PowerPoint</vt:lpstr>
      <vt:lpstr>Концепция ESG базируется на трех областях устойчивого развития компании </vt:lpstr>
      <vt:lpstr>Презентация PowerPoint</vt:lpstr>
      <vt:lpstr>Организации, задающие стандарты в ESG, требования к порядку раскрытия, методам заверки и использованию сведений по ESG </vt:lpstr>
      <vt:lpstr>Существует более 40 агентств, присуждающих ESG рейтинг</vt:lpstr>
      <vt:lpstr>Укрупненный процесс присвоения рейтинга</vt:lpstr>
      <vt:lpstr>Согласно методологии рейтинговых ESG агентств, существуют 70 разделов, имеющих определённый вес в совокупной оценке ESG деятельности Компании</vt:lpstr>
      <vt:lpstr>Презентация PowerPoint</vt:lpstr>
      <vt:lpstr>На сегодняшний день на финансовых рынках сформировалось четыре вида ESG облигаций</vt:lpstr>
      <vt:lpstr>Эмитентами ESG облигаций могут быть как Государство, так и Корпоративный сегмент </vt:lpstr>
      <vt:lpstr>Через систематизацию ESG деятельности, Государство и Корпоративный сектор могут получить доступ к дешевому и длинному финансированию для решения вопросов, связанных с повесткой ESG</vt:lpstr>
      <vt:lpstr>Презентация PowerPoint</vt:lpstr>
      <vt:lpstr>Текущая ситуация с контрактными обязательствами по социальным вопросам горнодобывающих компаний может быть улучшена</vt:lpstr>
      <vt:lpstr>Алгоритм применения ESG рейтинга взамен отдельных контрактных обязательств</vt:lpstr>
      <vt:lpstr>Охват стимулируемой деятельности недропользователей: ESG vs Модельный контракт</vt:lpstr>
      <vt:lpstr>Эффект на налогообложение недропользователя: ESG vs Модельный контракт</vt:lpstr>
      <vt:lpstr>Выгоды от использования ESG рейтингов для определения контрактных обязательств компаний-недропользователей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Корпоративная презентация</dc:title>
  <dc:creator>Anna Stepanova</dc:creator>
  <cp:lastModifiedBy>Timur Mursalimov</cp:lastModifiedBy>
  <cp:revision>2800</cp:revision>
  <dcterms:created xsi:type="dcterms:W3CDTF">2021-05-17T10:11:24Z</dcterms:created>
  <dcterms:modified xsi:type="dcterms:W3CDTF">2022-06-13T05:34:00Z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0x010100E577120DD27D4D418EAD2CB658B45808</vt:lpwstr>
  </property>
</Properties>
</file>