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22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13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406" r:id="rId2"/>
    <p:sldId id="396" r:id="rId3"/>
    <p:sldId id="395" r:id="rId4"/>
    <p:sldId id="431" r:id="rId5"/>
    <p:sldId id="399" r:id="rId6"/>
    <p:sldId id="435" r:id="rId7"/>
    <p:sldId id="437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424" r:id="rId20"/>
    <p:sldId id="425" r:id="rId21"/>
    <p:sldId id="426" r:id="rId22"/>
    <p:sldId id="427" r:id="rId23"/>
    <p:sldId id="428" r:id="rId24"/>
    <p:sldId id="429" r:id="rId25"/>
    <p:sldId id="430" r:id="rId26"/>
    <p:sldId id="412" r:id="rId27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42" autoAdjust="0"/>
    <p:restoredTop sz="94660"/>
  </p:normalViewPr>
  <p:slideViewPr>
    <p:cSldViewPr>
      <p:cViewPr>
        <p:scale>
          <a:sx n="120" d="100"/>
          <a:sy n="120" d="100"/>
        </p:scale>
        <p:origin x="-127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zamirn\Desktop\&#1044;&#1080;&#1072;&#1075;&#1088;&#1072;&#1084;&#1072;%20-%20&#1076;&#1080;&#1085;&#1072;&#1084;&#1080;&#1082;&#1072;%20&#1087;&#1086;%20&#1089;&#1090;&#1086;&#1088;&#1086;&#1085;&#1085;&#1080;&#1082;&#1072;&#1084;\25.05.22%20&#1054;&#1073;&#1098;&#1077;&#1084;%20&#1088;&#1077;&#1072;&#1083;&#1080;&#1079;&#1072;&#1094;&#1080;&#1080;%20&#1043;&#1055;%20&#1076;&#1083;&#1103;%20&#1089;&#1090;&#1086;&#1088;.%202019-2022%20&#1075;&#1075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zamirn\Desktop\&#1044;&#1080;&#1072;&#1075;&#1088;&#1072;&#1084;&#1072;%20-%20&#1076;&#1080;&#1085;&#1072;&#1084;&#1080;&#1082;&#1072;%20&#1087;&#1086;%20&#1089;&#1090;&#1086;&#1088;&#1086;&#1085;&#1085;&#1080;&#1082;&#1072;&#1084;\25.05.22%20&#1054;&#1073;&#1098;&#1077;&#1084;%20&#1088;&#1077;&#1072;&#1083;&#1080;&#1079;&#1072;&#1094;&#1080;&#1080;%20&#1043;&#1055;%20&#1076;&#1083;&#1103;%20&#1089;&#1090;&#1086;&#1088;.%202019-2022%20&#1075;&#107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baseline="0" dirty="0" smtClean="0">
                <a:effectLst/>
              </a:rPr>
              <a:t>Выпуск готовой продукции</a:t>
            </a:r>
            <a:r>
              <a:rPr lang="en-US" sz="1200" b="1" i="0" baseline="0" dirty="0" smtClean="0">
                <a:effectLst/>
              </a:rPr>
              <a:t> (</a:t>
            </a:r>
            <a:r>
              <a:rPr lang="ru-RU" sz="1200" b="1" i="0" baseline="0" dirty="0" smtClean="0">
                <a:effectLst/>
              </a:rPr>
              <a:t>млрд</a:t>
            </a:r>
            <a:r>
              <a:rPr lang="ru-RU" sz="1200" b="1" i="0" baseline="0" dirty="0" smtClean="0">
                <a:effectLst/>
              </a:rPr>
              <a:t>.</a:t>
            </a:r>
            <a:r>
              <a:rPr lang="en-US" sz="1200" b="1" i="0" baseline="0" dirty="0" smtClean="0">
                <a:effectLst/>
              </a:rPr>
              <a:t> </a:t>
            </a:r>
            <a:r>
              <a:rPr lang="ru-RU" sz="1200" b="1" i="0" baseline="0" dirty="0" smtClean="0">
                <a:effectLst/>
              </a:rPr>
              <a:t>тенге</a:t>
            </a:r>
            <a:r>
              <a:rPr lang="ru-RU" sz="1200" b="1" i="0" baseline="0" dirty="0" smtClean="0">
                <a:effectLst/>
              </a:rPr>
              <a:t>)</a:t>
            </a:r>
            <a:endParaRPr lang="ru-RU" sz="1200" dirty="0">
              <a:effectLst/>
            </a:endParaRPr>
          </a:p>
        </c:rich>
      </c:tx>
      <c:layout>
        <c:manualLayout>
          <c:xMode val="edge"/>
          <c:yMode val="edge"/>
          <c:x val="0.28485274191934201"/>
          <c:y val="0.1627035395657362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04277654100318E-2"/>
          <c:y val="0.18560185185185185"/>
          <c:w val="0.90512780577122931"/>
          <c:h val="0.6441517206182561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C2-40F0-983A-9E68204B385C}"/>
                </c:ext>
              </c:extLst>
            </c:dLbl>
            <c:dLbl>
              <c:idx val="1"/>
              <c:layout>
                <c:manualLayout>
                  <c:x val="-4.1666666666666664E-2"/>
                  <c:y val="-2.314814814814823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0,507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3C2-40F0-983A-9E68204B385C}"/>
                </c:ext>
              </c:extLst>
            </c:dLbl>
            <c:dLbl>
              <c:idx val="2"/>
              <c:layout>
                <c:manualLayout>
                  <c:x val="-4.861111111111114E-2"/>
                  <c:y val="1.6203703703703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="1" dirty="0" smtClean="0"/>
                      <a:t>0,359</a:t>
                    </a:r>
                    <a:endParaRPr lang="en-US" sz="8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7.3305555555555554E-2"/>
                      <c:h val="3.75233304170312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3C2-40F0-983A-9E68204B385C}"/>
                </c:ext>
              </c:extLst>
            </c:dLbl>
            <c:dLbl>
              <c:idx val="3"/>
              <c:layout>
                <c:manualLayout>
                  <c:x val="-9.8375518098151992E-3"/>
                  <c:y val="2.503131377934404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0,511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3C2-40F0-983A-9E68204B385C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C2-40F0-983A-9E68204B385C}"/>
                </c:ext>
              </c:extLst>
            </c:dLbl>
            <c:dLbl>
              <c:idx val="5"/>
              <c:layout>
                <c:manualLayout>
                  <c:x val="-2.7777777777777779E-3"/>
                  <c:y val="-3.703703703703703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0,608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3C2-40F0-983A-9E68204B385C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C2-40F0-983A-9E68204B385C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C2-40F0-983A-9E68204B385C}"/>
                </c:ext>
              </c:extLst>
            </c:dLbl>
            <c:dLbl>
              <c:idx val="8"/>
              <c:layout>
                <c:manualLayout>
                  <c:x val="-8.3333333333333332E-3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0,692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3C2-40F0-983A-9E68204B385C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C2-40F0-983A-9E68204B385C}"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3C2-40F0-983A-9E68204B385C}"/>
                </c:ext>
              </c:extLst>
            </c:dLbl>
            <c:dLbl>
              <c:idx val="11"/>
              <c:layout>
                <c:manualLayout>
                  <c:x val="-1.3888888888888888E-2"/>
                  <c:y val="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0,709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3C2-40F0-983A-9E68204B385C}"/>
                </c:ext>
              </c:extLst>
            </c:dLbl>
            <c:dLbl>
              <c:idx val="1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3C2-40F0-983A-9E68204B385C}"/>
                </c:ext>
              </c:extLst>
            </c:dLbl>
            <c:dLbl>
              <c:idx val="13"/>
              <c:layout>
                <c:manualLayout>
                  <c:x val="-4.166666666666672E-2"/>
                  <c:y val="-3.240740740740748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0,874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83C2-40F0-983A-9E68204B385C}"/>
                </c:ext>
              </c:extLst>
            </c:dLbl>
            <c:dLbl>
              <c:idx val="1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3C2-40F0-983A-9E68204B385C}"/>
                </c:ext>
              </c:extLst>
            </c:dLbl>
            <c:dLbl>
              <c:idx val="15"/>
              <c:layout>
                <c:manualLayout>
                  <c:x val="-2.7777777777777776E-2"/>
                  <c:y val="-3.70370370370370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0,852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83C2-40F0-983A-9E68204B385C}"/>
                </c:ext>
              </c:extLst>
            </c:dLbl>
            <c:dLbl>
              <c:idx val="1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3C2-40F0-983A-9E68204B385C}"/>
                </c:ext>
              </c:extLst>
            </c:dLbl>
            <c:dLbl>
              <c:idx val="17"/>
              <c:layout>
                <c:manualLayout>
                  <c:x val="-1.3888888888888888E-2"/>
                  <c:y val="9.2592592592592587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0,683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83C2-40F0-983A-9E68204B385C}"/>
                </c:ext>
              </c:extLst>
            </c:dLbl>
            <c:dLbl>
              <c:idx val="18"/>
              <c:layout>
                <c:manualLayout>
                  <c:x val="-6.111111111111110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1,210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83C2-40F0-983A-9E68204B385C}"/>
                </c:ext>
              </c:extLst>
            </c:dLbl>
            <c:dLbl>
              <c:idx val="19"/>
              <c:layout>
                <c:manualLayout>
                  <c:x val="-3.0555555555555659E-2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1,261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83C2-40F0-983A-9E68204B385C}"/>
                </c:ext>
              </c:extLst>
            </c:dLbl>
            <c:dLbl>
              <c:idx val="2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3C2-40F0-983A-9E68204B385C}"/>
                </c:ext>
              </c:extLst>
            </c:dLbl>
            <c:dLbl>
              <c:idx val="21"/>
              <c:layout>
                <c:manualLayout>
                  <c:x val="-4.1666666666666664E-2"/>
                  <c:y val="1.85185185185184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0,797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83C2-40F0-983A-9E68204B385C}"/>
                </c:ext>
              </c:extLst>
            </c:dLbl>
            <c:dLbl>
              <c:idx val="22"/>
              <c:layout>
                <c:manualLayout>
                  <c:x val="-4.4444444444444446E-2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1,015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83C2-40F0-983A-9E68204B385C}"/>
                </c:ext>
              </c:extLst>
            </c:dLbl>
            <c:dLbl>
              <c:idx val="2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3C2-40F0-983A-9E68204B385C}"/>
                </c:ext>
              </c:extLst>
            </c:dLbl>
            <c:dLbl>
              <c:idx val="24"/>
              <c:layout>
                <c:manualLayout>
                  <c:x val="-3.6111111111111108E-2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1,080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83C2-40F0-983A-9E68204B385C}"/>
                </c:ext>
              </c:extLst>
            </c:dLbl>
            <c:dLbl>
              <c:idx val="25"/>
              <c:layout>
                <c:manualLayout>
                  <c:x val="-5.4166666666666669E-2"/>
                  <c:y val="3.2407407407407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800" b="1" dirty="0" smtClean="0"/>
                      <a:t>0,806</a:t>
                    </a:r>
                    <a:endParaRPr lang="en-US" sz="8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6.2194444444444441E-2"/>
                      <c:h val="5.14122193059200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83C2-40F0-983A-9E68204B385C}"/>
                </c:ext>
              </c:extLst>
            </c:dLbl>
            <c:dLbl>
              <c:idx val="2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3C2-40F0-983A-9E68204B385C}"/>
                </c:ext>
              </c:extLst>
            </c:dLbl>
            <c:dLbl>
              <c:idx val="27"/>
              <c:layout>
                <c:manualLayout>
                  <c:x val="-6.1111111111111213E-2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1,217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B-83C2-40F0-983A-9E68204B385C}"/>
                </c:ext>
              </c:extLst>
            </c:dLbl>
            <c:dLbl>
              <c:idx val="2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3C2-40F0-983A-9E68204B385C}"/>
                </c:ext>
              </c:extLst>
            </c:dLbl>
            <c:dLbl>
              <c:idx val="29"/>
              <c:layout>
                <c:manualLayout>
                  <c:x val="-5.5555555555555552E-2"/>
                  <c:y val="3.24074074074074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0,898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D-83C2-40F0-983A-9E68204B385C}"/>
                </c:ext>
              </c:extLst>
            </c:dLbl>
            <c:dLbl>
              <c:idx val="30"/>
              <c:layout>
                <c:manualLayout>
                  <c:x val="-4.7222222222222325E-2"/>
                  <c:y val="-3.703703703703703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1,983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E-83C2-40F0-983A-9E68204B385C}"/>
                </c:ext>
              </c:extLst>
            </c:dLbl>
            <c:dLbl>
              <c:idx val="31"/>
              <c:layout>
                <c:manualLayout>
                  <c:x val="-8.3333333333333332E-3"/>
                  <c:y val="-9.259259259259173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F-83C2-40F0-983A-9E68204B385C}"/>
                </c:ext>
              </c:extLst>
            </c:dLbl>
            <c:dLbl>
              <c:idx val="3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3C2-40F0-983A-9E68204B385C}"/>
                </c:ext>
              </c:extLst>
            </c:dLbl>
            <c:dLbl>
              <c:idx val="33"/>
              <c:layout>
                <c:manualLayout>
                  <c:x val="-3.3333333333333437E-2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1,037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1-83C2-40F0-983A-9E68204B385C}"/>
                </c:ext>
              </c:extLst>
            </c:dLbl>
            <c:dLbl>
              <c:idx val="3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3C2-40F0-983A-9E68204B3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'Лист1 (2)'!$D$3:$D$37</c:f>
              <c:numCache>
                <c:formatCode>mmm\-yy</c:formatCode>
                <c:ptCount val="35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</c:numCache>
            </c:numRef>
          </c:cat>
          <c:val>
            <c:numRef>
              <c:f>'Лист1 (2)'!$E$3:$E$37</c:f>
              <c:numCache>
                <c:formatCode>#,##0</c:formatCode>
                <c:ptCount val="35"/>
                <c:pt idx="0">
                  <c:v>487345394</c:v>
                </c:pt>
                <c:pt idx="1">
                  <c:v>507913141</c:v>
                </c:pt>
                <c:pt idx="2">
                  <c:v>359797799</c:v>
                </c:pt>
                <c:pt idx="3">
                  <c:v>511275706</c:v>
                </c:pt>
                <c:pt idx="4">
                  <c:v>538401775</c:v>
                </c:pt>
                <c:pt idx="5">
                  <c:v>608493966</c:v>
                </c:pt>
                <c:pt idx="6">
                  <c:v>615587433</c:v>
                </c:pt>
                <c:pt idx="7">
                  <c:v>567070440</c:v>
                </c:pt>
                <c:pt idx="8">
                  <c:v>692037450</c:v>
                </c:pt>
                <c:pt idx="9">
                  <c:v>658570740</c:v>
                </c:pt>
                <c:pt idx="10">
                  <c:v>635762380.96428573</c:v>
                </c:pt>
                <c:pt idx="11">
                  <c:v>709881490</c:v>
                </c:pt>
                <c:pt idx="12">
                  <c:v>722226387.21110034</c:v>
                </c:pt>
                <c:pt idx="13">
                  <c:v>874358172</c:v>
                </c:pt>
                <c:pt idx="14">
                  <c:v>768403636</c:v>
                </c:pt>
                <c:pt idx="15">
                  <c:v>852163535</c:v>
                </c:pt>
                <c:pt idx="16">
                  <c:v>666624616.82142854</c:v>
                </c:pt>
                <c:pt idx="17">
                  <c:v>683931125</c:v>
                </c:pt>
                <c:pt idx="18">
                  <c:v>1210501635</c:v>
                </c:pt>
                <c:pt idx="19">
                  <c:v>1261425864</c:v>
                </c:pt>
                <c:pt idx="20">
                  <c:v>1071934030</c:v>
                </c:pt>
                <c:pt idx="21">
                  <c:v>797645210</c:v>
                </c:pt>
                <c:pt idx="22">
                  <c:v>1015233857</c:v>
                </c:pt>
                <c:pt idx="23">
                  <c:v>871906067.78571427</c:v>
                </c:pt>
                <c:pt idx="24">
                  <c:v>1080334858</c:v>
                </c:pt>
                <c:pt idx="25">
                  <c:v>806537944</c:v>
                </c:pt>
                <c:pt idx="26">
                  <c:v>795163516</c:v>
                </c:pt>
                <c:pt idx="27">
                  <c:v>1217027042</c:v>
                </c:pt>
                <c:pt idx="28">
                  <c:v>1004387849</c:v>
                </c:pt>
                <c:pt idx="29">
                  <c:v>898005458</c:v>
                </c:pt>
                <c:pt idx="30">
                  <c:v>1983156111</c:v>
                </c:pt>
                <c:pt idx="31">
                  <c:v>567692545.85871434</c:v>
                </c:pt>
                <c:pt idx="32">
                  <c:v>1033294306.3571428</c:v>
                </c:pt>
                <c:pt idx="33">
                  <c:v>1037424122.7795714</c:v>
                </c:pt>
                <c:pt idx="34">
                  <c:v>988815828.5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3-83C2-40F0-983A-9E68204B3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239104"/>
        <c:axId val="168240640"/>
      </c:lineChart>
      <c:dateAx>
        <c:axId val="16823910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240640"/>
        <c:crosses val="autoZero"/>
        <c:auto val="1"/>
        <c:lblOffset val="100"/>
        <c:baseTimeUnit val="months"/>
      </c:dateAx>
      <c:valAx>
        <c:axId val="1682406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82391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ru-RU" sz="1200">
                <a:solidFill>
                  <a:schemeClr val="tx1"/>
                </a:solidFill>
              </a:rPr>
              <a:t>Реализация продукции (тыс. тенге)</a:t>
            </a:r>
          </a:p>
        </c:rich>
      </c:tx>
      <c:layout>
        <c:manualLayout>
          <c:xMode val="edge"/>
          <c:yMode val="edge"/>
          <c:x val="6.2417661853625864E-2"/>
          <c:y val="4.68221133608532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диаграмма!$A$5</c:f>
              <c:strCache>
                <c:ptCount val="1"/>
                <c:pt idx="0">
                  <c:v>Сумма реализации без НДС, тг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диаграмма!$B$4:$F$4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диаграмма!$B$5:$F$5</c:f>
              <c:numCache>
                <c:formatCode>#,##0</c:formatCode>
                <c:ptCount val="5"/>
                <c:pt idx="0">
                  <c:v>5671664</c:v>
                </c:pt>
                <c:pt idx="1">
                  <c:v>8291242</c:v>
                </c:pt>
                <c:pt idx="2">
                  <c:v>6619622</c:v>
                </c:pt>
                <c:pt idx="3">
                  <c:v>10523785</c:v>
                </c:pt>
                <c:pt idx="4">
                  <c:v>12663528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F4-4819-8CF8-C0AE5C795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659200"/>
        <c:axId val="168669184"/>
      </c:barChart>
      <c:catAx>
        <c:axId val="16865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669184"/>
        <c:crosses val="autoZero"/>
        <c:auto val="1"/>
        <c:lblAlgn val="ctr"/>
        <c:lblOffset val="100"/>
        <c:noMultiLvlLbl val="1"/>
      </c:catAx>
      <c:valAx>
        <c:axId val="1686691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68659200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pPr>
            <a:r>
              <a:rPr lang="ru-RU" sz="1200" dirty="0">
                <a:solidFill>
                  <a:sysClr val="windowText" lastClr="000000"/>
                </a:solidFill>
              </a:rPr>
              <a:t>Реализация сторонним заказчикам </a:t>
            </a:r>
            <a:endParaRPr lang="ru-RU" sz="1200" dirty="0" smtClean="0">
              <a:solidFill>
                <a:sysClr val="windowText" lastClr="000000"/>
              </a:solidFill>
            </a:endParaRPr>
          </a:p>
          <a:p>
            <a:pPr>
              <a:defRPr sz="1200" b="1" i="0" u="none" strike="noStrike" kern="1200" cap="none" spc="0" normalizeH="0" baseline="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pPr>
            <a:r>
              <a:rPr lang="ru-RU" sz="1200" dirty="0" smtClean="0">
                <a:solidFill>
                  <a:sysClr val="windowText" lastClr="000000"/>
                </a:solidFill>
              </a:rPr>
              <a:t>(</a:t>
            </a:r>
            <a:r>
              <a:rPr lang="ru-RU" sz="1200" dirty="0">
                <a:solidFill>
                  <a:sysClr val="windowText" lastClr="000000"/>
                </a:solidFill>
              </a:rPr>
              <a:t>тыс. тенге)</a:t>
            </a:r>
          </a:p>
        </c:rich>
      </c:tx>
      <c:layout>
        <c:manualLayout>
          <c:xMode val="edge"/>
          <c:yMode val="edge"/>
          <c:x val="0.17183374654190978"/>
          <c:y val="2.0729213764778221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'диаграмма (3)'!$A$5</c:f>
              <c:strCache>
                <c:ptCount val="1"/>
                <c:pt idx="0">
                  <c:v>Сумма реализации без НДС, тг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216-4122-B956-10D1893DA6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'диаграмма (3)'!$B$4:$E$4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'диаграмма (3)'!$B$5:$E$5</c:f>
              <c:numCache>
                <c:formatCode>#,##0</c:formatCode>
                <c:ptCount val="4"/>
                <c:pt idx="0">
                  <c:v>40199</c:v>
                </c:pt>
                <c:pt idx="1">
                  <c:v>70124</c:v>
                </c:pt>
                <c:pt idx="2">
                  <c:v>884949</c:v>
                </c:pt>
                <c:pt idx="3">
                  <c:v>4211000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216-4122-B956-10D1893DA6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682624"/>
        <c:axId val="168684160"/>
      </c:barChart>
      <c:catAx>
        <c:axId val="16868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684160"/>
        <c:crosses val="autoZero"/>
        <c:auto val="1"/>
        <c:lblAlgn val="ctr"/>
        <c:lblOffset val="100"/>
        <c:noMultiLvlLbl val="1"/>
      </c:catAx>
      <c:valAx>
        <c:axId val="16868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682624"/>
        <c:crosses val="autoZero"/>
        <c:crossBetween val="between"/>
      </c:val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6B172-5213-41C1-BBD9-191CE3FAAE16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9488B-F41D-466C-8622-52D3B344C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64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9488B-F41D-466C-8622-52D3B344CF6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15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403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26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63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4BA07-337D-4C76-A9A8-B308C34F64A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78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BDD-84B5-42C0-B571-54F91E6B8CC2}" type="datetime1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1D4F-6BAF-4B15-9B43-37946DFD62A3}" type="datetime1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FF296-0F1A-4510-B6A6-1B4AC322277F}" type="datetime1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" y="0"/>
            <a:ext cx="223520" cy="6858000"/>
          </a:xfrm>
          <a:custGeom>
            <a:avLst/>
            <a:gdLst/>
            <a:ahLst/>
            <a:cxnLst/>
            <a:rect l="l" t="t" r="r" b="b"/>
            <a:pathLst>
              <a:path w="223520" h="6858000">
                <a:moveTo>
                  <a:pt x="0" y="6857902"/>
                </a:moveTo>
                <a:lnTo>
                  <a:pt x="223418" y="6857902"/>
                </a:lnTo>
                <a:lnTo>
                  <a:pt x="223418" y="0"/>
                </a:lnTo>
                <a:lnTo>
                  <a:pt x="0" y="0"/>
                </a:lnTo>
                <a:lnTo>
                  <a:pt x="0" y="6857902"/>
                </a:lnTo>
                <a:close/>
              </a:path>
            </a:pathLst>
          </a:custGeom>
          <a:solidFill>
            <a:srgbClr val="FFC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87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210F3-0176-4B09-993C-1231303AA109}" type="datetime1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26387-CF5F-40CE-AB54-A4531BEC2B54}" type="datetime1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01B45-CFFD-4577-856F-F0DCD533DF45}" type="datetime1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76A43-70E0-4FF3-9414-310CA671B718}" type="datetime1">
              <a:rPr lang="ru-RU" smtClean="0"/>
              <a:t>15.06.2022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E3DB-6DCE-4FB1-A22E-0850FF50E4F4}" type="datetime1">
              <a:rPr lang="ru-RU" smtClean="0"/>
              <a:t>15.06.2022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43BE-EC31-4AD0-8F42-E397E58417E0}" type="datetime1">
              <a:rPr lang="ru-RU" smtClean="0"/>
              <a:t>15.06.2022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51B-A20B-4096-9FA5-D12F3F175B09}" type="datetime1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FC0B-2BF2-4ACB-9DE5-1059C68DC14E}" type="datetime1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F21E2-923F-4321-AE53-1AB9D335845E}" type="datetime1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76.jpe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11" Type="http://schemas.openxmlformats.org/officeDocument/2006/relationships/image" Target="../media/image78.jpeg"/><Relationship Id="rId5" Type="http://schemas.openxmlformats.org/officeDocument/2006/relationships/image" Target="../media/image74.png"/><Relationship Id="rId10" Type="http://schemas.openxmlformats.org/officeDocument/2006/relationships/image" Target="../media/image77.jpeg"/><Relationship Id="rId4" Type="http://schemas.openxmlformats.org/officeDocument/2006/relationships/image" Target="../media/image73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PNG"/><Relationship Id="rId3" Type="http://schemas.openxmlformats.org/officeDocument/2006/relationships/image" Target="../media/image59.jpeg"/><Relationship Id="rId7" Type="http://schemas.openxmlformats.org/officeDocument/2006/relationships/image" Target="../media/image81.jpe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30.png"/><Relationship Id="rId15" Type="http://schemas.openxmlformats.org/officeDocument/2006/relationships/image" Target="../media/image89.PNG"/><Relationship Id="rId10" Type="http://schemas.openxmlformats.org/officeDocument/2006/relationships/image" Target="../media/image84.emf"/><Relationship Id="rId4" Type="http://schemas.openxmlformats.org/officeDocument/2006/relationships/image" Target="../media/image64.png"/><Relationship Id="rId9" Type="http://schemas.openxmlformats.org/officeDocument/2006/relationships/image" Target="../media/image83.jpeg"/><Relationship Id="rId1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30.png"/><Relationship Id="rId4" Type="http://schemas.openxmlformats.org/officeDocument/2006/relationships/image" Target="../media/image64.png"/><Relationship Id="rId9" Type="http://schemas.openxmlformats.org/officeDocument/2006/relationships/image" Target="../media/image9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5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95.jpeg"/><Relationship Id="rId10" Type="http://schemas.openxmlformats.org/officeDocument/2006/relationships/image" Target="../media/image97.jpeg"/><Relationship Id="rId4" Type="http://schemas.openxmlformats.org/officeDocument/2006/relationships/image" Target="../media/image48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5.jpeg"/><Relationship Id="rId3" Type="http://schemas.openxmlformats.org/officeDocument/2006/relationships/image" Target="../media/image59.jpeg"/><Relationship Id="rId7" Type="http://schemas.openxmlformats.org/officeDocument/2006/relationships/image" Target="../media/image100.jpe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30.png"/><Relationship Id="rId5" Type="http://schemas.openxmlformats.org/officeDocument/2006/relationships/image" Target="../media/image99.jpeg"/><Relationship Id="rId10" Type="http://schemas.openxmlformats.org/officeDocument/2006/relationships/image" Target="../media/image103.jpeg"/><Relationship Id="rId4" Type="http://schemas.openxmlformats.org/officeDocument/2006/relationships/image" Target="../media/image98.jpeg"/><Relationship Id="rId9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6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111.jpeg"/><Relationship Id="rId4" Type="http://schemas.openxmlformats.org/officeDocument/2006/relationships/image" Target="../media/image1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9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13.png"/><Relationship Id="rId4" Type="http://schemas.openxmlformats.org/officeDocument/2006/relationships/image" Target="../media/image1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123.jpeg"/><Relationship Id="rId4" Type="http://schemas.openxmlformats.org/officeDocument/2006/relationships/image" Target="../media/image1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microsoft.com/office/2007/relationships/hdphoto" Target="../media/hdphoto12.wdp"/><Relationship Id="rId4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Relationship Id="rId9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12" Type="http://schemas.openxmlformats.org/officeDocument/2006/relationships/image" Target="../media/image14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11" Type="http://schemas.openxmlformats.org/officeDocument/2006/relationships/image" Target="../media/image142.png"/><Relationship Id="rId5" Type="http://schemas.openxmlformats.org/officeDocument/2006/relationships/image" Target="../media/image136.jpeg"/><Relationship Id="rId10" Type="http://schemas.openxmlformats.org/officeDocument/2006/relationships/image" Target="../media/image141.pn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21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0.png"/><Relationship Id="rId18" Type="http://schemas.openxmlformats.org/officeDocument/2006/relationships/image" Target="../media/image53.jpeg"/><Relationship Id="rId26" Type="http://schemas.openxmlformats.org/officeDocument/2006/relationships/image" Target="../media/image58.png"/><Relationship Id="rId3" Type="http://schemas.openxmlformats.org/officeDocument/2006/relationships/image" Target="../media/image42.jfif"/><Relationship Id="rId21" Type="http://schemas.openxmlformats.org/officeDocument/2006/relationships/image" Target="../media/image55.png"/><Relationship Id="rId7" Type="http://schemas.openxmlformats.org/officeDocument/2006/relationships/image" Target="../media/image45.jpeg"/><Relationship Id="rId12" Type="http://schemas.microsoft.com/office/2007/relationships/hdphoto" Target="../media/hdphoto2.wdp"/><Relationship Id="rId17" Type="http://schemas.openxmlformats.org/officeDocument/2006/relationships/image" Target="../media/image52.jfif"/><Relationship Id="rId25" Type="http://schemas.microsoft.com/office/2007/relationships/hdphoto" Target="../media/hdphoto7.wdp"/><Relationship Id="rId2" Type="http://schemas.openxmlformats.org/officeDocument/2006/relationships/image" Target="../media/image21.png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24" Type="http://schemas.openxmlformats.org/officeDocument/2006/relationships/image" Target="../media/image57.png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23" Type="http://schemas.openxmlformats.org/officeDocument/2006/relationships/image" Target="../media/image56.jfif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4" Type="http://schemas.openxmlformats.org/officeDocument/2006/relationships/image" Target="../media/image43.jfif"/><Relationship Id="rId9" Type="http://schemas.openxmlformats.org/officeDocument/2006/relationships/image" Target="../media/image47.jpeg"/><Relationship Id="rId14" Type="http://schemas.microsoft.com/office/2007/relationships/hdphoto" Target="../media/hdphoto3.wdp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6.jpeg"/><Relationship Id="rId5" Type="http://schemas.openxmlformats.org/officeDocument/2006/relationships/image" Target="../media/image61.png"/><Relationship Id="rId10" Type="http://schemas.openxmlformats.org/officeDocument/2006/relationships/image" Target="../media/image30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72.jpeg"/><Relationship Id="rId5" Type="http://schemas.openxmlformats.org/officeDocument/2006/relationships/image" Target="../media/image68.jpeg"/><Relationship Id="rId10" Type="http://schemas.openxmlformats.org/officeDocument/2006/relationships/image" Target="../media/image71.jpeg"/><Relationship Id="rId4" Type="http://schemas.openxmlformats.org/officeDocument/2006/relationships/image" Target="../media/image67.jpeg"/><Relationship Id="rId9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96228"/>
              <a:ext cx="9144000" cy="1615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45333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9144000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53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91131" y="1452753"/>
              <a:ext cx="4574540" cy="3208655"/>
            </a:xfrm>
            <a:custGeom>
              <a:avLst/>
              <a:gdLst/>
              <a:ahLst/>
              <a:cxnLst/>
              <a:rect l="l" t="t" r="r" b="b"/>
              <a:pathLst>
                <a:path w="4574540" h="3208654">
                  <a:moveTo>
                    <a:pt x="4574413" y="0"/>
                  </a:moveTo>
                  <a:lnTo>
                    <a:pt x="0" y="0"/>
                  </a:lnTo>
                  <a:lnTo>
                    <a:pt x="0" y="3208147"/>
                  </a:lnTo>
                  <a:lnTo>
                    <a:pt x="4574413" y="3208147"/>
                  </a:lnTo>
                  <a:lnTo>
                    <a:pt x="4574413" y="0"/>
                  </a:lnTo>
                  <a:close/>
                </a:path>
              </a:pathLst>
            </a:custGeom>
            <a:solidFill>
              <a:srgbClr val="005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93187" y="2776600"/>
              <a:ext cx="1588135" cy="20212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89503" y="1770506"/>
              <a:ext cx="1569846" cy="9928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85640" y="3795852"/>
              <a:ext cx="1518919" cy="100195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47543" y="2718815"/>
              <a:ext cx="2060448" cy="1615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89834" y="2776600"/>
              <a:ext cx="1976755" cy="0"/>
            </a:xfrm>
            <a:custGeom>
              <a:avLst/>
              <a:gdLst/>
              <a:ahLst/>
              <a:cxnLst/>
              <a:rect l="l" t="t" r="r" b="b"/>
              <a:pathLst>
                <a:path w="1976754">
                  <a:moveTo>
                    <a:pt x="1976247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59350" y="1770506"/>
              <a:ext cx="1545209" cy="20167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80715" y="1687068"/>
              <a:ext cx="3927348" cy="1615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23006" y="1745361"/>
              <a:ext cx="3843020" cy="0"/>
            </a:xfrm>
            <a:custGeom>
              <a:avLst/>
              <a:gdLst/>
              <a:ahLst/>
              <a:cxnLst/>
              <a:rect l="l" t="t" r="r" b="b"/>
              <a:pathLst>
                <a:path w="3843020">
                  <a:moveTo>
                    <a:pt x="3842512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42460" y="3738372"/>
              <a:ext cx="1840991" cy="16154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85640" y="3795903"/>
              <a:ext cx="1756410" cy="0"/>
            </a:xfrm>
            <a:custGeom>
              <a:avLst/>
              <a:gdLst/>
              <a:ahLst/>
              <a:cxnLst/>
              <a:rect l="l" t="t" r="r" b="b"/>
              <a:pathLst>
                <a:path w="1756410">
                  <a:moveTo>
                    <a:pt x="1755902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89119" y="1577339"/>
              <a:ext cx="193548" cy="364845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69510" y="1597914"/>
              <a:ext cx="32384" cy="3561715"/>
            </a:xfrm>
            <a:custGeom>
              <a:avLst/>
              <a:gdLst/>
              <a:ahLst/>
              <a:cxnLst/>
              <a:rect l="l" t="t" r="r" b="b"/>
              <a:pathLst>
                <a:path w="32385" h="3561715">
                  <a:moveTo>
                    <a:pt x="0" y="0"/>
                  </a:moveTo>
                  <a:lnTo>
                    <a:pt x="32130" y="3561588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45123" y="1560575"/>
              <a:ext cx="161544" cy="344576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25515" y="1580769"/>
              <a:ext cx="0" cy="3361054"/>
            </a:xfrm>
            <a:custGeom>
              <a:avLst/>
              <a:gdLst/>
              <a:ahLst/>
              <a:cxnLst/>
              <a:rect l="l" t="t" r="r" b="b"/>
              <a:pathLst>
                <a:path h="3361054">
                  <a:moveTo>
                    <a:pt x="0" y="0"/>
                  </a:moveTo>
                  <a:lnTo>
                    <a:pt x="0" y="3360547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08731" y="1392936"/>
              <a:ext cx="164592" cy="36377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89503" y="1412747"/>
              <a:ext cx="3810" cy="3552825"/>
            </a:xfrm>
            <a:custGeom>
              <a:avLst/>
              <a:gdLst/>
              <a:ahLst/>
              <a:cxnLst/>
              <a:rect l="l" t="t" r="r" b="b"/>
              <a:pathLst>
                <a:path w="3810" h="3552825">
                  <a:moveTo>
                    <a:pt x="0" y="0"/>
                  </a:moveTo>
                  <a:lnTo>
                    <a:pt x="3682" y="3552698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59811" y="92519"/>
              <a:ext cx="2990088" cy="12248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483739" y="112902"/>
              <a:ext cx="4134485" cy="137185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51520" y="5013176"/>
            <a:ext cx="7803671" cy="12695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35" dirty="0" smtClean="0">
                <a:latin typeface="+mj-lt"/>
                <a:cs typeface="Carlito"/>
              </a:rPr>
              <a:t>Роль отечественных предприятий-машиностроителей в развитии отрасли драгоценных металлов</a:t>
            </a:r>
            <a:endParaRPr lang="en-US" sz="2000" b="1" spc="-35" dirty="0" smtClean="0">
              <a:latin typeface="+mj-lt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2000" spc="-35" dirty="0">
              <a:latin typeface="+mj-lt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spc="-35" dirty="0" smtClean="0">
                <a:latin typeface="+mj-lt"/>
                <a:cs typeface="Carlito"/>
              </a:rPr>
              <a:t>Ж. Байгабелов – председатель правления </a:t>
            </a:r>
            <a:endParaRPr lang="en-US" sz="2000" spc="-35" dirty="0" smtClean="0">
              <a:latin typeface="+mj-lt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956758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7164287" y="-27384"/>
            <a:ext cx="198441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7164287" y="16793"/>
            <a:ext cx="190993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НАША ПРОДУКЦИЯ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70902" y="175251"/>
            <a:ext cx="2753226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3034914" y="277942"/>
            <a:ext cx="2911568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096168" y="312153"/>
            <a:ext cx="2850314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ГОРНОШАХТНОЕ ОБОРУДОВАНИЕ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D:\7777777презентация\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9827" y="3606653"/>
            <a:ext cx="1896683" cy="2331038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1111653" y="3273053"/>
            <a:ext cx="1673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Скип шахтный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V=20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м3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02548" y="3377998"/>
            <a:ext cx="1684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Клеть шахтная 51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HB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196537" y="5964440"/>
            <a:ext cx="1483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Arial" pitchFamily="34" charset="0"/>
                <a:cs typeface="Arial" pitchFamily="34" charset="0"/>
              </a:rPr>
              <a:t>Противовес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323" y="4017679"/>
            <a:ext cx="2299369" cy="1535623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/>
        </p:spPr>
      </p:pic>
      <p:sp>
        <p:nvSpPr>
          <p:cNvPr id="35" name="Прямоугольник 34"/>
          <p:cNvSpPr/>
          <p:nvPr/>
        </p:nvSpPr>
        <p:spPr>
          <a:xfrm>
            <a:off x="4251825" y="5639565"/>
            <a:ext cx="2126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Arial" pitchFamily="34" charset="0"/>
                <a:cs typeface="Arial" pitchFamily="34" charset="0"/>
              </a:rPr>
              <a:t>Проходческие 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полки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3" descr="Скип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3870" y="1046059"/>
            <a:ext cx="2197780" cy="2162303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3" name="Picture 5" descr="DSC0217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8119" y="1004179"/>
            <a:ext cx="1713785" cy="231691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90" y="257599"/>
            <a:ext cx="2250110" cy="746580"/>
          </a:xfrm>
          <a:prstGeom prst="rect">
            <a:avLst/>
          </a:prstGeom>
        </p:spPr>
      </p:pic>
      <p:pic>
        <p:nvPicPr>
          <p:cNvPr id="26" name="Picture 3" descr="C:\Users\ZamirN\Desktop\Снимок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510" y="1190650"/>
            <a:ext cx="1285980" cy="112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796449" y="2365625"/>
            <a:ext cx="1897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Анкера (фрикционные, винтовые, сварные)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Жесткий диск\Импортозамещение\1. феварль 2020г.Импортозамещение (Било и др)\Картинки\насос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28" y="2814631"/>
            <a:ext cx="1676473" cy="135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711071" y="4167427"/>
            <a:ext cx="1897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Насосы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Жесткий диск\Импортозамещение\1. феварль 2020г.Импортозамещение (Било и др)\Картинки\конв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57" y="4621695"/>
            <a:ext cx="2022053" cy="108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836766" y="5725674"/>
            <a:ext cx="1897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Конвейерное оборудование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/>
          <p:cNvCxnSpPr/>
          <p:nvPr/>
        </p:nvCxnSpPr>
        <p:spPr>
          <a:xfrm>
            <a:off x="3884006" y="828878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95936" y="981625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7164287" y="-27384"/>
            <a:ext cx="198441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7164287" y="16793"/>
            <a:ext cx="190993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НАША ПРОДУКЦИЯ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70902" y="175251"/>
            <a:ext cx="2753226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2975286" y="258252"/>
            <a:ext cx="3022194" cy="347636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953820" y="218206"/>
            <a:ext cx="2850314" cy="426551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ДЛЯ ЖЕЛЕЗНОДОРОЖНОГО ТРАНСПОРТА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254635" y="4731707"/>
            <a:ext cx="1483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Башмак для тормозной системы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73569" y="6255766"/>
            <a:ext cx="2126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Тормозные колодки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90" y="257599"/>
            <a:ext cx="2250110" cy="74658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866806" y="5219156"/>
            <a:ext cx="1897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Клин фрикционный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b10eb694-00d3-40d7-89ef-2c1e0c379107" descr="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073" y="3747565"/>
            <a:ext cx="1214227" cy="91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ZamirN\Desktop\Башмак\P00310-1333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091" y="2494469"/>
            <a:ext cx="1800818" cy="132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21" y="4679064"/>
            <a:ext cx="2549412" cy="1515467"/>
          </a:xfrm>
          <a:prstGeom prst="rect">
            <a:avLst/>
          </a:prstGeom>
        </p:spPr>
      </p:pic>
      <p:pic>
        <p:nvPicPr>
          <p:cNvPr id="51" name="Picture 3" descr="C:\Users\ZamirN\Desktop\Башмак\Башмак Рис.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78" y="1631232"/>
            <a:ext cx="1631454" cy="9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746" y="3532057"/>
            <a:ext cx="1602735" cy="1127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0" y="3891891"/>
            <a:ext cx="1543890" cy="1379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87" y="2815153"/>
            <a:ext cx="1360215" cy="1096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35" y="1056621"/>
            <a:ext cx="2146489" cy="1579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50" y="3741753"/>
            <a:ext cx="1452872" cy="8760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72" y="1057188"/>
            <a:ext cx="2490963" cy="1559092"/>
          </a:xfrm>
          <a:prstGeom prst="rect">
            <a:avLst/>
          </a:prstGeom>
        </p:spPr>
      </p:pic>
      <p:pic>
        <p:nvPicPr>
          <p:cNvPr id="37" name="c29e99bd-4b00-45c5-ab48-9acedecc6658" descr="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12" y="2828943"/>
            <a:ext cx="1230375" cy="163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7164287" y="-27384"/>
            <a:ext cx="198441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7164287" y="16793"/>
            <a:ext cx="190993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НАША ПРОДУКЦИЯ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70902" y="175251"/>
            <a:ext cx="3401298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3034914" y="277942"/>
            <a:ext cx="3481302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096168" y="312153"/>
            <a:ext cx="3564064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ПОДЪЕМНЫЕ МЕХАНИЗМЫ И УСТАНОВКИ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718249" y="3391186"/>
            <a:ext cx="1307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Кран мостовой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Содержимое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843" y="965207"/>
            <a:ext cx="3607651" cy="231684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5915293" y="6532830"/>
            <a:ext cx="13210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Кран консольный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8923" y="3849892"/>
            <a:ext cx="1851429" cy="2541365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06392" y="1401506"/>
            <a:ext cx="1590506" cy="182047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773279" y="3415259"/>
            <a:ext cx="2042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Грейфер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2" descr="\\Ka0d3f87\box\ГП ФОТО\фотки\2511\PB21494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7206" y="3851947"/>
            <a:ext cx="3205568" cy="2117775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9" name="TextBox 48"/>
          <p:cNvSpPr txBox="1"/>
          <p:nvPr/>
        </p:nvSpPr>
        <p:spPr>
          <a:xfrm>
            <a:off x="2561480" y="6122838"/>
            <a:ext cx="1321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Тележка крана мостового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02" y="257599"/>
            <a:ext cx="2076998" cy="6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7164287" y="-27384"/>
            <a:ext cx="198441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7164287" y="16793"/>
            <a:ext cx="190993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НАША ПРОДУКЦИЯ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871879" y="144410"/>
            <a:ext cx="4392488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2015895" y="262807"/>
            <a:ext cx="4392488" cy="460762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015895" y="281312"/>
            <a:ext cx="4392488" cy="426551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МАШИНЫ И ЗАПАСНЫЕ ЧАСТИ ДЛЯ ОБОГАТИТЕЛЬНЫХ ФАБРИК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387" y="3815930"/>
            <a:ext cx="1977527" cy="1914078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4" name="Picture 2" descr="D:\продукция КЛМЗ\флотомашина КЛМЗ\коллаж 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1" r="1"/>
          <a:stretch/>
        </p:blipFill>
        <p:spPr bwMode="auto">
          <a:xfrm>
            <a:off x="1249762" y="1063125"/>
            <a:ext cx="2004382" cy="2205404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1607173" y="3317629"/>
            <a:ext cx="11977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latin typeface="+mn-lt"/>
              </a:defRPr>
            </a:lvl1pPr>
          </a:lstStyle>
          <a:p>
            <a:pPr algn="ctr"/>
            <a:r>
              <a:rPr lang="ru-RU" sz="1000" dirty="0" err="1">
                <a:latin typeface="Arial" pitchFamily="34" charset="0"/>
                <a:cs typeface="Arial" pitchFamily="34" charset="0"/>
              </a:rPr>
              <a:t>Флотомашина</a:t>
            </a:r>
            <a:r>
              <a:rPr lang="ru-RU" sz="1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1227658" y="5883267"/>
            <a:ext cx="17198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000" b="1" dirty="0" err="1">
                <a:latin typeface="Arial" pitchFamily="34" charset="0"/>
                <a:cs typeface="Arial" pitchFamily="34" charset="0"/>
              </a:rPr>
              <a:t>Флотомашина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 камерная пневмомеханическая МФКП-3.2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90" y="257599"/>
            <a:ext cx="2250110" cy="746580"/>
          </a:xfrm>
          <a:prstGeom prst="rect">
            <a:avLst/>
          </a:prstGeom>
        </p:spPr>
      </p:pic>
      <p:pic>
        <p:nvPicPr>
          <p:cNvPr id="29" name="Picture 2" descr="C:\Documents and Settings\Erdenzh\Рабочий стол\Мельницы для сайта\МШЦ 3,6х5,0\DSC01977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5048" y="1244986"/>
            <a:ext cx="2575807" cy="1829546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5744971" y="3053753"/>
            <a:ext cx="2374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Корпус барабана шаровой мельницы 3,6*5,0</a:t>
            </a:r>
          </a:p>
          <a:p>
            <a:pPr algn="ctr"/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2750" r="23226" b="16401"/>
          <a:stretch/>
        </p:blipFill>
        <p:spPr>
          <a:xfrm>
            <a:off x="5415048" y="3632549"/>
            <a:ext cx="2624767" cy="229667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592118" y="6063168"/>
            <a:ext cx="2374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Корпус барабана шаровой мельницы 2,8*4,4 В сборе</a:t>
            </a:r>
          </a:p>
          <a:p>
            <a:pPr algn="ctr"/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7164287" y="-27384"/>
            <a:ext cx="198441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7164287" y="16793"/>
            <a:ext cx="190993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НАША ПРОДУКЦИЯ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970902" y="175251"/>
            <a:ext cx="3617322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3034914" y="305200"/>
            <a:ext cx="3841342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096168" y="312153"/>
            <a:ext cx="3924104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ЗАПАСНЫЕ ЧАСТИ И МЕТАЛЛОКОНСТРУКЦИИ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3347864" y="3169038"/>
            <a:ext cx="2760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Arial" pitchFamily="34" charset="0"/>
                <a:ea typeface="Segoe UI Symbol" pitchFamily="34" charset="0"/>
                <a:cs typeface="Arial" pitchFamily="34" charset="0"/>
              </a:rPr>
              <a:t>Гидроцилиндры</a:t>
            </a:r>
            <a:endParaRPr lang="ru-RU" sz="1000" b="1" dirty="0">
              <a:solidFill>
                <a:srgbClr val="FF0000"/>
              </a:solidFill>
              <a:latin typeface="Arial" pitchFamily="34" charset="0"/>
              <a:ea typeface="Segoe UI Symbol" pitchFamily="34" charset="0"/>
              <a:cs typeface="Arial" pitchFamily="34" charset="0"/>
            </a:endParaRPr>
          </a:p>
        </p:txBody>
      </p:sp>
      <p:pic>
        <p:nvPicPr>
          <p:cNvPr id="50" name="Picture 2" descr="D:\Новая папка (5)\P702066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691" y="1397992"/>
            <a:ext cx="2515213" cy="1732533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1" name="Picture 2" descr="\\Ka0d3f87\box\ГП ФОТО\Выставка 29.09.11\IMG_192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05" y="1031857"/>
            <a:ext cx="2310587" cy="1760448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52" name="TextBox 51"/>
          <p:cNvSpPr txBox="1"/>
          <p:nvPr/>
        </p:nvSpPr>
        <p:spPr>
          <a:xfrm>
            <a:off x="640783" y="2840796"/>
            <a:ext cx="1941052" cy="397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Воздухосборники</a:t>
            </a:r>
          </a:p>
          <a:p>
            <a:pPr algn="ctr"/>
            <a:endParaRPr lang="ru-RU" sz="1000" dirty="0"/>
          </a:p>
        </p:txBody>
      </p:sp>
      <p:sp>
        <p:nvSpPr>
          <p:cNvPr id="62" name="Прямоугольник 1"/>
          <p:cNvSpPr>
            <a:spLocks noChangeArrowheads="1"/>
          </p:cNvSpPr>
          <p:nvPr/>
        </p:nvSpPr>
        <p:spPr bwMode="auto">
          <a:xfrm>
            <a:off x="5719468" y="6165304"/>
            <a:ext cx="32403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Металлоконструкции различного типа</a:t>
            </a:r>
            <a:endParaRPr lang="ru-RU" sz="10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34914" y="6201929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Arial" pitchFamily="34" charset="0"/>
                <a:cs typeface="Arial" pitchFamily="34" charset="0"/>
              </a:rPr>
              <a:t>Присоединения концевые гаечные к РВД</a:t>
            </a:r>
          </a:p>
        </p:txBody>
      </p:sp>
      <p:pic>
        <p:nvPicPr>
          <p:cNvPr id="30" name="Picture 3" descr="P2257089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914" y="5039932"/>
            <a:ext cx="2232248" cy="114043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755576" y="445616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Рукава высокого 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давления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00192" y="2534707"/>
            <a:ext cx="25776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Присоединения концевые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8637" y="6544120"/>
            <a:ext cx="1519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Уплотнители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Рисунок 5" descr="P3207632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05" y="5157192"/>
            <a:ext cx="1687891" cy="1265918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1084787"/>
            <a:ext cx="2528630" cy="1407588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8" name="Picture 2" descr="http://sib-cepi.ru/pictures/static_photos/5152011-05-1584288874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3238203"/>
            <a:ext cx="1967372" cy="105480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90" y="257599"/>
            <a:ext cx="2250110" cy="746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9001" r="17391" b="27950"/>
          <a:stretch/>
        </p:blipFill>
        <p:spPr>
          <a:xfrm>
            <a:off x="5622714" y="4293188"/>
            <a:ext cx="3456385" cy="1610361"/>
          </a:xfrm>
          <a:prstGeom prst="rect">
            <a:avLst/>
          </a:prstGeom>
        </p:spPr>
      </p:pic>
      <p:pic>
        <p:nvPicPr>
          <p:cNvPr id="2050" name="Picture 2" descr="C:\Users\ZamirN\Desktop\Снимок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91" y="3579904"/>
            <a:ext cx="1604638" cy="104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834984" y="4646012"/>
            <a:ext cx="27608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ea typeface="Segoe UI Symbol" pitchFamily="34" charset="0"/>
                <a:cs typeface="Arial" pitchFamily="34" charset="0"/>
              </a:rPr>
              <a:t>Молоток (било)</a:t>
            </a:r>
            <a:endParaRPr lang="ru-RU" sz="1000" b="1" dirty="0">
              <a:solidFill>
                <a:srgbClr val="FF0000"/>
              </a:solidFill>
              <a:latin typeface="Arial" pitchFamily="34" charset="0"/>
              <a:ea typeface="Segoe UI Symbo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4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98" y="257599"/>
            <a:ext cx="1679502" cy="557254"/>
          </a:xfrm>
          <a:prstGeom prst="rect">
            <a:avLst/>
          </a:prstGeom>
        </p:spPr>
      </p:pic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7164287" y="-27384"/>
            <a:ext cx="198441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7164287" y="16793"/>
            <a:ext cx="190993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НАША ПРОДУКЦИЯ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51720" y="175251"/>
            <a:ext cx="4434018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2160064" y="277942"/>
            <a:ext cx="4500168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160064" y="282529"/>
            <a:ext cx="4788200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Производство технологической оснастки и инструмента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204981" y="3491302"/>
            <a:ext cx="1466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Производство литья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01188" y="6260413"/>
            <a:ext cx="1921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Модель рабочего колеса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07986" y="5879013"/>
            <a:ext cx="2611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Осевой инструмент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095191" y="6304002"/>
            <a:ext cx="15507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Пресс-форма для изготовления рабочих колес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4300"/>
          <a:stretch/>
        </p:blipFill>
        <p:spPr>
          <a:xfrm>
            <a:off x="1110016" y="4005064"/>
            <a:ext cx="2303254" cy="21546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9050" r="6716" b="2751"/>
          <a:stretch/>
        </p:blipFill>
        <p:spPr>
          <a:xfrm rot="16200000">
            <a:off x="6543847" y="3547480"/>
            <a:ext cx="1905355" cy="2712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16401" r="8112"/>
          <a:stretch/>
        </p:blipFill>
        <p:spPr>
          <a:xfrm>
            <a:off x="4142000" y="4005064"/>
            <a:ext cx="1592604" cy="2264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40549"/>
          <a:stretch/>
        </p:blipFill>
        <p:spPr>
          <a:xfrm>
            <a:off x="1135857" y="704321"/>
            <a:ext cx="6921075" cy="28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4709881" y="3612668"/>
            <a:ext cx="3072782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173" name="Прямоугольник 172"/>
          <p:cNvSpPr/>
          <p:nvPr/>
        </p:nvSpPr>
        <p:spPr>
          <a:xfrm>
            <a:off x="4" y="-97"/>
            <a:ext cx="223414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6866077" y="-17339"/>
            <a:ext cx="228262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6768578" y="39654"/>
            <a:ext cx="230564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ПРОИЗВОДСТВО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7911" y="1299251"/>
            <a:ext cx="4298571" cy="2244756"/>
          </a:xfrm>
          <a:prstGeom prst="rect">
            <a:avLst/>
          </a:prstGeom>
        </p:spPr>
        <p:txBody>
          <a:bodyPr wrap="square" lIns="56668" tIns="28333" rIns="56668" bIns="28333">
            <a:spAutoFit/>
          </a:bodyPr>
          <a:lstStyle/>
          <a:p>
            <a:pPr marL="177086" indent="-177086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Самый обширный парк станков с ЧПУ в республике Казахстан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;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pPr marL="177086" indent="-177086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Охват широкого спектра механической обработки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;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pPr marL="177086" indent="-177086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Использование самых передовых технологий и инструментов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;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pPr marL="177086" indent="-177086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Компьютеризированная конструкторско-технологическая подготовка;</a:t>
            </a:r>
          </a:p>
          <a:p>
            <a:pPr marL="177086" indent="-177086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Полное моделирование обработки в виртуальной среде.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73892" y="3715359"/>
            <a:ext cx="3091370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17088" y="3715359"/>
            <a:ext cx="1718706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Уникальность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52902" y="4149080"/>
            <a:ext cx="4298571" cy="2596376"/>
          </a:xfrm>
          <a:prstGeom prst="rect">
            <a:avLst/>
          </a:prstGeom>
        </p:spPr>
        <p:txBody>
          <a:bodyPr wrap="square" lIns="56668" tIns="28333" rIns="56668" bIns="28333">
            <a:spAutoFit/>
          </a:bodyPr>
          <a:lstStyle/>
          <a:p>
            <a:pPr marL="177086" indent="-177086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Использование единой системы конструкторско-технологической подготовки производства на базе программных продуктов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SIEMENS NX, </a:t>
            </a:r>
            <a:r>
              <a:rPr lang="en-US" sz="1100" b="1" dirty="0" err="1" smtClean="0">
                <a:latin typeface="Arial" pitchFamily="34" charset="0"/>
                <a:cs typeface="Arial" pitchFamily="34" charset="0"/>
              </a:rPr>
              <a:t>Teamcenter</a:t>
            </a:r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marL="177086" indent="-177086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Использование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высокоскоростной обработки с применением импортного режущего инструмента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;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177086" indent="-177086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Измерение деталей на станке с использованием датчиков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Renishaw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на всех этапах обработки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;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pPr marL="177086" indent="-177086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Использование измерительной машины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Zoller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для определения длины инструмента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;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pPr marL="177086" indent="-177086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Обработка всех видов металлов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77912" y="857179"/>
            <a:ext cx="3072782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4741924" y="959870"/>
            <a:ext cx="3091370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785119" y="956853"/>
            <a:ext cx="1718706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Оборудование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603671" y="648877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715601" y="801624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Obrázek 7" descr="H:\080 Prospekty\01 Prospekty TOS VARNSDORF pracovní adresáře\05 Podklady pro prospekty 2015 new design\stroje\LQ\WHN110_1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r="16529"/>
          <a:stretch/>
        </p:blipFill>
        <p:spPr bwMode="auto">
          <a:xfrm>
            <a:off x="1907704" y="2421629"/>
            <a:ext cx="2589716" cy="2832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13" y="1166108"/>
            <a:ext cx="2535863" cy="1946409"/>
          </a:xfrm>
          <a:prstGeom prst="rect">
            <a:avLst/>
          </a:prstGeom>
        </p:spPr>
      </p:pic>
      <p:pic>
        <p:nvPicPr>
          <p:cNvPr id="43" name="1"/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08113" y="4659934"/>
            <a:ext cx="2562790" cy="1748276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92" y="264503"/>
            <a:ext cx="2250110" cy="7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8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70837"/>
            <a:ext cx="1803160" cy="598283"/>
          </a:xfrm>
          <a:prstGeom prst="rect">
            <a:avLst/>
          </a:prstGeom>
        </p:spPr>
      </p:pic>
      <p:sp>
        <p:nvSpPr>
          <p:cNvPr id="173" name="Прямоугольник 172"/>
          <p:cNvSpPr/>
          <p:nvPr/>
        </p:nvSpPr>
        <p:spPr>
          <a:xfrm>
            <a:off x="4" y="-97"/>
            <a:ext cx="223414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6866077" y="-33545"/>
            <a:ext cx="228262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6768578" y="39654"/>
            <a:ext cx="230564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 ОБОРУДОВАНИЕ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970903" y="296194"/>
            <a:ext cx="3072782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3034915" y="398885"/>
            <a:ext cx="3091370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078110" y="395868"/>
            <a:ext cx="2718026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ТОКАРНО-КАРУСЕЛЬНАЯ ГРУППА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736373" y="724814"/>
            <a:ext cx="425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Карусельный станок </a:t>
            </a:r>
            <a:r>
              <a:rPr lang="en-US" sz="1400" b="1" u="sng" dirty="0">
                <a:latin typeface="Arial" pitchFamily="34" charset="0"/>
                <a:cs typeface="Arial" pitchFamily="34" charset="0"/>
              </a:rPr>
              <a:t>POWERTURN 1600C1</a:t>
            </a:r>
            <a:endParaRPr lang="ru-RU" sz="14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Производитель: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TOSHULIN” (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Чехия)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8" y="4170116"/>
            <a:ext cx="3161187" cy="237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51" y="2662103"/>
            <a:ext cx="2496651" cy="2276871"/>
          </a:xfrm>
          <a:prstGeom prst="rect">
            <a:avLst/>
          </a:prstGeom>
        </p:spPr>
      </p:pic>
      <p:pic>
        <p:nvPicPr>
          <p:cNvPr id="33" name="Picture 2" descr="C:\Users\TatyanaOm\Desktop\Презентации\станки новые\IMG_334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967"/>
          <a:stretch/>
        </p:blipFill>
        <p:spPr bwMode="auto">
          <a:xfrm>
            <a:off x="339139" y="1030805"/>
            <a:ext cx="3270912" cy="209411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996752"/>
              </p:ext>
            </p:extLst>
          </p:nvPr>
        </p:nvGraphicFramePr>
        <p:xfrm>
          <a:off x="4846202" y="1270542"/>
          <a:ext cx="4226847" cy="1303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84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83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Макс. диаметр обрабатываемой детали,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Макс. высота обработки,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Диаметр планшайбы,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Максимальный вес обрабатываемого изделия, кг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Скорость вращения шпинделя, мин 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315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4813641" y="2601695"/>
            <a:ext cx="425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Карусельный станок </a:t>
            </a:r>
            <a:r>
              <a:rPr lang="en-US" sz="1400" b="1" u="sng" dirty="0">
                <a:latin typeface="Arial" pitchFamily="34" charset="0"/>
                <a:cs typeface="Arial" pitchFamily="34" charset="0"/>
              </a:rPr>
              <a:t>POWERTURN 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2000</a:t>
            </a:r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C1</a:t>
            </a:r>
            <a:endParaRPr lang="ru-RU" sz="14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Производитель: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TOSHULIN” (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Чехия)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875681"/>
              </p:ext>
            </p:extLst>
          </p:nvPr>
        </p:nvGraphicFramePr>
        <p:xfrm>
          <a:off x="5254699" y="3118059"/>
          <a:ext cx="3528392" cy="1478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4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42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Макс. диаметр обрабатываемой детали,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Макс. высота обработки,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Диаметр планшайбы,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Максимальный вес обрабатываемого изделия, кг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Скорость вращения шпинделя, мин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1" name="Прямоугольник 40"/>
          <p:cNvSpPr/>
          <p:nvPr/>
        </p:nvSpPr>
        <p:spPr>
          <a:xfrm>
            <a:off x="4813641" y="4833050"/>
            <a:ext cx="425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Карусельный станок </a:t>
            </a:r>
            <a:r>
              <a:rPr lang="en-US" sz="1400" b="1" u="sng" dirty="0">
                <a:latin typeface="Arial" pitchFamily="34" charset="0"/>
                <a:cs typeface="Arial" pitchFamily="34" charset="0"/>
              </a:rPr>
              <a:t>POWERTURN 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3000</a:t>
            </a:r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C1</a:t>
            </a:r>
            <a:endParaRPr lang="ru-RU" sz="14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Производитель: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TOSHULIN” (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Чехия)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209918"/>
              </p:ext>
            </p:extLst>
          </p:nvPr>
        </p:nvGraphicFramePr>
        <p:xfrm>
          <a:off x="4085012" y="5445224"/>
          <a:ext cx="4949894" cy="1223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80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18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Макс. диаметр обрабатываемой детали,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Макс. высота обработки,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1840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Диаметр планшайбы,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Максимальный вес обрабатываемого изделия, кг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Скорость вращения шпинделя, мин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6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97"/>
            <a:ext cx="223414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6866077" y="-27384"/>
            <a:ext cx="228262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6768578" y="39654"/>
            <a:ext cx="230564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 ОБОРУДОВАНИЕ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970902" y="296194"/>
            <a:ext cx="3257281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3034914" y="398885"/>
            <a:ext cx="3289887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034915" y="395868"/>
            <a:ext cx="3289887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ГОРИЗОНТАЛЬНО-РАСТОЧНАЯ  ГРУППА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924581" y="1030805"/>
            <a:ext cx="4800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Горизонтально-расточный станок </a:t>
            </a:r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WRD 150 Q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dirty="0" smtClean="0"/>
              <a:t>Производитель: </a:t>
            </a:r>
            <a:r>
              <a:rPr lang="en-US" sz="1400" dirty="0" smtClean="0"/>
              <a:t>“</a:t>
            </a:r>
            <a:r>
              <a:rPr lang="en-US" sz="1400" dirty="0"/>
              <a:t>TOS </a:t>
            </a:r>
            <a:r>
              <a:rPr lang="en-US" sz="1400" dirty="0" smtClean="0"/>
              <a:t>VARNSDORF” (</a:t>
            </a:r>
            <a:r>
              <a:rPr lang="ru-RU" sz="1400" dirty="0" smtClean="0"/>
              <a:t>Чехия)</a:t>
            </a:r>
            <a:endParaRPr lang="ru-RU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360519"/>
              </p:ext>
            </p:extLst>
          </p:nvPr>
        </p:nvGraphicFramePr>
        <p:xfrm>
          <a:off x="4604693" y="2110643"/>
          <a:ext cx="4176465" cy="1318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71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9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Размер стола,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3000 х 6000 (поворотный стол: 3000 х 3200)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Максимальная нагрузка на стол, кг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Диметр шпинделя,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Максимальная скорость вращения шпинделя, об/мин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0" name="Picture 2" descr="C:\Users\TatyanaOm\Desktop\Презентации\станки новые\IMG_3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27" y="1412776"/>
            <a:ext cx="4051963" cy="2701309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4090321" y="4221088"/>
            <a:ext cx="4800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Горизонтально-расточный станок </a:t>
            </a:r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MHN 110 Q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dirty="0" smtClean="0"/>
              <a:t>Производитель: </a:t>
            </a:r>
            <a:r>
              <a:rPr lang="en-US" sz="1400" dirty="0" smtClean="0"/>
              <a:t>“</a:t>
            </a:r>
            <a:r>
              <a:rPr lang="en-US" sz="1400" dirty="0"/>
              <a:t>TOS </a:t>
            </a:r>
            <a:r>
              <a:rPr lang="en-US" sz="1400" dirty="0" smtClean="0"/>
              <a:t>VARNSDORF” (</a:t>
            </a:r>
            <a:r>
              <a:rPr lang="ru-RU" sz="1400" dirty="0" smtClean="0"/>
              <a:t>Чехия)</a:t>
            </a:r>
            <a:endParaRPr lang="ru-RU" sz="1400" dirty="0"/>
          </a:p>
        </p:txBody>
      </p:sp>
      <p:pic>
        <p:nvPicPr>
          <p:cNvPr id="43" name="Obrázek 7" descr="H:\080 Prospekty\01 Prospekty TOS VARNSDORF pracovní adresáře\05 Podklady pro prospekty 2015 new design\stroje\LQ\WHN110_13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r="16529"/>
          <a:stretch/>
        </p:blipFill>
        <p:spPr bwMode="auto">
          <a:xfrm>
            <a:off x="452462" y="4221088"/>
            <a:ext cx="3667615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628551"/>
              </p:ext>
            </p:extLst>
          </p:nvPr>
        </p:nvGraphicFramePr>
        <p:xfrm>
          <a:off x="4355425" y="4987597"/>
          <a:ext cx="4535338" cy="1512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02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5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0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Размер стола,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1400 х 1600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Максимальная нагрузка на стол, кг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04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Диметр шпинделя,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08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Максимальная скорость вращения шпинделя, об/мин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3300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90" y="257599"/>
            <a:ext cx="2250110" cy="7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97"/>
            <a:ext cx="223414" cy="6858000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6866077" y="-27384"/>
            <a:ext cx="228262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6768578" y="39654"/>
            <a:ext cx="230564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 ОБОРУДОВАНИЕ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970903" y="296194"/>
            <a:ext cx="3072782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3034915" y="398885"/>
            <a:ext cx="3091370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597876" y="395868"/>
            <a:ext cx="1925938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ФРЕЗЕРНАЯ  ГРУППА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924581" y="1030805"/>
            <a:ext cx="4800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Вертикально-обрабатывающий центр МCFV 1680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dirty="0" smtClean="0"/>
              <a:t>Производитель: </a:t>
            </a:r>
            <a:r>
              <a:rPr lang="en-US" sz="1400" dirty="0" smtClean="0"/>
              <a:t>“</a:t>
            </a:r>
            <a:r>
              <a:rPr lang="en-US" sz="1400" dirty="0"/>
              <a:t>TOS </a:t>
            </a:r>
            <a:r>
              <a:rPr lang="en-US" sz="1400" dirty="0" smtClean="0"/>
              <a:t>VARNSDORF” (</a:t>
            </a:r>
            <a:r>
              <a:rPr lang="ru-RU" sz="1400" dirty="0" smtClean="0"/>
              <a:t>Чехия)</a:t>
            </a:r>
            <a:endParaRPr lang="ru-RU" sz="1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090321" y="3851756"/>
            <a:ext cx="48004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Горизонтально-обрабатывающий центр МСН630 POWER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dirty="0" smtClean="0"/>
              <a:t>Производитель: </a:t>
            </a:r>
            <a:r>
              <a:rPr lang="en-US" sz="1400" dirty="0" smtClean="0"/>
              <a:t>“</a:t>
            </a:r>
            <a:r>
              <a:rPr lang="en-US" sz="1400" dirty="0"/>
              <a:t>TOS </a:t>
            </a:r>
            <a:r>
              <a:rPr lang="en-US" sz="1400" dirty="0" smtClean="0"/>
              <a:t>VARNSDORF” (</a:t>
            </a:r>
            <a:r>
              <a:rPr lang="ru-RU" sz="1400" dirty="0" smtClean="0"/>
              <a:t>Чехия)</a:t>
            </a:r>
            <a:endParaRPr lang="ru-RU" sz="1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67" y="1068996"/>
            <a:ext cx="3123898" cy="2369447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374733"/>
              </p:ext>
            </p:extLst>
          </p:nvPr>
        </p:nvGraphicFramePr>
        <p:xfrm>
          <a:off x="4163686" y="4590420"/>
          <a:ext cx="4757909" cy="16561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86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9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49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Размер стола,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630 х 630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0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Максимальная нагрузка на стол,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Максимальная скорость вращения шпинделя, об/мин 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0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Количество одновременно работающих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Times New Roman"/>
                        </a:rPr>
                        <a:t> осей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6" name="Picture 4" descr="HMC6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1" y="3802425"/>
            <a:ext cx="3112730" cy="27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658997"/>
              </p:ext>
            </p:extLst>
          </p:nvPr>
        </p:nvGraphicFramePr>
        <p:xfrm>
          <a:off x="4141881" y="1781826"/>
          <a:ext cx="4697322" cy="1791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1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62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33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Размер стола,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1650х810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8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Максимальная нагрузка на стол,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22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Максимальная скорость вращения шпинделя, об/мин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одновременно работающих осей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90" y="257599"/>
            <a:ext cx="2250110" cy="7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47906"/>
            <a:ext cx="9144000" cy="43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200834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История КЛМЗ</a:t>
            </a:r>
            <a:endParaRPr lang="ru-RU" sz="2000" b="1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052736"/>
            <a:ext cx="25922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51817"/>
            <a:ext cx="2520280" cy="184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4725"/>
            <a:ext cx="2520280" cy="179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520280" cy="179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09699" y="764704"/>
            <a:ext cx="40065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4525" lvl="1" indent="-285750">
              <a:buFont typeface="Arial" pitchFamily="34" charset="0"/>
              <a:buChar char="•"/>
            </a:pPr>
            <a:r>
              <a:rPr lang="ru-RU" sz="1400" dirty="0" smtClean="0"/>
              <a:t>Создание мех. мастерских в 1932г</a:t>
            </a:r>
          </a:p>
          <a:p>
            <a:pPr marL="644525" lvl="1" indent="-285750">
              <a:buFont typeface="Arial" pitchFamily="34" charset="0"/>
              <a:buChar char="•"/>
            </a:pPr>
            <a:endParaRPr lang="ru-RU" sz="1400" dirty="0" smtClean="0"/>
          </a:p>
          <a:p>
            <a:pPr marL="644525" lvl="1" indent="-285750">
              <a:buFont typeface="Arial" pitchFamily="34" charset="0"/>
              <a:buChar char="•"/>
            </a:pPr>
            <a:r>
              <a:rPr lang="ru-RU" sz="1400" dirty="0" smtClean="0"/>
              <a:t>Регистрация РГШО в 1941г</a:t>
            </a:r>
          </a:p>
          <a:p>
            <a:pPr marL="644525" lvl="1" indent="-285750">
              <a:buFont typeface="Arial" pitchFamily="34" charset="0"/>
              <a:buChar char="•"/>
            </a:pPr>
            <a:endParaRPr lang="ru-RU" sz="1400" dirty="0" smtClean="0"/>
          </a:p>
          <a:p>
            <a:pPr marL="644525" lvl="1" indent="-285750">
              <a:buFont typeface="Arial" pitchFamily="34" charset="0"/>
              <a:buChar char="•"/>
            </a:pPr>
            <a:r>
              <a:rPr lang="ru-RU" sz="1400" dirty="0" smtClean="0"/>
              <a:t>Развитие РМЗ угольного бассейна с 1948г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83" y="2128660"/>
            <a:ext cx="347662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93" y="4584724"/>
            <a:ext cx="2402195" cy="179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264695" y="1257141"/>
            <a:ext cx="291581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1"/>
            <a:r>
              <a:rPr lang="ru-RU" sz="1400" dirty="0" smtClean="0"/>
              <a:t>Ремонт угольных комбайнов «Пиома», «Глинник», узлов БелАЗ и другого ГШО</a:t>
            </a:r>
          </a:p>
          <a:p>
            <a:pPr marL="358775" lvl="1"/>
            <a:endParaRPr lang="ru-RU" sz="1400" dirty="0"/>
          </a:p>
          <a:p>
            <a:pPr marL="358775" lvl="1"/>
            <a:r>
              <a:rPr lang="ru-RU" sz="1400" dirty="0" smtClean="0"/>
              <a:t>Грамоты КазССР</a:t>
            </a:r>
          </a:p>
          <a:p>
            <a:pPr marL="358775" lvl="1"/>
            <a:endParaRPr lang="ru-RU" sz="1400" dirty="0"/>
          </a:p>
          <a:p>
            <a:pPr marL="358775" lvl="1"/>
            <a:r>
              <a:rPr lang="ru-RU" sz="1400" dirty="0" smtClean="0"/>
              <a:t>Диплом Всесоюзной Торговой палаты СССР </a:t>
            </a:r>
          </a:p>
          <a:p>
            <a:pPr marL="358775" lvl="1"/>
            <a:endParaRPr lang="ru-RU" sz="1400" dirty="0"/>
          </a:p>
          <a:p>
            <a:pPr marL="358775" lvl="1"/>
            <a:r>
              <a:rPr lang="ru-RU" sz="1400" dirty="0" smtClean="0"/>
              <a:t>Дипломы ЦК Компартии КазССР</a:t>
            </a:r>
          </a:p>
          <a:p>
            <a:pPr marL="358775" lvl="1"/>
            <a:endParaRPr lang="ru-RU" sz="1400" dirty="0"/>
          </a:p>
          <a:p>
            <a:pPr marL="358775" lvl="1"/>
            <a:r>
              <a:rPr lang="ru-RU" sz="1400" dirty="0" smtClean="0"/>
              <a:t>Партнерство с Корпорацией «Казахмыс» с 1999г.</a:t>
            </a:r>
          </a:p>
          <a:p>
            <a:pPr marL="358775" lvl="1"/>
            <a:endParaRPr lang="ru-RU" sz="1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918"/>
            <a:ext cx="2701118" cy="63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1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6866077" y="-27384"/>
            <a:ext cx="228262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6768578" y="39654"/>
            <a:ext cx="230564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 ОБОРУДОВАНИЕ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970903" y="296194"/>
            <a:ext cx="3072782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3034915" y="398885"/>
            <a:ext cx="3091370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597876" y="395868"/>
            <a:ext cx="1925938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ТОКАРНАЯ ГРУППА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926853" y="794160"/>
            <a:ext cx="4800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Токарный станок SP 430 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Y</a:t>
            </a:r>
          </a:p>
          <a:p>
            <a:pPr algn="ctr"/>
            <a:r>
              <a:rPr lang="ru-RU" sz="1400" dirty="0" smtClean="0"/>
              <a:t>Производитель: </a:t>
            </a:r>
            <a:r>
              <a:rPr lang="cs-CZ" sz="1400" dirty="0"/>
              <a:t>АО «CZ  TECH» („CZ  TECH, a.s.“)</a:t>
            </a:r>
            <a:r>
              <a:rPr lang="en-US" sz="1400" dirty="0" smtClean="0"/>
              <a:t> (</a:t>
            </a:r>
            <a:r>
              <a:rPr lang="ru-RU" sz="1400" dirty="0" smtClean="0"/>
              <a:t>Чехия)</a:t>
            </a:r>
            <a:endParaRPr lang="ru-RU" sz="1400" dirty="0"/>
          </a:p>
        </p:txBody>
      </p:sp>
      <p:pic>
        <p:nvPicPr>
          <p:cNvPr id="24" name="Picture 2" descr="http://www.mtekovosvitmas.ru/_data_editor/Image/SP%20430%20zmense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3" y="1122315"/>
            <a:ext cx="2969311" cy="188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1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88250" y="3002879"/>
            <a:ext cx="2636331" cy="1766129"/>
          </a:xfrm>
          <a:prstGeom prst="rect">
            <a:avLst/>
          </a:prstGeom>
          <a:ln>
            <a:noFill/>
            <a:prstDash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122336"/>
              </p:ext>
            </p:extLst>
          </p:nvPr>
        </p:nvGraphicFramePr>
        <p:xfrm>
          <a:off x="4048389" y="1356959"/>
          <a:ext cx="5025836" cy="1063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5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05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6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Макс. диаметр обрабатываемой детали,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430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Макс. длина обработки,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Диметр внутреннего отверстия,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84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Скорость вращения шпинделя, мин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3500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4118657" y="2564904"/>
            <a:ext cx="4800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Токарные станки </a:t>
            </a:r>
            <a:r>
              <a:rPr lang="ru-RU" sz="1400" b="1" u="sng" dirty="0">
                <a:latin typeface="Arial" pitchFamily="34" charset="0"/>
                <a:cs typeface="Arial" pitchFamily="34" charset="0"/>
              </a:rPr>
              <a:t>SP 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30, </a:t>
            </a:r>
            <a:r>
              <a:rPr lang="en-US" sz="1400" b="1" u="sng" dirty="0" smtClean="0">
                <a:latin typeface="Arial" pitchFamily="34" charset="0"/>
                <a:cs typeface="Arial" pitchFamily="34" charset="0"/>
              </a:rPr>
              <a:t>SP 40</a:t>
            </a:r>
            <a:endParaRPr lang="ru-RU" sz="14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/>
              <a:t>Производитель: </a:t>
            </a:r>
            <a:r>
              <a:rPr lang="cs-CZ" sz="1400" dirty="0"/>
              <a:t>АО «CZ  TECH» („CZ  TECH, a.s.“)</a:t>
            </a:r>
            <a:r>
              <a:rPr lang="en-US" sz="1400" dirty="0" smtClean="0"/>
              <a:t> (</a:t>
            </a:r>
            <a:r>
              <a:rPr lang="ru-RU" sz="1400" dirty="0" smtClean="0"/>
              <a:t>Чехия)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848409"/>
              </p:ext>
            </p:extLst>
          </p:nvPr>
        </p:nvGraphicFramePr>
        <p:xfrm>
          <a:off x="4067944" y="3270268"/>
          <a:ext cx="5006281" cy="1094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3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31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49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Макс. диаметр закрепляемой детали,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530</a:t>
                      </a:r>
                      <a:r>
                        <a:rPr lang="en-US" sz="1200" dirty="0" smtClean="0">
                          <a:effectLst/>
                        </a:rPr>
                        <a:t>-750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Макс. длина обработки,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500</a:t>
                      </a:r>
                      <a:r>
                        <a:rPr lang="en-US" sz="1200" dirty="0" smtClean="0">
                          <a:effectLst/>
                        </a:rPr>
                        <a:t>-2000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Диметр внутреннего отверстия,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65</a:t>
                      </a:r>
                      <a:r>
                        <a:rPr lang="en-US" sz="1200" dirty="0" smtClean="0">
                          <a:effectLst/>
                        </a:rPr>
                        <a:t>-133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Скорость вращения шпинделя, мин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5000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1" y="4257042"/>
            <a:ext cx="1944431" cy="2429874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4205848" y="4437112"/>
            <a:ext cx="4800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Карусельный станок SPV60 </a:t>
            </a:r>
            <a:r>
              <a:rPr lang="ru-RU" sz="1400" b="1" u="sng" dirty="0" err="1">
                <a:latin typeface="Arial" pitchFamily="34" charset="0"/>
                <a:cs typeface="Arial" pitchFamily="34" charset="0"/>
              </a:rPr>
              <a:t>Kеssler</a:t>
            </a:r>
            <a:r>
              <a:rPr lang="ru-RU" sz="14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C6</a:t>
            </a:r>
            <a:endParaRPr lang="en-US" sz="1400" b="1" u="sng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/>
              <a:t>Производитель: </a:t>
            </a:r>
            <a:r>
              <a:rPr lang="cs-CZ" sz="1400" dirty="0"/>
              <a:t>АО «CZ  TECH» („CZ  TECH, a.s.“)</a:t>
            </a:r>
            <a:r>
              <a:rPr lang="en-US" sz="1400" dirty="0" smtClean="0"/>
              <a:t> (</a:t>
            </a:r>
            <a:r>
              <a:rPr lang="ru-RU" sz="1400" dirty="0" smtClean="0"/>
              <a:t>Чехия)</a:t>
            </a:r>
            <a:endParaRPr lang="ru-RU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320800"/>
              </p:ext>
            </p:extLst>
          </p:nvPr>
        </p:nvGraphicFramePr>
        <p:xfrm>
          <a:off x="4118658" y="5043354"/>
          <a:ext cx="4955568" cy="14099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81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39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99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Макс. диаметр закрепляемой детали,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Макс. высота обработки,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Диаметр планшайбы,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Скорость вращения шпинделя, мин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57599"/>
            <a:ext cx="1835696" cy="6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2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6872521" y="-27384"/>
            <a:ext cx="228262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6768578" y="9173"/>
            <a:ext cx="230564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 ОБОРУДОВАНИЕ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970902" y="296194"/>
            <a:ext cx="3473305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3034914" y="398885"/>
            <a:ext cx="3483963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168490" y="403116"/>
            <a:ext cx="3350388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ТОКАРНАЯ ГРУППА</a:t>
            </a: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БОЛЬШИХ РАЗМЕРОВ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926853" y="794160"/>
            <a:ext cx="4800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Arial" pitchFamily="34" charset="0"/>
                <a:cs typeface="Arial" pitchFamily="34" charset="0"/>
              </a:rPr>
              <a:t>Токарный станок  SP </a:t>
            </a:r>
            <a:r>
              <a:rPr lang="ru-RU" sz="1400" u="sng" dirty="0" smtClean="0">
                <a:latin typeface="Arial" pitchFamily="34" charset="0"/>
                <a:cs typeface="Arial" pitchFamily="34" charset="0"/>
              </a:rPr>
              <a:t>80/3000 и </a:t>
            </a:r>
            <a:r>
              <a:rPr lang="en-US" sz="1400" u="sng" dirty="0" smtClean="0">
                <a:latin typeface="Arial" pitchFamily="34" charset="0"/>
                <a:cs typeface="Arial" pitchFamily="34" charset="0"/>
              </a:rPr>
              <a:t>SP80/600</a:t>
            </a:r>
            <a:r>
              <a:rPr lang="ru-RU" sz="1400" u="sng" dirty="0" smtClean="0">
                <a:latin typeface="Arial" pitchFamily="34" charset="0"/>
                <a:cs typeface="Arial" pitchFamily="34" charset="0"/>
              </a:rPr>
              <a:t>0 </a:t>
            </a:r>
          </a:p>
          <a:p>
            <a:pPr algn="ctr"/>
            <a:r>
              <a:rPr lang="ru-RU" sz="1400" dirty="0" smtClean="0"/>
              <a:t>Производитель: </a:t>
            </a:r>
            <a:r>
              <a:rPr lang="cs-CZ" sz="1400" dirty="0"/>
              <a:t>АО «CZ  TECH» („CZ  TECH, a.s.“)</a:t>
            </a:r>
            <a:r>
              <a:rPr lang="en-US" sz="1400" dirty="0" smtClean="0"/>
              <a:t> (</a:t>
            </a:r>
            <a:r>
              <a:rPr lang="ru-RU" sz="1400" dirty="0" smtClean="0"/>
              <a:t>Чехия)</a:t>
            </a:r>
            <a:endParaRPr lang="ru-RU" sz="1400" dirty="0"/>
          </a:p>
        </p:txBody>
      </p:sp>
      <p:pic>
        <p:nvPicPr>
          <p:cNvPr id="26" name="obrázky1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57192" y="1209194"/>
            <a:ext cx="2678704" cy="1721619"/>
          </a:xfrm>
          <a:prstGeom prst="rect">
            <a:avLst/>
          </a:prstGeom>
          <a:noFill/>
          <a:ln>
            <a:noFill/>
            <a:prstDash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856531"/>
              </p:ext>
            </p:extLst>
          </p:nvPr>
        </p:nvGraphicFramePr>
        <p:xfrm>
          <a:off x="4139952" y="1412776"/>
          <a:ext cx="4934273" cy="2002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683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59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75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Макс. диаметр закрепляемой детали,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820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Макс. длина обработки,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3000</a:t>
                      </a:r>
                      <a:r>
                        <a:rPr lang="en-US" sz="1200" dirty="0" smtClean="0">
                          <a:effectLst/>
                        </a:rPr>
                        <a:t>-6000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Диметр внутреннего отверстия,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Скорость вращения шпинделя, мин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1" name="fancybox-img" descr="&amp;Tcy;&amp;ocy;&amp;kcy;&amp;acy;&amp;rcy;&amp;ncy;&amp;ycy;&amp;iecy; &amp;ocy;&amp;bcy;&amp;rcy;&amp;acy;&amp;bcy;&amp;acy;&amp;tcy;&amp;ycy;&amp;vcy;&amp;acy;&amp;yucy;&amp;shchcy;&amp;icy;&amp;iecy; &amp;tscy;&amp;iecy;&amp;ncy;&amp;tcy;&amp;rcy;&amp;ycy; Samsung PL45L / PL45XL / PL45LM / PL45XLM / PL45L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15" y="4365104"/>
            <a:ext cx="2672981" cy="169896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Прямоугольник 41"/>
          <p:cNvSpPr/>
          <p:nvPr/>
        </p:nvSpPr>
        <p:spPr>
          <a:xfrm>
            <a:off x="4136129" y="3843564"/>
            <a:ext cx="48004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Arial" pitchFamily="34" charset="0"/>
                <a:cs typeface="Arial" pitchFamily="34" charset="0"/>
              </a:rPr>
              <a:t>Горизонтально-обрабатывающий центр   PL45L </a:t>
            </a:r>
            <a:r>
              <a:rPr lang="ru-RU" sz="1400" u="sng" dirty="0" smtClean="0">
                <a:latin typeface="Arial" pitchFamily="34" charset="0"/>
                <a:cs typeface="Arial" pitchFamily="34" charset="0"/>
              </a:rPr>
              <a:t>Y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18840"/>
              </p:ext>
            </p:extLst>
          </p:nvPr>
        </p:nvGraphicFramePr>
        <p:xfrm>
          <a:off x="4136130" y="4370804"/>
          <a:ext cx="4938096" cy="19385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07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73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6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Макс. диаметр обрабатываемой детали,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620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0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Макс. длина обработки,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Диметр внутреннего отверстия,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Скорость вращения шпинделя, мин 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94" y="257599"/>
            <a:ext cx="1759405" cy="5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6866077" y="-27384"/>
            <a:ext cx="228262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6768578" y="-17438"/>
            <a:ext cx="230564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 ОБОРУДОВАНИЕ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970902" y="296194"/>
            <a:ext cx="2393185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3034914" y="398885"/>
            <a:ext cx="2401181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151722" y="412428"/>
            <a:ext cx="2267606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ЗУБОДОЛБЕЖНАЯ ГРУППА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158277" y="794160"/>
            <a:ext cx="4569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Вертикально долбежный станок MODEL 500 TYPE  3AC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285525" y="3841303"/>
            <a:ext cx="45690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err="1">
                <a:latin typeface="Arial" pitchFamily="34" charset="0"/>
                <a:cs typeface="Arial" pitchFamily="34" charset="0"/>
              </a:rPr>
              <a:t>Зубофрезерный</a:t>
            </a:r>
            <a:r>
              <a:rPr lang="ru-RU" sz="1400" b="1" u="sng" dirty="0">
                <a:latin typeface="Arial" pitchFamily="34" charset="0"/>
                <a:cs typeface="Arial" pitchFamily="34" charset="0"/>
              </a:rPr>
              <a:t> станок OFA 75CNC6</a:t>
            </a:r>
            <a:endParaRPr lang="ru-RU" sz="1400" b="1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Рисунок 2" descr="Описание: Mod. 500A 3A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4" y="1123083"/>
            <a:ext cx="2571352" cy="275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00" y="4149080"/>
            <a:ext cx="2944148" cy="21602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01856"/>
              </p:ext>
            </p:extLst>
          </p:nvPr>
        </p:nvGraphicFramePr>
        <p:xfrm>
          <a:off x="4210214" y="1539756"/>
          <a:ext cx="4752802" cy="180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5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72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0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Максимальный ход ползуна,мм.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Диаметр стола мм.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Перемещение стола продольное мм.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Управляемые оси  ЧПУ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X/Y/A/Z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746156"/>
              </p:ext>
            </p:extLst>
          </p:nvPr>
        </p:nvGraphicFramePr>
        <p:xfrm>
          <a:off x="4167494" y="4466338"/>
          <a:ext cx="4860267" cy="1728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23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379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44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Максимальный обрабатываемый модуль мм.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Диаметр обрабатываемого колеса мм.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1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Мощность главного двигателя  кВт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1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Обороты шпинделя об/мин.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25-450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00" y="257599"/>
            <a:ext cx="1805199" cy="5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6866077" y="-33545"/>
            <a:ext cx="228262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6768578" y="0"/>
            <a:ext cx="230564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 ОБОРУДОВАНИЕ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970903" y="296194"/>
            <a:ext cx="2105154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3034915" y="398885"/>
            <a:ext cx="2113150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168490" y="403116"/>
            <a:ext cx="1979574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СВАРОЧНЫЕ РОБОТЫ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158277" y="794160"/>
            <a:ext cx="4569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Оборудование для автоматизированной сварки NS-5000F 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3" name="Picture 3" descr="C:\Users\TatyanaOm\Desktop\Презентации\станки новые\IMG_340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139" y="1559876"/>
            <a:ext cx="3718259" cy="3810341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1073560" y="5577214"/>
            <a:ext cx="2387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200" dirty="0" smtClean="0">
                <a:latin typeface="Arial" pitchFamily="34" charset="0"/>
                <a:cs typeface="Arial" pitchFamily="34" charset="0"/>
              </a:rPr>
              <a:t>Оборудование предназначено для автоматизированной сварки объемных металлических конструкций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467089"/>
              </p:ext>
            </p:extLst>
          </p:nvPr>
        </p:nvGraphicFramePr>
        <p:xfrm>
          <a:off x="4355976" y="1559876"/>
          <a:ext cx="4683116" cy="1905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2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0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1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Рабочая зона (общая)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20000х3000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рабочих зон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степеней свободы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Сварочное оборудование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Kawasaki</a:t>
                      </a:r>
                      <a:r>
                        <a:rPr lang="ru-RU" sz="1200" dirty="0">
                          <a:effectLst/>
                        </a:rPr>
                        <a:t> RA010L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4350081" y="3815930"/>
            <a:ext cx="4569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Оборудование для автоматизированной сварки 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</a:rPr>
              <a:t>NS-3500F 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184729"/>
              </p:ext>
            </p:extLst>
          </p:nvPr>
        </p:nvGraphicFramePr>
        <p:xfrm>
          <a:off x="4350081" y="4572148"/>
          <a:ext cx="4710927" cy="1961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9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14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5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Рабочая зона (общая)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8000х2000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5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рабочих зон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5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степеней свободы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36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Сварочное оборудование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Kawasaki</a:t>
                      </a:r>
                      <a:r>
                        <a:rPr lang="ru-RU" sz="1200" dirty="0">
                          <a:effectLst/>
                        </a:rPr>
                        <a:t> RA010L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57599"/>
            <a:ext cx="1835696" cy="6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6866077" y="-33545"/>
            <a:ext cx="228262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6768578" y="0"/>
            <a:ext cx="230564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 ОБОРУДОВАНИЕ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754877" y="276153"/>
            <a:ext cx="3113265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2818889" y="378844"/>
            <a:ext cx="3193269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771758" y="392387"/>
            <a:ext cx="3203711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ЗАГОТОВИТЕЛЬНОЕ ОБОРУДОВАНИЕ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158277" y="794160"/>
            <a:ext cx="45690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/>
              <a:t>Машина лазерной резки металла </a:t>
            </a:r>
            <a:r>
              <a:rPr lang="ru-RU" sz="1400" b="1" u="sng" dirty="0" err="1"/>
              <a:t>Vanad</a:t>
            </a:r>
            <a:r>
              <a:rPr lang="ru-RU" sz="1400" b="1" u="sng" dirty="0"/>
              <a:t> </a:t>
            </a:r>
            <a:r>
              <a:rPr lang="ru-RU" sz="1400" b="1" u="sng" dirty="0" err="1"/>
              <a:t>Kompakt</a:t>
            </a:r>
            <a:r>
              <a:rPr lang="ru-RU" sz="1400" b="1" u="sng" dirty="0"/>
              <a:t> 20 - 60</a:t>
            </a:r>
            <a:endParaRPr lang="ru-RU" sz="1400" b="1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Описание: C:\Users\OndrejMiratsky\Desktop\Vanadrus_laser oprava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4" y="1200790"/>
            <a:ext cx="3497088" cy="235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221088"/>
            <a:ext cx="2808312" cy="174744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541571"/>
              </p:ext>
            </p:extLst>
          </p:nvPr>
        </p:nvGraphicFramePr>
        <p:xfrm>
          <a:off x="4135272" y="1340768"/>
          <a:ext cx="4783827" cy="1573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4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9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Мощность лазерной головки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3000 Вт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Максимальная толщина резки (для стали)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Максимальные перемещения лазерной головки по оси X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6050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Максимальные перемещения лазерной головки по оси </a:t>
                      </a:r>
                      <a:r>
                        <a:rPr lang="en-US" sz="1200" smtClean="0">
                          <a:effectLst/>
                        </a:rPr>
                        <a:t>Y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1050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Максимальные перемещения лазерной головки по оси Z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110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8" name="Прямоугольник 37"/>
          <p:cNvSpPr/>
          <p:nvPr/>
        </p:nvSpPr>
        <p:spPr>
          <a:xfrm>
            <a:off x="4158277" y="3304891"/>
            <a:ext cx="4569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" pitchFamily="34" charset="0"/>
                <a:cs typeface="Arial" pitchFamily="34" charset="0"/>
              </a:rPr>
              <a:t>Установка плазменной резки VANAD BLUESTER CNC 30/120</a:t>
            </a:r>
            <a:endParaRPr lang="ru-RU" sz="1400" b="1" u="sng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89985"/>
              </p:ext>
            </p:extLst>
          </p:nvPr>
        </p:nvGraphicFramePr>
        <p:xfrm>
          <a:off x="4135272" y="4351020"/>
          <a:ext cx="4798617" cy="1454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40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4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35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Длина стола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9000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5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Максимальная ширина резки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2000 мм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5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Рабочая скорость резания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 м/мин.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5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Точность позиционирования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±0,1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94" y="257599"/>
            <a:ext cx="1759405" cy="5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6866077" y="-33545"/>
            <a:ext cx="228262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6768578" y="0"/>
            <a:ext cx="230564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НАШЕ ОБОРУДОВАНИЕ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754877" y="276153"/>
            <a:ext cx="3113265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2818889" y="378844"/>
            <a:ext cx="3193269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771758" y="392387"/>
            <a:ext cx="3203711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ЗАГОТОВИТЕЛЬНОЕ ОБОРУДОВАНИЕ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711286" y="98616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823216" y="113890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561" y="1210566"/>
            <a:ext cx="2976847" cy="284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рямоугольник 1"/>
          <p:cNvSpPr>
            <a:spLocks noChangeArrowheads="1"/>
          </p:cNvSpPr>
          <p:nvPr/>
        </p:nvSpPr>
        <p:spPr bwMode="auto">
          <a:xfrm>
            <a:off x="6090955" y="662111"/>
            <a:ext cx="1916434" cy="5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54" rIns="91307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Calibri" pitchFamily="34" charset="0"/>
              </a:rPr>
              <a:t>Гибочная 4-х валковая  машина с ЧПУ</a:t>
            </a:r>
            <a:endParaRPr lang="ru-RU" altLang="ru-RU" sz="1400" dirty="0">
              <a:latin typeface="Calibri" pitchFamily="34" charset="0"/>
            </a:endParaRPr>
          </a:p>
        </p:txBody>
      </p:sp>
      <p:sp>
        <p:nvSpPr>
          <p:cNvPr id="36" name="Прямоугольник 1"/>
          <p:cNvSpPr>
            <a:spLocks noChangeArrowheads="1"/>
          </p:cNvSpPr>
          <p:nvPr/>
        </p:nvSpPr>
        <p:spPr bwMode="auto">
          <a:xfrm>
            <a:off x="1403648" y="832339"/>
            <a:ext cx="2189907" cy="30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54" rIns="91307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Calibri" pitchFamily="34" charset="0"/>
              </a:rPr>
              <a:t>Гидравлические ножницы</a:t>
            </a:r>
            <a:endParaRPr lang="ru-RU" altLang="ru-RU" sz="1400" dirty="0">
              <a:latin typeface="Calibri" pitchFamily="34" charset="0"/>
            </a:endParaRPr>
          </a:p>
        </p:txBody>
      </p:sp>
      <p:sp>
        <p:nvSpPr>
          <p:cNvPr id="37" name="Прямоугольник 1"/>
          <p:cNvSpPr>
            <a:spLocks noChangeArrowheads="1"/>
          </p:cNvSpPr>
          <p:nvPr/>
        </p:nvSpPr>
        <p:spPr bwMode="auto">
          <a:xfrm>
            <a:off x="790459" y="3415259"/>
            <a:ext cx="1902817" cy="30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54" rIns="91307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Calibri" pitchFamily="34" charset="0"/>
              </a:rPr>
              <a:t>Пресс кривошипный</a:t>
            </a:r>
          </a:p>
        </p:txBody>
      </p:sp>
      <p:sp>
        <p:nvSpPr>
          <p:cNvPr id="40" name="Прямоугольник 1"/>
          <p:cNvSpPr>
            <a:spLocks noChangeArrowheads="1"/>
          </p:cNvSpPr>
          <p:nvPr/>
        </p:nvSpPr>
        <p:spPr bwMode="auto">
          <a:xfrm>
            <a:off x="3371410" y="3474329"/>
            <a:ext cx="1525561" cy="73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7" tIns="45654" rIns="91307" bIns="4565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Calibri" pitchFamily="34" charset="0"/>
              </a:rPr>
              <a:t>Пресс гидравлический листогибочный</a:t>
            </a:r>
            <a:endParaRPr lang="ru-RU" altLang="ru-RU" sz="1400" dirty="0">
              <a:latin typeface="Calibri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9" y="3843594"/>
            <a:ext cx="2285370" cy="278157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37" y="1185081"/>
            <a:ext cx="3560510" cy="21719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79" y="4293096"/>
            <a:ext cx="3496959" cy="221434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58" y="257599"/>
            <a:ext cx="1524641" cy="50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39" y="107307"/>
            <a:ext cx="2701118" cy="63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653136"/>
            <a:ext cx="2304256" cy="15499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98" y="4659454"/>
            <a:ext cx="2262627" cy="15085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6" y="2996952"/>
            <a:ext cx="2329990" cy="155332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26" y="4653136"/>
            <a:ext cx="1136170" cy="151489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7" y="4653136"/>
            <a:ext cx="1136170" cy="151489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7" y="1484784"/>
            <a:ext cx="2329989" cy="144016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659454"/>
            <a:ext cx="1237197" cy="154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411841" y="3017363"/>
            <a:ext cx="3600319" cy="1552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Благодарим за внимание!</a:t>
            </a:r>
            <a:endParaRPr lang="ru-RU" sz="28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2999149" cy="160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75522"/>
            <a:ext cx="2362064" cy="161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SandugashBi\Desktop\общая папка\Дина\Имиджевый портфель\0T9A747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1"/>
          <a:stretch/>
        </p:blipFill>
        <p:spPr bwMode="auto">
          <a:xfrm>
            <a:off x="5580112" y="3212976"/>
            <a:ext cx="312245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8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99" y="238441"/>
            <a:ext cx="2701118" cy="63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Картинки по запросу industry round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2" y="1340768"/>
            <a:ext cx="911514" cy="9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Картинки по запросу employment round 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32" y="1344184"/>
            <a:ext cx="932688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артинки по запросу investment round icon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51982"/>
            <a:ext cx="924890" cy="9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15616" y="1291987"/>
            <a:ext cx="18722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cs typeface="Arial" panose="020B0604020202020204" pitchFamily="34" charset="0"/>
              </a:rPr>
              <a:t>О</a:t>
            </a:r>
            <a:r>
              <a:rPr lang="ru-RU" sz="1100" dirty="0" smtClean="0">
                <a:cs typeface="Arial" panose="020B0604020202020204" pitchFamily="34" charset="0"/>
              </a:rPr>
              <a:t>снован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в 1941г </a:t>
            </a:r>
          </a:p>
          <a:p>
            <a:r>
              <a:rPr lang="ru-RU" sz="1100" dirty="0" smtClean="0">
                <a:cs typeface="Arial" panose="020B0604020202020204" pitchFamily="34" charset="0"/>
              </a:rPr>
              <a:t>Общая площадь – 19</a:t>
            </a:r>
            <a:r>
              <a:rPr lang="ru-RU" sz="1100" b="1" dirty="0" smtClean="0">
                <a:cs typeface="Arial" panose="020B0604020202020204" pitchFamily="34" charset="0"/>
              </a:rPr>
              <a:t> га</a:t>
            </a:r>
          </a:p>
          <a:p>
            <a:r>
              <a:rPr lang="ru-RU" sz="1100" dirty="0" smtClean="0">
                <a:cs typeface="Arial" panose="020B0604020202020204" pitchFamily="34" charset="0"/>
              </a:rPr>
              <a:t>Площадь производственных цехов – </a:t>
            </a:r>
            <a:r>
              <a:rPr lang="ru-RU" sz="1100" b="1" dirty="0" smtClean="0">
                <a:cs typeface="Arial" panose="020B0604020202020204" pitchFamily="34" charset="0"/>
              </a:rPr>
              <a:t>60 919 м2</a:t>
            </a:r>
            <a:endParaRPr lang="ru-RU" sz="1100" b="1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1317829"/>
            <a:ext cx="18002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cs typeface="Arial" panose="020B0604020202020204" pitchFamily="34" charset="0"/>
              </a:rPr>
              <a:t>Общая численность  </a:t>
            </a:r>
            <a:r>
              <a:rPr lang="ru-RU" sz="1100" b="1" dirty="0" smtClean="0">
                <a:cs typeface="Arial" panose="020B0604020202020204" pitchFamily="34" charset="0"/>
              </a:rPr>
              <a:t>875 чел.</a:t>
            </a:r>
          </a:p>
          <a:p>
            <a:r>
              <a:rPr lang="ru-RU" sz="1100" dirty="0" smtClean="0">
                <a:cs typeface="Arial" panose="020B0604020202020204" pitchFamily="34" charset="0"/>
              </a:rPr>
              <a:t>Объем производства:</a:t>
            </a:r>
          </a:p>
          <a:p>
            <a:r>
              <a:rPr lang="en-US" sz="1100" b="1" dirty="0" smtClean="0">
                <a:cs typeface="Arial" panose="020B0604020202020204" pitchFamily="34" charset="0"/>
              </a:rPr>
              <a:t>&gt;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10</a:t>
            </a:r>
            <a:r>
              <a:rPr lang="en-US" sz="1100" b="1" dirty="0" smtClean="0"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cs typeface="Arial" panose="020B0604020202020204" pitchFamily="34" charset="0"/>
              </a:rPr>
              <a:t>тыс. тн. </a:t>
            </a:r>
          </a:p>
          <a:p>
            <a:r>
              <a:rPr lang="en-US" sz="1100" b="1" dirty="0" smtClean="0">
                <a:cs typeface="Arial" panose="020B0604020202020204" pitchFamily="34" charset="0"/>
              </a:rPr>
              <a:t>&gt;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1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en-US" sz="1100" b="1" dirty="0" smtClean="0"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cs typeface="Arial" panose="020B0604020202020204" pitchFamily="34" charset="0"/>
              </a:rPr>
              <a:t>млрд. тнг.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2200" y="1340768"/>
            <a:ext cx="2771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cs typeface="Arial" panose="020B0604020202020204" pitchFamily="34" charset="0"/>
              </a:rPr>
              <a:t>Модернизация в 2018г </a:t>
            </a:r>
            <a:r>
              <a:rPr lang="ru-RU" sz="1100" b="1" dirty="0" smtClean="0">
                <a:cs typeface="Arial" panose="020B0604020202020204" pitchFamily="34" charset="0"/>
              </a:rPr>
              <a:t>ФРП</a:t>
            </a:r>
            <a:r>
              <a:rPr lang="ru-RU" sz="1100" dirty="0" smtClean="0">
                <a:cs typeface="Arial" panose="020B0604020202020204" pitchFamily="34" charset="0"/>
              </a:rPr>
              <a:t> -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12</a:t>
            </a:r>
            <a:r>
              <a:rPr lang="ru-RU" sz="1100" b="1" dirty="0" smtClean="0">
                <a:cs typeface="Arial" panose="020B0604020202020204" pitchFamily="34" charset="0"/>
              </a:rPr>
              <a:t> млрд. тенге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Погашено – </a:t>
            </a:r>
            <a:r>
              <a:rPr lang="ru-RU" sz="1100" b="1" dirty="0" smtClean="0">
                <a:cs typeface="Arial" panose="020B0604020202020204" pitchFamily="34" charset="0"/>
              </a:rPr>
              <a:t>76</a:t>
            </a:r>
            <a:r>
              <a:rPr lang="en-US" sz="1100" b="1" dirty="0" smtClean="0">
                <a:cs typeface="Arial" panose="020B0604020202020204" pitchFamily="34" charset="0"/>
              </a:rPr>
              <a:t>%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Срок - до конца 2022 г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Кредитная ставка - </a:t>
            </a:r>
            <a:r>
              <a:rPr lang="ru-RU" sz="1100" b="1" dirty="0" smtClean="0">
                <a:cs typeface="Arial" panose="020B0604020202020204" pitchFamily="34" charset="0"/>
              </a:rPr>
              <a:t>5% в тенге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0" y="2475503"/>
            <a:ext cx="2941114" cy="194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50" y="2475504"/>
            <a:ext cx="2875662" cy="190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56" y="2475504"/>
            <a:ext cx="2952328" cy="195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2095" y="4582066"/>
            <a:ext cx="29885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Самый современный парк станков по мехобработке в РК (53 европейских и японских станка ЧПУ, всего </a:t>
            </a:r>
            <a:r>
              <a:rPr lang="en-US" sz="1100" dirty="0" smtClean="0">
                <a:cs typeface="Arial" panose="020B0604020202020204" pitchFamily="34" charset="0"/>
              </a:rPr>
              <a:t>&gt;</a:t>
            </a:r>
            <a:r>
              <a:rPr lang="ru-RU" sz="1100" dirty="0" smtClean="0">
                <a:cs typeface="Arial" panose="020B0604020202020204" pitchFamily="34" charset="0"/>
              </a:rPr>
              <a:t> </a:t>
            </a:r>
            <a:r>
              <a:rPr lang="en-US" sz="1100" dirty="0" smtClean="0">
                <a:cs typeface="Arial" panose="020B0604020202020204" pitchFamily="34" charset="0"/>
              </a:rPr>
              <a:t>90 </a:t>
            </a:r>
            <a:r>
              <a:rPr lang="ru-RU" sz="1100" dirty="0" smtClean="0">
                <a:cs typeface="Arial" panose="020B0604020202020204" pitchFamily="34" charset="0"/>
              </a:rPr>
              <a:t>новых ед.)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en-US" sz="1100" dirty="0" smtClean="0">
                <a:cs typeface="Arial" panose="020B0604020202020204" pitchFamily="34" charset="0"/>
              </a:rPr>
              <a:t>&gt;</a:t>
            </a:r>
            <a:r>
              <a:rPr lang="ru-RU" sz="1100" dirty="0" smtClean="0">
                <a:cs typeface="Arial" panose="020B0604020202020204" pitchFamily="34" charset="0"/>
              </a:rPr>
              <a:t> </a:t>
            </a:r>
            <a:r>
              <a:rPr lang="en-US" sz="1100" dirty="0" smtClean="0">
                <a:cs typeface="Arial" panose="020B0604020202020204" pitchFamily="34" charset="0"/>
              </a:rPr>
              <a:t>12 </a:t>
            </a:r>
            <a:r>
              <a:rPr lang="ru-RU" sz="1100" dirty="0" smtClean="0">
                <a:cs typeface="Arial" panose="020B0604020202020204" pitchFamily="34" charset="0"/>
              </a:rPr>
              <a:t>тыс наименований продукции ежегодно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92% местное содержание в продукции</a:t>
            </a:r>
          </a:p>
          <a:p>
            <a:pPr marL="85725" indent="-85725">
              <a:buFont typeface="Arial" pitchFamily="34" charset="0"/>
              <a:buChar char="•"/>
            </a:pPr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9833" y="4582066"/>
            <a:ext cx="31560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Собственный штат КТУ (60 конструкторов и </a:t>
            </a:r>
            <a:r>
              <a:rPr lang="ru-RU" sz="1100" dirty="0">
                <a:cs typeface="Arial" panose="020B0604020202020204" pitchFamily="34" charset="0"/>
              </a:rPr>
              <a:t>технологов) </a:t>
            </a:r>
            <a:r>
              <a:rPr lang="ru-RU" sz="1100" dirty="0" smtClean="0">
                <a:cs typeface="Arial" panose="020B0604020202020204" pitchFamily="34" charset="0"/>
              </a:rPr>
              <a:t>квалифицированных  </a:t>
            </a:r>
            <a:r>
              <a:rPr lang="en-US" sz="1100" dirty="0">
                <a:cs typeface="Arial" panose="020B0604020202020204" pitchFamily="34" charset="0"/>
              </a:rPr>
              <a:t>Siemens NX </a:t>
            </a:r>
            <a:r>
              <a:rPr lang="ru-RU" sz="1100" dirty="0">
                <a:cs typeface="Arial" panose="020B0604020202020204" pitchFamily="34" charset="0"/>
              </a:rPr>
              <a:t>и </a:t>
            </a:r>
            <a:r>
              <a:rPr lang="en-US" sz="1100" dirty="0" smtClean="0">
                <a:cs typeface="Arial" panose="020B0604020202020204" pitchFamily="34" charset="0"/>
              </a:rPr>
              <a:t>Teamcenter</a:t>
            </a:r>
            <a:r>
              <a:rPr lang="ru-RU" sz="1100" dirty="0" smtClean="0">
                <a:cs typeface="Arial" panose="020B0604020202020204" pitchFamily="34" charset="0"/>
              </a:rPr>
              <a:t>, </a:t>
            </a:r>
            <a:r>
              <a:rPr lang="en-US" sz="1100" dirty="0" smtClean="0">
                <a:cs typeface="Arial" panose="020B0604020202020204" pitchFamily="34" charset="0"/>
              </a:rPr>
              <a:t>ERP 1C </a:t>
            </a:r>
            <a:r>
              <a:rPr lang="ru-RU" sz="1100" dirty="0" smtClean="0">
                <a:cs typeface="Arial" panose="020B0604020202020204" pitchFamily="34" charset="0"/>
              </a:rPr>
              <a:t>система</a:t>
            </a:r>
            <a:endParaRPr lang="ru-RU" sz="1100" dirty="0">
              <a:cs typeface="Arial" panose="020B0604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Глобальный поставщик </a:t>
            </a:r>
            <a:r>
              <a:rPr lang="en-US" sz="1100" dirty="0" smtClean="0">
                <a:cs typeface="Arial" panose="020B0604020202020204" pitchFamily="34" charset="0"/>
              </a:rPr>
              <a:t>Alstom (</a:t>
            </a:r>
            <a:r>
              <a:rPr lang="ru-RU" sz="1100" dirty="0" smtClean="0">
                <a:cs typeface="Arial" panose="020B0604020202020204" pitchFamily="34" charset="0"/>
              </a:rPr>
              <a:t>Франция)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Сертифицирован </a:t>
            </a:r>
            <a:r>
              <a:rPr lang="en-US" sz="1100" dirty="0" smtClean="0">
                <a:cs typeface="Arial" panose="020B0604020202020204" pitchFamily="34" charset="0"/>
              </a:rPr>
              <a:t>Hardox Wareparts (</a:t>
            </a:r>
            <a:r>
              <a:rPr lang="ru-RU" sz="1100" dirty="0" smtClean="0">
                <a:cs typeface="Arial" panose="020B0604020202020204" pitchFamily="34" charset="0"/>
              </a:rPr>
              <a:t>Швеция)</a:t>
            </a:r>
            <a:endParaRPr lang="ru-RU" sz="1100" dirty="0"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8184" y="4509120"/>
            <a:ext cx="28446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Литейное производство по технологии ЛГМ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Стальное, чугунное и цветное литье, вкл. высокопрочный чугун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ru-RU" sz="1100" dirty="0" smtClean="0">
                <a:cs typeface="Arial" panose="020B0604020202020204" pitchFamily="34" charset="0"/>
              </a:rPr>
              <a:t>Ежемесячный выпуск </a:t>
            </a:r>
            <a:r>
              <a:rPr lang="en-US" sz="1100" dirty="0" smtClean="0">
                <a:cs typeface="Arial" panose="020B0604020202020204" pitchFamily="34" charset="0"/>
              </a:rPr>
              <a:t>&gt;</a:t>
            </a:r>
            <a:r>
              <a:rPr lang="ru-RU" sz="1100" dirty="0" smtClean="0">
                <a:cs typeface="Arial" panose="020B0604020202020204" pitchFamily="34" charset="0"/>
              </a:rPr>
              <a:t>1 млрд. тнг продукции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1560" y="5571817"/>
            <a:ext cx="7928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За счет модернизации обеспечен рост объемов производства </a:t>
            </a:r>
          </a:p>
          <a:p>
            <a:pPr algn="ctr"/>
            <a:r>
              <a:rPr lang="ru-RU" sz="1400" dirty="0" smtClean="0"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472</a:t>
            </a:r>
            <a:r>
              <a:rPr lang="ru-RU" sz="1400" dirty="0" smtClean="0">
                <a:cs typeface="Arial" panose="020B0604020202020204" pitchFamily="34" charset="0"/>
              </a:rPr>
              <a:t> млн. тнг в 2019г до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1</a:t>
            </a:r>
            <a:r>
              <a:rPr lang="ru-RU" sz="1400" dirty="0" smtClean="0">
                <a:cs typeface="Arial" panose="020B0604020202020204" pitchFamily="34" charset="0"/>
              </a:rPr>
              <a:t> млрд. тнг ежемесячно в 2021г</a:t>
            </a:r>
          </a:p>
          <a:p>
            <a:pPr algn="ctr"/>
            <a:endParaRPr lang="ru-RU" sz="1400" dirty="0"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Производительность труда </a:t>
            </a:r>
            <a:r>
              <a:rPr lang="ru-RU" sz="1400" dirty="0" smtClean="0">
                <a:cs typeface="Arial" panose="020B0604020202020204" pitchFamily="34" charset="0"/>
              </a:rPr>
              <a:t>с 2019г выросла на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93.8% </a:t>
            </a:r>
            <a:r>
              <a:rPr lang="ru-RU" sz="1400" dirty="0" smtClean="0">
                <a:cs typeface="Arial" panose="020B0604020202020204" pitchFamily="34" charset="0"/>
              </a:rPr>
              <a:t>с 686 тыс тнг/чел до 1 330 тыс тнг/чел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042" y="282822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+mn-lt"/>
              </a:rPr>
              <a:t>Обзор мощностей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З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>авода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7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86" y="1268761"/>
            <a:ext cx="1673694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6335CB-CF73-4902-A16B-6A3888044395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6759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cs typeface="Times New Roman" panose="02020603050405020304" pitchFamily="18" charset="0"/>
              </a:rPr>
              <a:t>Динамика объемов </a:t>
            </a:r>
            <a:r>
              <a:rPr lang="ru-RU" altLang="ru-RU" b="1" dirty="0">
                <a:cs typeface="Times New Roman" panose="02020603050405020304" pitchFamily="18" charset="0"/>
              </a:rPr>
              <a:t>производства </a:t>
            </a:r>
            <a:r>
              <a:rPr lang="ru-RU" altLang="ru-RU" b="1" dirty="0" smtClean="0">
                <a:cs typeface="Times New Roman" panose="02020603050405020304" pitchFamily="18" charset="0"/>
              </a:rPr>
              <a:t>за последние 5 лет</a:t>
            </a:r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365" y="3981793"/>
            <a:ext cx="1734115" cy="221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306134"/>
              </p:ext>
            </p:extLst>
          </p:nvPr>
        </p:nvGraphicFramePr>
        <p:xfrm>
          <a:off x="133366" y="764704"/>
          <a:ext cx="6454858" cy="3044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39376"/>
              </p:ext>
            </p:extLst>
          </p:nvPr>
        </p:nvGraphicFramePr>
        <p:xfrm>
          <a:off x="345030" y="3693762"/>
          <a:ext cx="3015765" cy="2615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128593"/>
              </p:ext>
            </p:extLst>
          </p:nvPr>
        </p:nvGraphicFramePr>
        <p:xfrm>
          <a:off x="3356412" y="3808891"/>
          <a:ext cx="3801954" cy="2481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918"/>
            <a:ext cx="2701118" cy="63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2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288" y="111409"/>
            <a:ext cx="8229600" cy="707886"/>
          </a:xfr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1" dirty="0">
                <a:latin typeface="+mn-lt"/>
                <a:ea typeface="+mn-ea"/>
                <a:cs typeface="Arial" panose="020B0604020202020204" pitchFamily="34" charset="0"/>
              </a:rPr>
              <a:t>Постоянное развитие – новая реальность </a:t>
            </a:r>
            <a:br>
              <a:rPr lang="ru-RU" sz="2000" b="1" dirty="0">
                <a:latin typeface="+mn-lt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latin typeface="+mn-lt"/>
                <a:ea typeface="+mn-ea"/>
                <a:cs typeface="Arial" panose="020B0604020202020204" pitchFamily="34" charset="0"/>
              </a:rPr>
              <a:t>обеспечения конкурентоспособности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47906"/>
            <a:ext cx="9144000" cy="43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779912" y="3144450"/>
            <a:ext cx="51845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i="1" dirty="0" smtClean="0"/>
              <a:t>Корпорация Казахмыс прорабатывается последующая модернизация литейных производств в г. Жезказган и г. Балхаш с заменой устаревшей технологии формовки ПГС на современную ЛГМ и ХТС. Также планируется освоение производства резиновых футеровок для шаровых мельниц Корпорации  </a:t>
            </a:r>
          </a:p>
          <a:p>
            <a:pPr marL="179388" indent="-179388">
              <a:buFont typeface="Arial" pitchFamily="34" charset="0"/>
              <a:buChar char="•"/>
            </a:pPr>
            <a:endParaRPr lang="ru-RU" sz="13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3707904" y="1184265"/>
            <a:ext cx="53097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i="1" dirty="0" smtClean="0"/>
              <a:t>Одним из успешных примеров импортозамещения является освоение </a:t>
            </a:r>
            <a:r>
              <a:rPr lang="ru-RU" sz="1300" b="1" i="1" dirty="0" smtClean="0"/>
              <a:t>12 тыс. новых наименований </a:t>
            </a:r>
            <a:r>
              <a:rPr lang="ru-RU" sz="1300" i="1" dirty="0" smtClean="0"/>
              <a:t>продукции Заводом КЛМЗ в г. Караганда после модернизации станочного парка по программе Фонда Развития Промышленности РК на сумму </a:t>
            </a:r>
            <a:r>
              <a:rPr lang="en-US" sz="1300" b="1" i="1" dirty="0" smtClean="0"/>
              <a:t>&gt;$</a:t>
            </a:r>
            <a:r>
              <a:rPr lang="ru-RU" sz="1300" b="1" i="1" dirty="0" smtClean="0"/>
              <a:t>60 млн.</a:t>
            </a:r>
          </a:p>
          <a:p>
            <a:pPr marL="179388" indent="-179388">
              <a:buFont typeface="Arial" pitchFamily="34" charset="0"/>
              <a:buChar char="•"/>
            </a:pPr>
            <a:endParaRPr lang="ru-RU" sz="1300" i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04864"/>
            <a:ext cx="2304256" cy="764546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2" y="2029391"/>
            <a:ext cx="1423513" cy="9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996953"/>
            <a:ext cx="1423658" cy="94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52736"/>
            <a:ext cx="142365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835694" y="1052736"/>
            <a:ext cx="187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КЛМЗ, 875 чел.</a:t>
            </a:r>
          </a:p>
          <a:p>
            <a:r>
              <a:rPr lang="en-US" sz="1200" dirty="0" smtClean="0"/>
              <a:t>&gt;10 </a:t>
            </a:r>
            <a:r>
              <a:rPr lang="ru-RU" sz="1200" dirty="0" smtClean="0"/>
              <a:t>тыс. тн. продукции/год</a:t>
            </a:r>
          </a:p>
          <a:p>
            <a:r>
              <a:rPr lang="en-US" sz="1200" dirty="0" smtClean="0"/>
              <a:t>72% </a:t>
            </a:r>
            <a:r>
              <a:rPr lang="ru-RU" sz="1200" dirty="0" smtClean="0"/>
              <a:t>казсодержание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835695" y="2060848"/>
            <a:ext cx="187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ЛМЗ </a:t>
            </a:r>
          </a:p>
          <a:p>
            <a:r>
              <a:rPr lang="ru-RU" sz="1200" dirty="0" smtClean="0"/>
              <a:t>г. Жезказган</a:t>
            </a:r>
          </a:p>
          <a:p>
            <a:r>
              <a:rPr lang="ru-RU" sz="1200" dirty="0" smtClean="0"/>
              <a:t>620 чел.</a:t>
            </a:r>
          </a:p>
          <a:p>
            <a:r>
              <a:rPr lang="en-US" sz="1200" dirty="0" smtClean="0"/>
              <a:t>&gt;</a:t>
            </a:r>
            <a:r>
              <a:rPr lang="ru-RU" sz="1200" dirty="0" smtClean="0"/>
              <a:t>5.2</a:t>
            </a:r>
            <a:r>
              <a:rPr lang="en-US" sz="1200" dirty="0" smtClean="0"/>
              <a:t> </a:t>
            </a:r>
            <a:r>
              <a:rPr lang="ru-RU" sz="1200" dirty="0" smtClean="0"/>
              <a:t>тыс. тн. литья/год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35695" y="2996952"/>
            <a:ext cx="187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</a:t>
            </a:r>
            <a:r>
              <a:rPr lang="ru-RU" sz="1200" dirty="0" smtClean="0"/>
              <a:t>МЗ </a:t>
            </a:r>
          </a:p>
          <a:p>
            <a:r>
              <a:rPr lang="ru-RU" sz="1200" dirty="0" smtClean="0"/>
              <a:t>г. Балхаш</a:t>
            </a:r>
          </a:p>
          <a:p>
            <a:r>
              <a:rPr lang="ru-RU" sz="1200" dirty="0" smtClean="0"/>
              <a:t>452 чел.</a:t>
            </a:r>
          </a:p>
          <a:p>
            <a:r>
              <a:rPr lang="en-US" sz="1200" dirty="0" smtClean="0"/>
              <a:t>&gt;</a:t>
            </a:r>
            <a:r>
              <a:rPr lang="ru-RU" sz="1200" dirty="0" smtClean="0"/>
              <a:t>2.6</a:t>
            </a:r>
            <a:r>
              <a:rPr lang="en-US" sz="1200" dirty="0" smtClean="0"/>
              <a:t> </a:t>
            </a:r>
            <a:r>
              <a:rPr lang="ru-RU" sz="1200" dirty="0" smtClean="0"/>
              <a:t>тыс. тн. литья/год</a:t>
            </a: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3347864" y="980728"/>
            <a:ext cx="432048" cy="3096344"/>
          </a:xfrm>
          <a:prstGeom prst="rightBrace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228184" y="2348880"/>
            <a:ext cx="504056" cy="43204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643531" y="2104980"/>
            <a:ext cx="2464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Возможность объединения </a:t>
            </a:r>
          </a:p>
          <a:p>
            <a:pPr algn="ctr"/>
            <a:r>
              <a:rPr lang="ru-RU" sz="1100" b="1" dirty="0" smtClean="0"/>
              <a:t>3 заводов в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Республиканский Машиностроительный Холдинг</a:t>
            </a:r>
          </a:p>
          <a:p>
            <a:pPr algn="ctr"/>
            <a:r>
              <a:rPr lang="ru-RU" sz="1100" b="1" dirty="0" smtClean="0"/>
              <a:t>для кооперации с отечественными производителями и заказчиками</a:t>
            </a:r>
          </a:p>
          <a:p>
            <a:pPr marL="179388" indent="-179388">
              <a:buFont typeface="Arial" pitchFamily="34" charset="0"/>
              <a:buChar char="•"/>
            </a:pPr>
            <a:endParaRPr lang="ru-RU" sz="1100" b="1" dirty="0"/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61919"/>
            <a:ext cx="453227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8" y="5911789"/>
            <a:ext cx="399272" cy="399272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29871"/>
            <a:ext cx="467585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77856"/>
            <a:ext cx="471280" cy="48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052736"/>
            <a:ext cx="360040" cy="64820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11560" y="4496198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ГМК, </a:t>
            </a:r>
            <a:r>
              <a:rPr lang="ru-RU" sz="1200" dirty="0" smtClean="0"/>
              <a:t>международная сертификация </a:t>
            </a:r>
            <a:r>
              <a:rPr lang="en-US" sz="1200" dirty="0" smtClean="0"/>
              <a:t>Hardox (1 </a:t>
            </a:r>
            <a:r>
              <a:rPr lang="ru-RU" sz="1200" dirty="0" smtClean="0"/>
              <a:t>из 3 в РК)</a:t>
            </a:r>
            <a:endParaRPr lang="ru-RU" sz="1200" dirty="0"/>
          </a:p>
          <a:p>
            <a:r>
              <a:rPr lang="ru-RU" sz="1200" dirty="0"/>
              <a:t>(Казахмыс, </a:t>
            </a:r>
            <a:r>
              <a:rPr lang="en-US" sz="1200" dirty="0"/>
              <a:t>ERG</a:t>
            </a:r>
            <a:r>
              <a:rPr lang="ru-RU" sz="1200" dirty="0"/>
              <a:t>, </a:t>
            </a:r>
            <a:r>
              <a:rPr lang="en-US" sz="1200" dirty="0"/>
              <a:t>Arcelor, </a:t>
            </a:r>
            <a:r>
              <a:rPr lang="ru-RU" sz="1200" dirty="0"/>
              <a:t>Казцинк, КазМинералс, ВЦМ и тп.)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11560" y="4942909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Энергетическая отрасль </a:t>
            </a:r>
            <a:endParaRPr lang="ru-RU" sz="1200" b="1" dirty="0"/>
          </a:p>
          <a:p>
            <a:r>
              <a:rPr lang="ru-RU" sz="1200" dirty="0"/>
              <a:t>(ЦАЭК, Самрук-Энерго, КТЭЦ, АлЭС, ЭТЭЦ, СПТВС, ПТЭЦ)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11560" y="5374957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ЖД оборудование, </a:t>
            </a:r>
            <a:r>
              <a:rPr lang="ru-RU" sz="1200" dirty="0" smtClean="0"/>
              <a:t>глобальный поставщик </a:t>
            </a:r>
            <a:r>
              <a:rPr lang="en-US" sz="1200" dirty="0" smtClean="0"/>
              <a:t>Alstom (</a:t>
            </a:r>
            <a:r>
              <a:rPr lang="ru-RU" sz="1200" dirty="0" smtClean="0"/>
              <a:t>Франция)</a:t>
            </a:r>
            <a:endParaRPr lang="ru-RU" sz="1200" dirty="0"/>
          </a:p>
          <a:p>
            <a:r>
              <a:rPr lang="ru-RU" sz="1200" dirty="0"/>
              <a:t>(НК КТЖ, Камкор, Транко, КВК, </a:t>
            </a:r>
            <a:r>
              <a:rPr lang="ru-RU" sz="1200" dirty="0" smtClean="0"/>
              <a:t>Богатырь-Транс</a:t>
            </a:r>
            <a:r>
              <a:rPr lang="en-US" sz="1200" dirty="0" smtClean="0"/>
              <a:t>, </a:t>
            </a:r>
            <a:r>
              <a:rPr lang="ru-RU" sz="1200" dirty="0" smtClean="0"/>
              <a:t>Транко)</a:t>
            </a:r>
            <a:endParaRPr lang="ru-RU" sz="12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11560" y="5807005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Нефтепромысловое оборудование, </a:t>
            </a:r>
            <a:r>
              <a:rPr lang="ru-RU" sz="1200" dirty="0" smtClean="0"/>
              <a:t>сертификация </a:t>
            </a:r>
            <a:r>
              <a:rPr lang="en-US" sz="1200" dirty="0" smtClean="0"/>
              <a:t>API </a:t>
            </a:r>
            <a:r>
              <a:rPr lang="ru-RU" sz="1200" dirty="0" smtClean="0"/>
              <a:t>в процессе (1 из 9 в РК)</a:t>
            </a:r>
            <a:endParaRPr lang="ru-RU" sz="1200" dirty="0"/>
          </a:p>
          <a:p>
            <a:r>
              <a:rPr lang="ru-RU" sz="1200" dirty="0" smtClean="0"/>
              <a:t>(АО «МангыстауМунайГаз», «ОзенМунайГаз» и «ЭмбаМунайГаз»)</a:t>
            </a:r>
            <a:endParaRPr lang="ru-RU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35496" y="4232121"/>
            <a:ext cx="4160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Основные виды продукции в РК и экспорт:</a:t>
            </a:r>
            <a:endParaRPr lang="ru-RU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24128" y="4293096"/>
            <a:ext cx="3367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Необходимые решения:</a:t>
            </a:r>
            <a:endParaRPr lang="ru-RU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2" name="Picture 4" descr="Картинки по запросу investment round icon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77" y="4653136"/>
            <a:ext cx="460395" cy="4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Картинки по запросу employment round icon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176048"/>
            <a:ext cx="485200" cy="4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Картинки по запросу construction round icon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733256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5724128" y="4582869"/>
            <a:ext cx="3419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Льготное финансирование проектов машиностроения и модернизации через ФРП по 3% сроком на 10 лет (пакет проектов </a:t>
            </a:r>
            <a:r>
              <a:rPr lang="en-US" sz="1200" dirty="0" smtClean="0"/>
              <a:t>&gt;$1</a:t>
            </a:r>
            <a:r>
              <a:rPr lang="ru-RU" sz="1200" dirty="0" smtClean="0"/>
              <a:t>0млн</a:t>
            </a:r>
            <a:r>
              <a:rPr lang="en-US" sz="1200" dirty="0" smtClean="0"/>
              <a:t>)</a:t>
            </a:r>
            <a:endParaRPr lang="ru-RU" sz="12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5724128" y="5271591"/>
            <a:ext cx="3419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Поддержка отечественных производителей в закупках компаний ФНБ «Самрук-Казына» и ГМК</a:t>
            </a:r>
            <a:endParaRPr lang="ru-RU" sz="12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5760640" y="5775647"/>
            <a:ext cx="3419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Возможность выполнения оборонных заказов по аналогии с РФ и др. (имеется тех. возможность)</a:t>
            </a:r>
            <a:endParaRPr lang="ru-RU" sz="1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29500" y="6498134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chemeClr val="tx1"/>
                </a:solidFill>
              </a:rPr>
              <a:t>5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45" y="39593"/>
            <a:ext cx="2619347" cy="62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04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576064"/>
          </a:xfrm>
        </p:spPr>
        <p:txBody>
          <a:bodyPr>
            <a:normAutofit fontScale="90000"/>
          </a:bodyPr>
          <a:lstStyle/>
          <a:p>
            <a:pPr marL="12700" algn="l">
              <a:spcBef>
                <a:spcPts val="100"/>
              </a:spcBef>
            </a:pPr>
            <a:r>
              <a:rPr lang="ru-RU" sz="2000" b="1" kern="0" spc="-10" dirty="0" smtClean="0">
                <a:cs typeface="Arial"/>
              </a:rPr>
              <a:t>Виды продукции </a:t>
            </a:r>
            <a:r>
              <a:rPr lang="en-US" sz="2000" b="1" kern="0" spc="-10" dirty="0" smtClean="0">
                <a:cs typeface="Arial"/>
              </a:rPr>
              <a:t>KLMZ</a:t>
            </a:r>
            <a:r>
              <a:rPr lang="ru-RU" sz="2000" b="1" kern="0" spc="-10" dirty="0" smtClean="0">
                <a:cs typeface="Arial"/>
              </a:rPr>
              <a:t> по циклам производства </a:t>
            </a:r>
            <a:br>
              <a:rPr lang="ru-RU" sz="2000" b="1" kern="0" spc="-10" dirty="0" smtClean="0">
                <a:cs typeface="Arial"/>
              </a:rPr>
            </a:br>
            <a:r>
              <a:rPr lang="ru-RU" sz="2000" b="1" kern="0" spc="-10" dirty="0" smtClean="0">
                <a:cs typeface="Arial"/>
              </a:rPr>
              <a:t>добычи драгоценных металлов</a:t>
            </a:r>
            <a:endParaRPr lang="ru-RU" sz="2000" b="1" kern="0" spc="-15" dirty="0">
              <a:latin typeface="Arial"/>
              <a:cs typeface="Arial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2768959" y="1404070"/>
            <a:ext cx="18169" cy="3898359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6071923" y="1441660"/>
            <a:ext cx="20305" cy="3898359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853240" y="1173595"/>
            <a:ext cx="1553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+mj-lt"/>
              </a:rPr>
              <a:t>ГЕОЛОГОРАЗВЕДКА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79724" y="5700517"/>
            <a:ext cx="810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На заводе выпускаются более 6000 наименований продукции/более 12 тонн 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металлоконструкций ежегодно</a:t>
            </a:r>
          </a:p>
          <a:p>
            <a:endParaRPr lang="ru-RU" sz="1200" b="1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Международная сертификация </a:t>
            </a:r>
            <a:r>
              <a:rPr lang="en-US" sz="1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Alstom, Hardox Wareparts 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и </a:t>
            </a:r>
            <a:r>
              <a:rPr lang="en-US" sz="1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API (</a:t>
            </a: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в процессе)</a:t>
            </a:r>
            <a:endParaRPr lang="ru-RU" sz="1200" b="1" i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45" y="39593"/>
            <a:ext cx="2619347" cy="62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3491880" y="1143674"/>
            <a:ext cx="1374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+mj-lt"/>
              </a:rPr>
              <a:t>ДОБЫЧА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202588" y="1152004"/>
            <a:ext cx="1374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+mj-lt"/>
              </a:rPr>
              <a:t>ОБОГАЩЕНИЕ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69148" y="1756090"/>
            <a:ext cx="1518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Буровое оборудование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4602" y="2631003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Долота</a:t>
            </a:r>
            <a:endParaRPr lang="ru-RU" sz="1200" dirty="0" smtClean="0"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12667" y="3430340"/>
            <a:ext cx="1867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Трубы обсадные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444872" y="1846655"/>
            <a:ext cx="232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Самоходное оборудование (запчасти)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655991" y="2709735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Бункеры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689137" y="3249649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Крепи, СВП, анкера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676446" y="3789563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Скипы, клети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656625" y="4362273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Конвейера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24476" y="4119556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Насосы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889258" y="1841688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Мельницы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003646" y="2492504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Флотационные машины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939676" y="3008608"/>
            <a:ext cx="1901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Дробильное оборудование (запчасти)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927854" y="3432131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Брони, футеровки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960306" y="3986076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Сушильные барабаны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2" y="2461307"/>
            <a:ext cx="698185" cy="616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4" y="3167888"/>
            <a:ext cx="744852" cy="758315"/>
          </a:xfrm>
          <a:prstGeom prst="rect">
            <a:avLst/>
          </a:prstGeom>
        </p:spPr>
      </p:pic>
      <p:pic>
        <p:nvPicPr>
          <p:cNvPr id="103" name="Picture 3" descr="Скип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1490" y="3685594"/>
            <a:ext cx="550920" cy="542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" name="Picture 2" descr="C:\Жесткий диск\Импортозамещение\1. феварль 2020г.Импортозамещение (Било и др)\Картинки\Вагонет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44" y="4804100"/>
            <a:ext cx="611779" cy="3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Жесткий диск\Импортозамещение\1. феварль 2020г.Импортозамещение (Било и др)\Картинки\насос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9" y="3995610"/>
            <a:ext cx="533541" cy="4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2750" r="23226" b="16401"/>
          <a:stretch/>
        </p:blipFill>
        <p:spPr>
          <a:xfrm>
            <a:off x="6217444" y="1758932"/>
            <a:ext cx="601955" cy="526711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123" y="2412320"/>
            <a:ext cx="559252" cy="541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8" name="Picture 3" descr="C:\Жесткий диск\Импортозамещение\1. феварль 2020г.Импортозамещение (Било и др)\Картинки\конв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89" y="4227584"/>
            <a:ext cx="761282" cy="40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0278" y="1594721"/>
            <a:ext cx="628566" cy="429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0" name="Picture 3" descr="P7020549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576" y="1986124"/>
            <a:ext cx="668921" cy="506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95" y="2531502"/>
            <a:ext cx="595154" cy="604792"/>
          </a:xfrm>
          <a:prstGeom prst="rect">
            <a:avLst/>
          </a:prstGeom>
        </p:spPr>
      </p:pic>
      <p:pic>
        <p:nvPicPr>
          <p:cNvPr id="111" name="Picture 3" descr="C:\Users\ZamirN\Desktop\Снимок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76" y="3217063"/>
            <a:ext cx="492549" cy="43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980" l="5534" r="98024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02" y="3136294"/>
            <a:ext cx="626697" cy="492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86" b="100000" l="3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9" y="3772728"/>
            <a:ext cx="852084" cy="595475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3655990" y="4825716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Вагонетки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9" y="1727288"/>
            <a:ext cx="1052449" cy="637296"/>
          </a:xfrm>
          <a:prstGeom prst="rect">
            <a:avLst/>
          </a:prstGeom>
        </p:spPr>
      </p:pic>
      <p:pic>
        <p:nvPicPr>
          <p:cNvPr id="113" name="Picture 2" descr="\\Ka0d3f87\box\ГП ФОТО\Выставка 29.09.11\IMG_1926.jp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53" b="89100" l="0" r="98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0705" y="4474040"/>
            <a:ext cx="790591" cy="602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4" name="TextBox 113"/>
          <p:cNvSpPr txBox="1"/>
          <p:nvPr/>
        </p:nvSpPr>
        <p:spPr>
          <a:xfrm>
            <a:off x="6925026" y="4642842"/>
            <a:ext cx="1901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Резервуары</a:t>
            </a: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9001" r="17391" b="27950"/>
          <a:stretch/>
        </p:blipFill>
        <p:spPr>
          <a:xfrm>
            <a:off x="279724" y="4583584"/>
            <a:ext cx="686212" cy="53147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917235" y="4604336"/>
            <a:ext cx="165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Металлоконструкции различного типа</a:t>
            </a:r>
          </a:p>
        </p:txBody>
      </p:sp>
    </p:spTree>
    <p:extLst>
      <p:ext uri="{BB962C8B-B14F-4D97-AF65-F5344CB8AC3E}">
        <p14:creationId xmlns:p14="http://schemas.microsoft.com/office/powerpoint/2010/main" val="17255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96228"/>
              <a:ext cx="9144000" cy="1615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453339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9144000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0053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91131" y="1452753"/>
              <a:ext cx="4574540" cy="3208655"/>
            </a:xfrm>
            <a:custGeom>
              <a:avLst/>
              <a:gdLst/>
              <a:ahLst/>
              <a:cxnLst/>
              <a:rect l="l" t="t" r="r" b="b"/>
              <a:pathLst>
                <a:path w="4574540" h="3208654">
                  <a:moveTo>
                    <a:pt x="4574413" y="0"/>
                  </a:moveTo>
                  <a:lnTo>
                    <a:pt x="0" y="0"/>
                  </a:lnTo>
                  <a:lnTo>
                    <a:pt x="0" y="3208147"/>
                  </a:lnTo>
                  <a:lnTo>
                    <a:pt x="4574413" y="3208147"/>
                  </a:lnTo>
                  <a:lnTo>
                    <a:pt x="4574413" y="0"/>
                  </a:lnTo>
                  <a:close/>
                </a:path>
              </a:pathLst>
            </a:custGeom>
            <a:solidFill>
              <a:srgbClr val="005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93187" y="2776600"/>
              <a:ext cx="1588135" cy="20212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89503" y="1770506"/>
              <a:ext cx="1569846" cy="9928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85640" y="3795852"/>
              <a:ext cx="1518919" cy="100195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47543" y="2718815"/>
              <a:ext cx="2060448" cy="1615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89834" y="2776600"/>
              <a:ext cx="1976755" cy="0"/>
            </a:xfrm>
            <a:custGeom>
              <a:avLst/>
              <a:gdLst/>
              <a:ahLst/>
              <a:cxnLst/>
              <a:rect l="l" t="t" r="r" b="b"/>
              <a:pathLst>
                <a:path w="1976754">
                  <a:moveTo>
                    <a:pt x="1976247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59350" y="1770506"/>
              <a:ext cx="1545209" cy="20167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80715" y="1687068"/>
              <a:ext cx="3927348" cy="16154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23006" y="1745361"/>
              <a:ext cx="3843020" cy="0"/>
            </a:xfrm>
            <a:custGeom>
              <a:avLst/>
              <a:gdLst/>
              <a:ahLst/>
              <a:cxnLst/>
              <a:rect l="l" t="t" r="r" b="b"/>
              <a:pathLst>
                <a:path w="3843020">
                  <a:moveTo>
                    <a:pt x="3842512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42460" y="3738372"/>
              <a:ext cx="1840991" cy="16154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485640" y="3795903"/>
              <a:ext cx="1756410" cy="0"/>
            </a:xfrm>
            <a:custGeom>
              <a:avLst/>
              <a:gdLst/>
              <a:ahLst/>
              <a:cxnLst/>
              <a:rect l="l" t="t" r="r" b="b"/>
              <a:pathLst>
                <a:path w="1756410">
                  <a:moveTo>
                    <a:pt x="1755902" y="0"/>
                  </a:moveTo>
                  <a:lnTo>
                    <a:pt x="0" y="0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89119" y="1577339"/>
              <a:ext cx="193548" cy="364845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69510" y="1597914"/>
              <a:ext cx="32384" cy="3561715"/>
            </a:xfrm>
            <a:custGeom>
              <a:avLst/>
              <a:gdLst/>
              <a:ahLst/>
              <a:cxnLst/>
              <a:rect l="l" t="t" r="r" b="b"/>
              <a:pathLst>
                <a:path w="32385" h="3561715">
                  <a:moveTo>
                    <a:pt x="0" y="0"/>
                  </a:moveTo>
                  <a:lnTo>
                    <a:pt x="32130" y="3561588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45123" y="1560575"/>
              <a:ext cx="161544" cy="344576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25515" y="1580769"/>
              <a:ext cx="0" cy="3361054"/>
            </a:xfrm>
            <a:custGeom>
              <a:avLst/>
              <a:gdLst/>
              <a:ahLst/>
              <a:cxnLst/>
              <a:rect l="l" t="t" r="r" b="b"/>
              <a:pathLst>
                <a:path h="3361054">
                  <a:moveTo>
                    <a:pt x="0" y="0"/>
                  </a:moveTo>
                  <a:lnTo>
                    <a:pt x="0" y="3360547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08731" y="1392936"/>
              <a:ext cx="164592" cy="36377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89503" y="1412747"/>
              <a:ext cx="3810" cy="3552825"/>
            </a:xfrm>
            <a:custGeom>
              <a:avLst/>
              <a:gdLst/>
              <a:ahLst/>
              <a:cxnLst/>
              <a:rect l="l" t="t" r="r" b="b"/>
              <a:pathLst>
                <a:path w="3810" h="3552825">
                  <a:moveTo>
                    <a:pt x="0" y="0"/>
                  </a:moveTo>
                  <a:lnTo>
                    <a:pt x="3682" y="3552698"/>
                  </a:lnTo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59811" y="92519"/>
              <a:ext cx="2990088" cy="12248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483739" y="112902"/>
              <a:ext cx="4134485" cy="137185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96721" y="5484663"/>
            <a:ext cx="780367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-35" dirty="0" smtClean="0">
                <a:latin typeface="+mj-lt"/>
                <a:cs typeface="Carlito"/>
              </a:rPr>
              <a:t>Приложения</a:t>
            </a:r>
            <a:endParaRPr lang="en-US" sz="2000" spc="-35" dirty="0" smtClean="0">
              <a:latin typeface="+mj-lt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469409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7164287" y="-27384"/>
            <a:ext cx="198441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7164287" y="16793"/>
            <a:ext cx="190993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НАША ПРОДУКЦИЯ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51720" y="175251"/>
            <a:ext cx="4434018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2160064" y="277942"/>
            <a:ext cx="4500168" cy="268973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160064" y="282529"/>
            <a:ext cx="4788200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ЗАПАСНЫЕ УЗЛЫ ДЛЯ ГОРНОРУДНОГО ОБОРУДОВАНИЯ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P702054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364" y="4071228"/>
            <a:ext cx="2233834" cy="1691034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6775875" y="5860691"/>
            <a:ext cx="1736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Ковш погрузчика </a:t>
            </a:r>
          </a:p>
          <a:p>
            <a:pPr algn="ctr"/>
            <a:r>
              <a:rPr lang="en-US" sz="1000" b="1" dirty="0" smtClean="0">
                <a:latin typeface="Arial" pitchFamily="34" charset="0"/>
                <a:cs typeface="Arial" pitchFamily="34" charset="0"/>
              </a:rPr>
              <a:t>TOR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 0011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828373" y="1695860"/>
            <a:ext cx="2146335" cy="1523593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4268729" y="3344389"/>
            <a:ext cx="1466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Ковш погрузчика </a:t>
            </a: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САТ 980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G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52851" y="6125234"/>
            <a:ext cx="192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Arial" pitchFamily="34" charset="0"/>
                <a:cs typeface="Arial" pitchFamily="34" charset="0"/>
              </a:rPr>
              <a:t>Стрела  погрузчика 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САТ </a:t>
            </a:r>
            <a:r>
              <a:rPr lang="ru-RU" sz="1000" b="1" dirty="0">
                <a:latin typeface="Arial" pitchFamily="34" charset="0"/>
                <a:cs typeface="Arial" pitchFamily="34" charset="0"/>
              </a:rPr>
              <a:t>980 G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503" y="1626875"/>
            <a:ext cx="2794895" cy="1908848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4" name="TextBox 43"/>
          <p:cNvSpPr txBox="1"/>
          <p:nvPr/>
        </p:nvSpPr>
        <p:spPr>
          <a:xfrm>
            <a:off x="854184" y="3612668"/>
            <a:ext cx="2611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Кузов самосвала ТОРО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Рисунок 48" descr="стрела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889" y="4558904"/>
            <a:ext cx="2177826" cy="1390376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63" name="Picture 2" descr="\\Ka0d3f87\box\ГП ФОТО\Выставка 29.09.11\IMG_192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85738" y="1626875"/>
            <a:ext cx="1915444" cy="1523593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4" name="Прямоугольник 63"/>
          <p:cNvSpPr/>
          <p:nvPr/>
        </p:nvSpPr>
        <p:spPr>
          <a:xfrm>
            <a:off x="6745161" y="3289502"/>
            <a:ext cx="13740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Торкрет установка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90" y="257599"/>
            <a:ext cx="2250110" cy="746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t="38450" r="4261" b="11150"/>
          <a:stretch/>
        </p:blipFill>
        <p:spPr>
          <a:xfrm>
            <a:off x="1097232" y="4449963"/>
            <a:ext cx="1979946" cy="166732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34653" y="6279123"/>
            <a:ext cx="1938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Ковш экскаватора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172"/>
          <p:cNvSpPr/>
          <p:nvPr/>
        </p:nvSpPr>
        <p:spPr>
          <a:xfrm>
            <a:off x="4" y="-27384"/>
            <a:ext cx="223414" cy="6885287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/>
          </a:p>
        </p:txBody>
      </p:sp>
      <p:sp>
        <p:nvSpPr>
          <p:cNvPr id="15" name="AutoShape 12" descr="data:image/jpeg;base64,/9j/4AAQSkZJRgABAQAAAQABAAD/2wCEAAkGBxQSEhUUEhQWFRUVFBcXGBcXFxcYHRYXFRgXFxQXGBcYHCggGBwlHBQXITEhJSkrLy4uFx8zODMsNygtLisBCgoKDg0OGxAQGywmHyQsLCwsLywsLC8sLCwsLCwsLCwsNSwsLCwsLCwsLCwsLCwsLCwsLCwsLCwsLCwsLCwsLP/AABEIALcBEwMBIgACEQEDEQH/xAAcAAABBQEBAQAAAAAAAAAAAAADAQIEBQYABwj/xABDEAACAQIEAQkFBQYEBgMAAAABAgMAEQQSITEFBhMiQVFhcYGRMkJiobEzUnKSwQcUI6LR8BVTguEWJLLC0vFDo+L/xAAaAQACAwEBAAAAAAAAAAAAAAABAgADBAUG/8QALBEAAgIBBAECBQQDAQAAAAAAAAECEQMEEiExQQUTIjJRkfBhgaGxFBVxwf/aAAwDAQACEQMRAD8AtmjpwSjslKqUjRiTBqlEWOjrHRVjqDIjiOnLFUpYqIsVLQxFEVO5qoeP45DE5jvmcbqCNOvrN/QUOLlAnWhHn+hApljk+hXkiuyxENOEFDh4pE3vW8R/TSp8Lq3ssD4EH6Uri12h1JPpkUQ08RVMyUojpRiJzdKI6mCKl5qiSiII67m6l81S5KKRCLkpObqXzdcI6aiETmqDOyoLswUd9WYjrD/tMxroIkhdkYsWJRipso2uOo5xp3VJPatzHx43kmoLyWc/GYV2LN+Ff1a1Rf8AHVO8bDsIIPy0rz5OUeMT2nWQdkkaH+YAN86kwctf8zDL3mNyv8rhvrRhmwvuxsvp+pj1T/P1PQ4uKRHrI8Qf00qSjq3ssp8CKw0HKvCtuJE/Et/mhP0qfBxPDSWyyrc9RIB9Dr8qsTxS6ZllDPD5omsMdMMdUolCC4lyj8RF/LroE3KMJ75f/T+ulN7T8Ce8vJfFKYyVWcD4+MQzLkylVzXvvrY6dW4q2Y1U4tPksTTVojstCZKksaE1KEjkUNhR3oZFQDAmhPUgigyCoADXU61dUAXrpT0WnuutORadoVCqtGRaRFo8a0tDiqlV/KPiq4WBnPtHRB2sdv61OxmLWFczX7gouSewD9TpXmXKPFYjiMxbDwySRRCy5bBT95lZiA5v92+lu2nhG3yLKXHBVBecJL6liSSesnekMLx/ZuyjsBNvTahSrND9rDLHb7yMB67H1ro8aG662La0ZXuTCnis2UrmGvvWAI8CLUaNZYRDLzrkSXJBJNsrWIsx10sb6b91Q3AO1bzj+H/eMDhFw4RnDXaxUWAjIJPmQPOs+fOsU4Rr5m/2L8WJzhKS8V/JBwfKVl2l8muP+ro/OrFeWTqLsqsvb/8ApTasrNwiZPaU+l/mKXDYQbsLEbf1vVyhCf0/P+FDnKH1/P8Apu8By1icXZHUXtdRnAPeQBar3h/FYZ/spFbuvqP9J1rzBme97hrbFlViPBiMw8jQ/wB81/iQ5h25i1j2rnvbwvVctL9C2Gq+p7Dlpcteb4DjigWE0sPjmYfl1UVY4HlPiOj0o5VJ3ZVja3bbOt79w8qq9mS8Fyzxa5NVxjHrh4WlYXy2AHazGyju1P1rJJiMfiFMsIOUE2sypmtoQiH2gCLdLfvpeV/GTLhCDGVZXR9zlIU9LVlW+hO19qm8m+U0KYZVkuhiGVtL6X0Nhr1i+m9Wwi1G65FlJSlV0g3JHlF+8Zo5dJEBN7WzKDZrr7rA7jvrF8t+JCTFNY3CgAeB6Q+RFXnJVxPxKWWMER/xHOlui9lW46ixu1u41nsWkRxUxaPOATs1gDlsotYg7Vm1kVSj1Zu9OybG8j5pP+6KVMM8pIRb231AtfxNRuI8EaJc0hA1t1nW17XA7q0eFBYEuFW6mxsej2Mes7HQU6UqXEedpMhD5h7Itrfpdl9rb1khiSTNWT1CcpLikZWLDEjognwF6BNB2j5VssfnVWBHQOZVe2W+ncajYfh0SkBkPS2N822+n6UPbqh1r07tfYruSY6EiHYMCO64I/7aspohULhAIecDqy7AAGzMt7D8XzqRMe0119I7xHC9RjWof60/4JvJqZY57sbAowv5gj6VtLggEG4OoNYfg2DOIk5tTkGUsWtc2BAt863UGGEaKg2VQBfu0uarzVuDgvaCYUNhUlhQmWqC4jEUw0dhQytQgK1CkFSctBkFAUjEV1EIpKgDTOtKq0+TeuWrGIgiLR0SmJR0pRzJctIiZ4Mua/NyWyQrO98yewr6KfiO3nQuSaMJpc+fPlW/O4lZpLXNs6J0YR2KNd+ypXLdQXizAEGOQEGbmVIuntNuw+EanTsqJyHyl3yc3lAH2MDol7m9ppOnMdr320tvVqXRTkfDNxAlxYi9RsZyZws32mHjJPXlAPqLGrDDrRMY9lsN2OUeJ/2vWfK9vRowq1yYbiXIjBR4aXEfxUCo7jK99BfIAHBvm09az+Mw3NQsI2sJGQkrce4Sw7dTqa2n7Q8QBAkA2YgkfDHsPNrflrJcdjKIqXutwfPKbfI0meUvZ3NmvQRhLVxjXlFNhZZ0N1lfQW6RD6dnTvU9OOyD7SKOQeBU+uo+VV00pC6f2KhTOiLnfMVuLkakAkA21rnY5z8M9FrMeni9ssd/waCTjODJAlikiJ95bMB+vyqZhuFxTa4eYN3MLH0OvyrzvimJZGKlw6MMyN2qToRrcHuroOMECxUHwNv0rdDU54ebOTk9O0eTq4/yeizcElXdA3h/vQpBl0ZCviLVn+T2NxmILLhGe6KGYFwBa9rAMbE93dV1JxXHxaTQ3XrLRkfzLZa249ZNrlHH1OghjlSkRcZicgJRiunUSKfhcJL04gyMwWI3N9OeIATYlbXvUiPjcDaYjC3Hatm+uU/Op4xmAaYTjRtLg5ksQuUN2XA03tVk9U+0qKIaePl2UCYo4d2jC2KOQXjaxYjrOdWJ8iKGvG4QxL5hmIuSgGutr5SSb9tXeK5Pc47yRSqwkYsL7dI3OovVJxHkpiNwgbUG6kHbuvepNYc0Kb5DB5ccuFwW0jArIbaMEANuo5tvWgwRIhVR7zC/gNSPSrZeGgxmx2dgL9gta1Vk2FZWvYXF7EWO4tt51yLSdX0b6dWQ8U1yQPZDHTvvRMNGzOpykhbm+m5tbcjTSiQ4Ytp39nb3VFbibx2KICDexN9rkXt5VfGMsj2oqbUFbI2Dw0kbTiQZWKqAQTYrI2a41F9FI1qTgeHmQ2RS5+neeoVG/wCIUd7zQXHRYgOQWKiygtYdEXOnzr0fguOgkjXmMgBUHILArtcEDsOl62YN+HHUlyValrUZdyfFIruA8CMBZ3ILMtrDqF7nXrOg9KtmWpTChMKWTcnbGjFRVIilKE6VKYUJhSBIpShlKlEUwrUIyMVoMi1NK0B1oCEIiuqRlrqgTQyLrXIKPImtIsdWsriKgo6CmolHRaA5luWKHnILAk5ZLBYhM1+j7KNpfvO1N5JAmaQOWzZRpJOsslr9cadGEdi7+lE5di3MMwuhLobuyLdgCM5UXK9Emw3tWclXIlx/DiNjdSMHCbdfOteebwGtWV8JU/mpnqkYtUbE4gc4CfZjBY23LWuAB26D1rCcnuU8pewlM+dbR2UxwoFJDtzk+aWQ7ata99tjVx++qxfNkY3Ogse3fU5j31hcJyk2+jYpRjGl2ReKgTSuzo9zlOlzlGUWVgpJFvC29VHKOXnUcxLmKy3yXAYIsepCsQSAezWuSKeOQvHJzmdk5xAqnKoBVbE3bTwHXUxzmlsbKTzgGmUMckgzMGNxcWFNKO6FN8DYcvtZVOPfZhsPxBX02pMTsV6jv0UY26/bUj5VVTYYxSFT0SLgjsI0+tSRicwFcxw2u0ex3RyxqaKmbEQtdZpJhk0CpDCDYbC4YaUKbhUllMaM4cXGXpMO5wgsrd1Px+KiSUc7Asgyj3njO53KHU16nwfhEeGdkhLgTZToQwVVB1GbUDXtPVXRxptJnmtRk9mTRQfsseTCyTnERTxq6JZmgly9AuWuwSyix3Nq9PwnEY5Ps3VvwsD6gGq1cE6i1rr15rNn/F1Hw6vnUObgcD7xBD2pcD0vf5nwp3C/Ji99t20XuI4fFJ7caE9pUX9d6q8RyVgb2QV8DcfzXPzqPHw2aP7KeQjsJzgf6Ta3mKMnEp19oK/hof0A9KXbNdDe5il8yK6XkcV1jcX7wVPqL0skhwqIJ5ShYsAWYMDa53N7aW1NquYuPgC7xuoG5AzAeJ0rH/tMSTGDDnCI0oUS5iosBmKZb5rdh2qfF5GUMTfD/P3Js12/iJLcDqjYZT3kAkE1F4Q7TyyxNIoZQHS6+0mzagjVTa+mxv1V5Q+JeNiDdWBsRqCCO2r3k5O+b94ZnVYvZdTchm0A1uCCL3HWKrywuPCp/UshhqXzWvoenR8MnjDsojYgH3m6jvbL93pW67GqvFcNdo4+ZySc3HZ+kOlbXMvVY37agcL5X4ga3V8ptb2TpqCCOo79e/aKFxyOJnE+GYxGQsXjBylHB1Iy+617i3fVWHUTwztj/wCGsy2N0VeO4ZKlmMbgC+uXMLH4kuO31o+EaXCukkZYyWNxkuApGx16V+4dYo/D+KTI8cfOEoWVSrANoSAdTqN+2pM+FCRx5est6Kcqj0FdTBqfedUc7WaOWl7Zb8L5cuWCzRDvK3Uj/S2/hpWzRwyhlNwwBB7QRcH0rzZMEJyiMQpzizm3RF9d+7q7bV6XFEFVVX2VUKPACw+VPmiovgqwTclbBPQmFSGFCaqC4jtTKM1DNAgw0CSpDVHeoKwJWlpa6oA1ko1rlWkk3pyVc+ypEebiUaZhfMV9oD3fxMbKvmRVRLynL3WBC5G/NjPb8UjWjTxGcVlpZFzyPIYbGZ2BmZjlN/ciXWQ9LsIHXUjGSdFecuQbZP3k8xGT1c1hIv4kndYa9lNtS7Bvb6I+Kx8s2JVGkke38RY4GWcoyi1rjKgO5LDQX8qWbLn0y892KP8AEMUbf/TEe87Vr+TnJgJIMRMweTJlRVjWJIlJuQI13Nzu1z51bY3h0Ut4hGtiwMluitxYjPltnNraG+m+9Vzy1xRZDHfNnnsOOx0OsuD/AHwPGjtnIEi6W6IW5toL9HU69dEi5YcPZrTJicHINs6lwD3WuR45RWx5U4gYURyHMQXKuRubrcDcD3du6qmJIsdBMFmfKSSzSoMqA+6GcFTbue47qrjJtX4LWknXkz3G+KrIAMLio8QzEKuozZmNgLnpDUjsrQjgWIijEcsazgCxYs4Y9Z6VxpqbXY1leKcmuFupsYo5FYASxtJfSxvzVyG17BbUa1H4VhOJRj/kuIlrH7ORyb+CzBlt1dW1JcW+GXe3KKuUWv2JPKjhAkFo8O6yk6lmLZRuT0R0jrfrpMNwHAhQmZw/bLnRie4LmHqopsnL2bDTXmgXEMdH6WSxstyuUEb30q4wP7ROGYkhJ45MOWNv4qqya9rg6Dva1VvG34LoZ5pfM/uZ+bkNhpCA02xuOkmYg20zqLEabEXF++tXyG4MMNEymTOcxy5jfKg9lAbW7WPiOyp8/J3COueJiAR0WjLgHsta6GpuHwwUaCwOo77679dS9i6K5OWR92TQ1u6ndE7j0oCEjr07Nx6U8WPw/Mf1+tFZLK3FoecKDt/vQpcMDuAfHf1/rTirDXcdo1/9U04sjfXx/rTpi8EU4ONTmJKhdTrl8Bm6r9tMx84QLlIAubAba9g9fGj4vFRskiZgLRsTfwJJudNx6CvPZeOQq6qjFlLAG3sgE2J13tvp2U9tCtImcruHwYmJjJpkBYON1IB9dtq8e4bieaYgqGV7A30IOtip6t6+gEzKVF0sjXIOgdSDYWHXcDyFeQcruSsuFcz2WWESZjl6OUF9FZb3UXIFwfSo+S3FJLhsl8L4jh11ZJs5FjlZSDa+1xp10DifGQ8itGhjVCAVLZi9yQSdAAddhQIDhic7idQ2UgJka2bYXNu2pmFljkvHgsKzzWzc7K4JQKRcqgst9RqbnXasSgtz4OpuqCku0WWBhP7xEANcwOvwnMfpV5iFH8MD7pPhdjXcjsAwEs2IBV1iZUzC1zlu7a9tgAfGj8WIQxDtgjPrc1r0EGpI5/rOdZHx4oizQix7CK13JOfNBl/y2K+W4+tvKsmZLir3kPJrMPwn/qFdHOvhONpnU6NI9BcVIcUFqws6BHZaGRR2obCgQEwqO9SXFRnqCsEa6lrqADVSHWnRmhyDWnxir2VI834HIV5zN7aTygNsQL20O40qy4ckUT84salybl2uzXPxsSw8jUHisZhxM62sDJnHeJAG/UjyoS4utsccZRVoxTnKMmjdYTj67MCPDX/erLA8SRtAw3Oh0Op7687jxdS4sVWfJoU5botouhrJKO1o2/KaSHm055QyGQaFc1iFcq2W4uARtWD49DiZsoidMRvlRGC2sL/ZtlC6dlTziM65W1W97XNgfDzqk4jAOeVEtrGTZmAub2sLkX8Kp/16cds358dG3B6rPDPdjiuvK5/ZmexnDMQhtNG8bHqZGHkLjXypI5nQ3eMmw3VmQr4GxHqDWsgxuIgFhJKg+63SX8raGjS8YMqlJowynfmZZcMx8ebYKfMVVL06cfkaZo/3CyprLfP2MpwfHNHM9o+cjnCnJNkJuuYHpMApB1102q6PCsFiWEcmElhka9smZb23yhrqfKhYXgGBzXM2KiB/zAswB7A62YjuI86mJybnBH7piopY7gsscvNSEdf8KTok/iYCqpQzQfMeC6P+LkhcclS+lMj8E5Mpg8SWimlCCKRmiYZAeiVXNZrNqw3UVrMDxQAb2/vsqg4tjcZCtik2XKLGVEBjIN/bgORtuojeq3D8ZZvtIxf7yEKfS2U+Yv31ZtbXJhnk2y4Z6EmMQ76eH9KcXXcEEd39N6xEeLv7L+TdA+pOU+Rv3Ux+IlTqCDSe2H33Rtjj1Gx9KaJudJ26Ot+86KPXXyrHx8ZB9rXx0Pr/AFvWj4CueJmjOrNYZgPcF7adV330p1FCbm2VnEziMNKREvOpIS+UAEqo0O++pAt31TO2Fe4xEfNuSSSYgu/eCrDyJo/HOXMmBxLRthll6KBjnItu1gCD97qYb91Bwv7U8DJ0cThpYSdyuWVf0b5Gg1LwaIRj2ToMIL3gxB16g99vgkysfU1luWHJ3iE4KmZGjJBEZHMm42vdbN5sd61+Dk4TivsMREGPu5jA1/wNlv6VLm5PzRACGd8rXAB1W1tTdbD5Hel3SXY21J2jy2XCOoJxeGlJAXM0Nt1AuTYFL9uu9aPh/CEw0cs8QdQ+E0zurMOcysuigWNagRYiP2oFcDriOU+QFvoaqeJzCQ80ilHkID89dQALHVtOze3heq9i8F3vNUmuCPw3ECWDLHIQwjCupzERm1rEsDbxvVnLGJcOA1ucWMWYbOFF7EbHS9qXB8nhEGaNWXMmRmjIkDA7nrINqpcTgpY2jIZmVT/EN8oCs1iGBbqGt6tUnjpozyxrNKSuly1ZCGIysU328tL+lavkJ9pL+Ffqay0uLgkIET3bUa9faB0RatT+znUTMfgXz6RP6V0Mkk4Wjm4otZEma5xQXFHeguaxm4CwoTCisaG1AAKQVGkFSZKiyVAMFaupaSoA1Em9PjNMkOtOQ1YytFDyv4eHKSW1tkJ7bar9WrKTcPIr0XiWHMkTAe0NR4jq89R51jxiAa2aefw0ZNRD4rKFomFPjmIq7OU0NsCp2rSpGZohw4qoXEXBnQsFYGNhZjl676HqOtWZwFVfE4srxE5dS46exuAQO7Y1J1QYXYZHyey00Pd7afL/AMaLHKzbczN+E5G9F/VaiLHl91074zcH/SbfrSlQ2hMb9zDI3rp9KQYPI6jRhJGfiGceq2P8tDWLN7BST8LC/wCU2b5UvSQWvKg7DaVPQ/0phs+hWKT8JKN+U3+gqEom4fieIhPRlkT4W6Q/K1Sv8cD/AG+Ghl+JbxP+YVVq+XQPLH8LjMvp0h8hREu2yxyjtjOQ+i3H8oqtwg+0OpzXTLH/AJJ/emgPxqHXyK6+tKOCB/smjm/Awv5g2IqsunbJH+Jcw/Mlz/LSLhs2qZH/AAMCfTRh6VXLTxfTLI52u19g2I4K4NsjqfiFh6t/WtDwGN4omRWBaNrsB8djsQSNhVDHxnExaLNIPhfpDws1Bl4hDI2bEYKF3/zYGbDyeOZNz51RPTT8GjHqMfltFhjuJRmSRHiMrg9JGiRsxIGoNydragX2qhxeC4dMSrxNC/WFJFvFXvb5VKnhjlJEM0typtFjIucNwCehio7kaffvtWOwvFBiQiZ3v7qu9gDr7IJsOzyrLkTx9mzElkfwsscVyBhfWGdT3OLfNb/SnQ8Fx2Dhth3kVuezXictZFSwFh1EuTYj3R3UKfhssWpDIO0mw9dqPhOOvGuVpLtmFtGay2N82QE30FrKaWGVyLJ43HyEwv7QOJQG0wjntvzkeVvzJa3mDVxLyzwpcfvkL9NQwKDMI73uDqGPUAR2UP8Af3eNXeMSRuOiwAcNqQbdY1BGoG1RsIyTI3OYUsAbZshJttow1tcGmtPwV2y6wWJwExBwuOCOdldsjeFpLN6GpPGuEYqSIpIVmjNjcHK1gbizEG/5qwuP4DhJL5CyHs3A8jr86ZwDhsmHkcxYklEimPNhmUZ+aYpmTYgEqadV4FbTNOOFwtlz50CGyaEKLHQrqD1DtvVrwt5MMGWAJKrvnPTGe5AFgrZbjTxrK4flRxWBQJYo8SgG+UEkfiiP1FGw/L7CPpiMLJA3WYyGA7yOi3yNNTqhNvNo2f8AxKF0mjaP8QKj1PR/mqZFxSNxdWFu3q9dvnWbwHF8NLph8aoJ9yQ5D+V7frRcTw5vaaFG+OM5G/Mtv1pdrJurs0mcHUG47qGWrLc0y6q8qHscZxp8Qyt86seCY12JSTU5QwbuNrjyJ796DVEUkWsjVHc0R6C5qEY29JSE0tQBpZH1pyNUNnoiPVjK0WEbVj+VfDWiYzILxsbtb3GO9/hPb1bdlaiOSjhr00JuDsM8amqPMExo7alRYvvrU4/klhpTdQYmP3Dp+U6DytVHi+Rc6axSJIOw9A/O4+dbY6iD7MUtNNdCQ4uo3HEzxXGW6MH6QuLDR792Uk+VQcRFNB9rGyd5Gnkw0NFixq5Cc12zAZLbqdyT2WuKbJOKjf8AXIkIS3V/fBWxLbVVI+KB7jzS/wBaOuJvpnjfukXmz6iw+tVUmHEchUHTdD1lTtr2jY94qXFzzC9syfGM3lff50E7JJUTc2XdZY+9emvy/wDGlVuc0Bim7vZb06vSq/n1T3Xj7420/K39aLHKsuxjlt1OuRh57UQUTM2XS8sfcemo8tfoKUDPrljlt1ocrfK9vQUDMU65Yh3/AMVPnc+lOX+J7sUvfG2Rvytf6igENz1tM8id0i84v5tSPUVxTPrkjl7421Hkb29RQ+cC/wDyOndMtx+Y3A/MKSSC/SMasPvxt/f/AFUQD+ftoJHT4ZVzL/NmUeopwudebjcfejYr/wCS/SoxlttKy/DMMw9W/RqXIbgtErfHG2X5Hf8ANRISWxGTNZ1W0Uh5sC7GyNYs2/fsB3V5CiWUEjr07xcjTzFewJBmutkCvHKtj7RJRrZfPe3rXlXB+IkLlOVlU5grgMAD7Xfa9iQO81zNSmmdz0+VRPVf2WcQifCvE6oXhcnpBdUkOZDc/FnXuzLVByw4Dz+Kklw6tYuv8UdFY3CgX8CVB02Jqlg5YSxFebiw8eUjMqRBc1j7Ja+YC3YRW4wvLvD4mLLzbxlFzstgw0tojAjMSxFrgE1yVCeKbml3/B0ckb6LdIxDKIndjkUMCwWzbgsNOi19bDzql4Rh54JTaQNDI5YlLFr2ABbMDYWF9O2qnlNx4zS84EZFChQA5zCxJubHLfpbWsO+pUPCMQYllSRCCoa0i5W1F7BorDzy1fp3SXkz6rFkgmpcJ/8AhZ8b4l0TnijckqE6GY3BJN+y4sPE6GqHF4DJMJI+bD80RNhkc3VmBFwXLdGxUEX6jY0icWlyKqsyyhgMpswC631I7La6HWgQ4XPMxO4Q38SLf9wrpYtO7uX2Obk1UdmyK555/PBM5PQmeZYBmjezEsjkhQBcFlYG56tCNxV/j+S+ItY8ziB8S2Ple/1FH5ARsvOKMvNi+thfOSPe32G3cK1rmkyVGVImP4o2zyPiPJhB9phpIj1lLsvn7QHyqBg8HJCQcNimUfdzMo9ASD6V7I5qtx3CoZfbjUnttr67il3DUyBwjiueG0hBcA3vbU9W1R+TEDC5dy5AK3PUWNyPDTTsFqJ/w4iX5tmW/UTmAt469Z66s8JhxGuUeJPaTuf77KLaYm12Ec1Hc0WY1Hc0owhNdQ70lQhfMaepqOzURGqxiIlK1HRqhK1GRqRliJatRVeoqtRkNAYkhuqqvHcnMLLctEqn7ydA/wAuh8wanqahcc4gYY7ra7NlBOw0Jv8AL50Yt3wCW2viMtxrkIMh5ubQahZBqD8Lr17C2Wx0vsLF/dgihF2UAenWe/rqNxHGYgpnj/ivfUEjQeRA8tKjvxhooBJilKMWKhVs3gTrZevS9ao7ly3Zjmoy+VUReJwDrAp3BuGxhCWUEub31uANtfU+dPE64hVy3s5IvtYD2jr4bjuqcUt3Vdusz7aAHhgHsOy924qNieFsfajSTvGh+Vv1qxDU/PRTBRQlSmgkkT4XHOL89R6ULmze/Nox+9A5RvMXua0ZcEWNj461CxGAjb3bHu0+W1NaJyUj4rqL2+GdLfzrb5mmhAOlzbL8cLhh52Kn61ZzYBwOjJcdji/1vVZLhQoZmTJlA6UTFbkmwAF7X3PVoDR8BRLwclpUcJmKkEu/Ryrsx110BO9gO+svxbhESzSKVsyswDLobHa/UbqRvVlPMjJZnkdRqVI6RPVt0fMk2p2BMOMYLKzwTmyJZTIrgezmbe9tLm1c7WYpy5j4Oz6XqMeOTWTp/wBmX/wLMbGQW6ujr9aueG8NjhHRuSd2O/h3D+tWOL5OzRHolZB8J19DVdOWQ9IMviCPrXKm8nTPR4f8Z8wr7iY4jQf3bc1tMXOBEsY3yqD3WA0/vsrPcJ4OzMss2kYXMACLsfd8BVs4uTW7Q4edzOL6zq4yqEWQnQC3advQmh4HBGR8q3zSaXBI7yTrtoCbdhpZmvJb7qsfO3/qtXyW4WYk5yQWdhoPur395/vrro5MlI4WLG5SLjhuBjw8YjiFlFzuTcncknrozPTGahO1YHydChWehM9IzUJmqEHNJTc9DJppaoBiyPUd2rpDQHaiAdmrqjk11QhoC1PU1GvT1NMxETUNEVqhq1FU0rHJiNRFeoQanhqASaslUPLWQ8wpHVIL93RYa+Zqzz0uamjJRdglHcqMBh8b69o0NWGH4idiQb/eH6jWr/E8Egf3Ap7U6PyGnyqqxPJdh9lID3Np8x/QVpWXHL9DK8OSPXICLFLmLEEHLYW1sNz66elFLg7EH++w1XTcNnTQxsdbdEZh6rehzI8Zs6sviCL+HbVlLwypprtE2Wa2m1M/eKjLijax1HYdR6GnAqeq34T+h/2p7rsSrJay1zT1BaFvdYN3Hon56fOhSuy+0CPL6HroqmBph8RiqbiYrxZTuRmPidVHkLfmNRsJHzjgH2Rq3gOrzNh51ZYhC225Op+tRySdBUeDNxYYsQoGv971MXhrRMHsGC3OhsRpvrVmyONct+8f3en4clwQRq/RA8dPr9KWUk1Q0ItOyg4jii0l4MTlcWJikOS9uobrr4U/E8ffKBMjAXGmUMhOlvZsPM1acR/Z1Cz86kjB7g9MB1LDY2FiBe2mtUx5G4yI2jZWU5QSr2uouXJD2BZiba3sKwyxwfTOipSXaHcdxkimGUHKDJlbXo2troPaX5ip2GxSyMFjdWZjYBSCevs22PpQeG8jJnyfvBVEBuUBvbMSXVR7K6BR33btrX8F4PDhEyxDU+051Z7EkZj1+0aveWMVUSj2HJ3IyfBoJHxFijAg2a4PR6Qvc7aAVvy1CZ6GZKonPcXY8ewMzUJmpjSUNnpBx7NQmekZqExqAFZ6QvQiaaWqAYrtQGaukagsaIB166h3rqJC+NPWgZqerUBESUoqmoyvTw9AdEkGnA0BXp2egMGpwNRw9OElAKJF6cKjCSniSgMHpSLixFx2b0EPSh6lgImJ4FC/u5T2obfLb5VUYnkww+zcN3NofUXB+VaPPS5qsjlkvJXLDCXaMRPgJY/aRgO3ceo0oCzEddb7PVfxHhqSqbAK33guvna16ujqE/mRTLTV8rMlHOFvoNbXtYXt5UXE4hZEKZmW4tcaEeBF6kYngcq7AOPhP6G3yvVXLEVNmBB7CLH51cnGXTKHuj2g+ATmky52k1uMzBj6jQDSrTgOHLStIxuVAt4m4+gPrVXhYySABc2GnzrT8MwpjBvu1tOy17fWqsrpUXYU5SsmE0wmnE0NjWY2HE00tSE0xmqAFY0JjSs1DY0SHE0wtSM1CLUADy1DY0hahlqIB5NMJphamlqhBHNBY1zvQy1QA6kpmauo2Aug1EDV1dUFQ8PTs9dXUBhyyU9ZK6uoMYfnpc9dXUoUKGpQ9LXUBjs9PD0ldUIO5ylz11dUIdnrucrq6oQTPQ5VDCzAEdhF6WupgAooUTVVAPaBRC9dXVLJ0ML01nrq6oQGz0MtXV1EA0tQ2aurqgATNQ2aurqJAZemFq6uqAGFqYz11dUCAZqGWrq6oATNXV1dRAf/2Q=="/>
          <p:cNvSpPr>
            <a:spLocks noChangeAspect="1" noChangeArrowheads="1"/>
          </p:cNvSpPr>
          <p:nvPr/>
        </p:nvSpPr>
        <p:spPr bwMode="auto">
          <a:xfrm>
            <a:off x="103718" y="-108347"/>
            <a:ext cx="2032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641" tIns="32320" rIns="64641" bIns="323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7164287" y="-27384"/>
            <a:ext cx="1984415" cy="307598"/>
          </a:xfrm>
          <a:prstGeom prst="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dirty="0"/>
          </a:p>
        </p:txBody>
      </p:sp>
      <p:sp>
        <p:nvSpPr>
          <p:cNvPr id="174" name="TextBox 173"/>
          <p:cNvSpPr txBox="1"/>
          <p:nvPr/>
        </p:nvSpPr>
        <p:spPr>
          <a:xfrm rot="10800000" flipV="1">
            <a:off x="7164287" y="16793"/>
            <a:ext cx="1909937" cy="250604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НАША ПРОДУКЦИЯ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871879" y="144410"/>
            <a:ext cx="4392488" cy="307809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/>
          </a:p>
        </p:txBody>
      </p:sp>
      <p:sp>
        <p:nvSpPr>
          <p:cNvPr id="31" name="Прямоугольник 30"/>
          <p:cNvSpPr/>
          <p:nvPr/>
        </p:nvSpPr>
        <p:spPr>
          <a:xfrm>
            <a:off x="2015895" y="262807"/>
            <a:ext cx="4392488" cy="460762"/>
          </a:xfrm>
          <a:prstGeom prst="rect">
            <a:avLst/>
          </a:prstGeom>
          <a:solidFill>
            <a:srgbClr val="0054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41" tIns="32320" rIns="64641" bIns="32320" rtlCol="0" anchor="ctr"/>
          <a:lstStyle/>
          <a:p>
            <a:pPr algn="ctr"/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endParaRPr lang="ru-RU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015895" y="382432"/>
            <a:ext cx="4392488" cy="241885"/>
          </a:xfrm>
          <a:prstGeom prst="rect">
            <a:avLst/>
          </a:prstGeom>
          <a:noFill/>
        </p:spPr>
        <p:txBody>
          <a:bodyPr wrap="square" lIns="56668" tIns="28333" rIns="56668" bIns="28333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СПЕЦИАЛИЗИРОВАННЫЙ ТРАНСПОРТ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6470" y="100618"/>
            <a:ext cx="753730" cy="78073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69942" tIns="34971" rIns="69942" bIns="34971" rtlCol="0" anchor="ctr"/>
          <a:lstStyle/>
          <a:p>
            <a:pPr algn="ctr" defTabSz="699425">
              <a:defRPr/>
            </a:pPr>
            <a:endParaRPr lang="ru-RU" sz="14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9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9" y="168731"/>
            <a:ext cx="623776" cy="64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3804006" y="711841"/>
            <a:ext cx="0" cy="5692292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15936" y="864588"/>
            <a:ext cx="0" cy="56686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47153" y="1030805"/>
            <a:ext cx="0" cy="516372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773279" y="1223650"/>
            <a:ext cx="0" cy="518456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563960" y="2549896"/>
            <a:ext cx="3193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+mn-lt"/>
                <a:cs typeface="Times New Roman" pitchFamily="18" charset="0"/>
              </a:rPr>
              <a:t>Подземная машина для заряжания шпуров ПМЗШ-5К</a:t>
            </a:r>
          </a:p>
        </p:txBody>
      </p:sp>
      <p:pic>
        <p:nvPicPr>
          <p:cNvPr id="59" name="Picture 2" descr="PB12468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883" y="1083895"/>
            <a:ext cx="2993298" cy="1466001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0" name="Picture 2" descr="C:\Users\SandugashBi\Desktop\общая папка\Таня\2013-2015 год\фото от Ж.Т\ДЛЯ ТАТЬЯНЫ\электровоз\DSCN19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40" y="2981944"/>
            <a:ext cx="3105163" cy="1542708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4357026" y="4590769"/>
            <a:ext cx="37622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latin typeface="Arial" pitchFamily="34" charset="0"/>
                <a:cs typeface="Arial" pitchFamily="34" charset="0"/>
              </a:rPr>
              <a:t>Электровоз контактный постоянного тока   EL-13/03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17" y="332656"/>
            <a:ext cx="954287" cy="3909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90" y="257599"/>
            <a:ext cx="2250110" cy="746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6520" r="11777" b="8576"/>
          <a:stretch/>
        </p:blipFill>
        <p:spPr>
          <a:xfrm>
            <a:off x="990854" y="864588"/>
            <a:ext cx="2552009" cy="1781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8300" r="3594" b="11734"/>
          <a:stretch/>
        </p:blipFill>
        <p:spPr>
          <a:xfrm>
            <a:off x="990854" y="2617313"/>
            <a:ext cx="2555376" cy="1735492"/>
          </a:xfrm>
          <a:prstGeom prst="rect">
            <a:avLst/>
          </a:prstGeom>
        </p:spPr>
      </p:pic>
      <p:pic>
        <p:nvPicPr>
          <p:cNvPr id="23" name="Picture 2" descr="C:\Users\ZamirN\Desktop\Снимок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72" y="4713880"/>
            <a:ext cx="2617791" cy="167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Жесткий диск\Импортозамещение\1. феварль 2020г.Импортозамещение (Било и др)\Картинки\Вагонетка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37" y="4974199"/>
            <a:ext cx="2715367" cy="142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278132" y="6389683"/>
            <a:ext cx="37622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Вагонетка ВГ-10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875" y="6307765"/>
            <a:ext cx="37622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Подземные машины для перевозки людей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4118" y="4352805"/>
            <a:ext cx="2781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+mn-lt"/>
                <a:cs typeface="Times New Roman" pitchFamily="18" charset="0"/>
              </a:rPr>
              <a:t>Различное навесное оборудование</a:t>
            </a:r>
            <a:endParaRPr lang="ru-RU" sz="1000" b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8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19814</TotalTime>
  <Words>1712</Words>
  <Application>Microsoft Office PowerPoint</Application>
  <PresentationFormat>Экран (4:3)</PresentationFormat>
  <Paragraphs>444</Paragraphs>
  <Slides>26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Постоянное развитие – новая реальность  обеспечения конкурентоспособности</vt:lpstr>
      <vt:lpstr>Виды продукции KLMZ по циклам производства  добычи драгоценных металлов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Тимур Машаев</dc:creator>
  <cp:lastModifiedBy>Жанибек Байгабелов</cp:lastModifiedBy>
  <cp:revision>367</cp:revision>
  <cp:lastPrinted>2022-06-15T02:53:22Z</cp:lastPrinted>
  <dcterms:created xsi:type="dcterms:W3CDTF">2017-09-11T12:01:55Z</dcterms:created>
  <dcterms:modified xsi:type="dcterms:W3CDTF">2022-06-15T11:26:51Z</dcterms:modified>
</cp:coreProperties>
</file>