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notesMasterIdLst>
    <p:notesMasterId r:id="rId21"/>
  </p:notesMasterIdLst>
  <p:handoutMasterIdLst>
    <p:handoutMasterId r:id="rId22"/>
  </p:handoutMasterIdLst>
  <p:sldIdLst>
    <p:sldId id="2671" r:id="rId5"/>
    <p:sldId id="2676" r:id="rId6"/>
    <p:sldId id="5919" r:id="rId7"/>
    <p:sldId id="5930" r:id="rId8"/>
    <p:sldId id="5931" r:id="rId9"/>
    <p:sldId id="5917" r:id="rId10"/>
    <p:sldId id="5924" r:id="rId11"/>
    <p:sldId id="5925" r:id="rId12"/>
    <p:sldId id="5926" r:id="rId13"/>
    <p:sldId id="5927" r:id="rId14"/>
    <p:sldId id="5928" r:id="rId15"/>
    <p:sldId id="5921" r:id="rId16"/>
    <p:sldId id="5923" r:id="rId17"/>
    <p:sldId id="5918" r:id="rId18"/>
    <p:sldId id="5929" r:id="rId19"/>
    <p:sldId id="266" r:id="rId20"/>
  </p:sldIdLst>
  <p:sldSz cx="12192000" cy="6858000"/>
  <p:notesSz cx="6858000" cy="1409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ACCB32"/>
    <a:srgbClr val="F1F6DD"/>
    <a:srgbClr val="FFFFFF"/>
    <a:srgbClr val="FF5308"/>
    <a:srgbClr val="A5C62B"/>
    <a:srgbClr val="7BAF41"/>
    <a:srgbClr val="30B0CB"/>
    <a:srgbClr val="0693B6"/>
    <a:srgbClr val="23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127" autoAdjust="0"/>
  </p:normalViewPr>
  <p:slideViewPr>
    <p:cSldViewPr snapToGrid="0">
      <p:cViewPr varScale="1">
        <p:scale>
          <a:sx n="66" d="100"/>
          <a:sy n="66" d="100"/>
        </p:scale>
        <p:origin x="144" y="8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75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461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EB67-DA54-453A-9F37-77CED02C663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1B45-48E8-40DF-A365-B6CB58EF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18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2017,'-9'1'192,"15"1"-176,-12 2 32,12 1-80,6 8 32,-2-8-272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18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2417,'-6'0'464,"6"-5"-384,0 5-80,0 0 0,-3 3-80,3-12-96,-6 9-144,0-5-336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18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2017,'-9'1'192,"15"1"-176,-12 2 32,12 1-80,6 8 32,-2-8-272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18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2417,'-6'0'464,"6"-5"-384,0 5-80,0 0 0,-3 3-80,3-12-96,-6 9-144,0-5-336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09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2177,'4'0'208,"-8"2"-80,-1-2-112,10-2-16,-1-1-64,-4 0-176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3:09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1873,'-14'-2'128,"19"4"0,-5-2-96,5 0-32,-15 0-368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84" y="9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1D62-1519-4426-A2F2-6DFC3A8EF7E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5312"/>
            <a:ext cx="5608320" cy="36362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772507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84" y="8772507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3B3E-8DC7-4709-9D82-49BF535FE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IDC </a:t>
            </a:r>
            <a:r>
              <a:rPr lang="ru-RU" dirty="0"/>
              <a:t>ежегодно выпускает отраслевые прогнозы на среднесрочный период – </a:t>
            </a:r>
            <a:r>
              <a:rPr lang="en-US" dirty="0"/>
              <a:t>IDC </a:t>
            </a:r>
            <a:r>
              <a:rPr lang="en-US" dirty="0" err="1"/>
              <a:t>FutureScape</a:t>
            </a:r>
            <a:r>
              <a:rPr lang="ru-RU" dirty="0"/>
              <a:t>. Сегодня первую часть презентации я бы хотел посвятить обсуждению прогнозов </a:t>
            </a:r>
            <a:r>
              <a:rPr lang="en-US" dirty="0"/>
              <a:t>IDC </a:t>
            </a:r>
            <a:r>
              <a:rPr lang="ru-RU" dirty="0"/>
              <a:t>в сфере ГМК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я перевел некоторые, наиболее интересные из прогнозов.</a:t>
            </a:r>
          </a:p>
          <a:p>
            <a:endParaRPr lang="ru-RU" dirty="0"/>
          </a:p>
          <a:p>
            <a:r>
              <a:rPr lang="ru-RU" dirty="0"/>
              <a:t>Общий тренд можно охарактеризовать так, что ведущие </a:t>
            </a:r>
            <a:r>
              <a:rPr lang="ru-RU" dirty="0" err="1"/>
              <a:t>майнинговые</a:t>
            </a:r>
            <a:r>
              <a:rPr lang="ru-RU" dirty="0"/>
              <a:t> компании мира сегодня активно внедряют новые технологии, так называемые </a:t>
            </a:r>
            <a:r>
              <a:rPr lang="en-US" dirty="0"/>
              <a:t>Emerging Technologies </a:t>
            </a:r>
            <a:r>
              <a:rPr lang="ru-RU" dirty="0"/>
              <a:t>и технологии Третьей платформы - облака, </a:t>
            </a:r>
            <a:r>
              <a:rPr lang="ru-RU" dirty="0" err="1"/>
              <a:t>блокчейн</a:t>
            </a:r>
            <a:r>
              <a:rPr lang="ru-RU" dirty="0"/>
              <a:t>, дополненную реальность, 5</a:t>
            </a:r>
            <a:r>
              <a:rPr lang="en-US" dirty="0"/>
              <a:t>G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 вы сами не трансформируетесь, никакой трансформации не будет. </a:t>
            </a:r>
          </a:p>
          <a:p>
            <a:r>
              <a:rPr lang="ru-RU" dirty="0"/>
              <a:t>Для этого нужно понять всю экосистему и разработать ваше собственное видение ее трансформации.</a:t>
            </a:r>
          </a:p>
          <a:p>
            <a:r>
              <a:rPr lang="ru-RU" dirty="0"/>
              <a:t>Изучить новые бизнес модели и придумать свои.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«Бизнес-Модель»? По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сути бизнес-модель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описание того, как бизнес зарабатывает деньги.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объясняет то, как вы создаете выгодные условия клиентам по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соответствующей цене.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десятки способов оптимизировать свою бизнес-модель.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которую первыми внедрили в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Компания предложила своим клиентам вместо предварительной покупки определенного количества продуктов оплачивать только фактическое использование (например чернил для принтера) в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расчетного периода.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пример -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бизнес-модель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означает, что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клиентам необходимо либо приобретать дополнительные услуги, либо делать что-то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самостоятельно, чтобы снизить затраты. Такую модель первыми внедрили в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IKEA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 авиакомпаниях-лоукостеров, например в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RyanAir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endParaRPr lang="ru-RU" dirty="0"/>
          </a:p>
          <a:p>
            <a:r>
              <a:rPr lang="ru-RU" dirty="0"/>
              <a:t>Научиться гибкому планированию и управлению</a:t>
            </a:r>
          </a:p>
          <a:p>
            <a:r>
              <a:rPr lang="ru-RU" dirty="0"/>
              <a:t>Финансово – экономическая оптимизация.</a:t>
            </a:r>
          </a:p>
          <a:p>
            <a:r>
              <a:rPr lang="ru-RU" dirty="0"/>
              <a:t>Далее нужно внедрить культуру цифровых изменений в организации и во всей экосистеме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9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примера успешного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омниканального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 можно привести российский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Сбербанк,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казахстанский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Kaspi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Сбербанк предоставляет возможности взаимодействия через офлайн филиалы, банк онлайн, мобильное приложение и с помощью кода клиента. Все каналы связаны между собой и интегрированы друг в друга.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То, как работает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Kaspi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уверен Вы хорошо знаете. Вне зависимости от канала, с помощью автоматизированных инструментов, процесс принятия решения намного проще и занимает меньше времени, чем в других традиционных финансовых организациях.</a:t>
            </a:r>
          </a:p>
          <a:p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Даже то, как мы стали проводить совещания.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Вы, например, при помощи очков виртуальной реальности можете поместить своего заказчика прямо в цех.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Правильное использование данных может стать основой для снижения производственных расходов и роста прибыли.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Так, например, компания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Nestle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сегодня, используя данные по продажам за предыдущие периоды и оптимизационные алгоритмы, автоматически определяет спрос на материалы и формирует логистические цепочки поставок. В результате, ошибки при прогнозировании спроса на материалы снизились вдвое, сократились убытки от хранения избыточных оборотных средств, от задержек в производстве и т.д.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пример. При производстве микропроцессоров в Компании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было необходимо проводить до 19 тыс. Тестов. Сегодня, анализируя данные по всему производственному процессу, автоматизированные системы выявляют, какие тесты проводить не потребуется, оставляя лишь часть необходимых проверок. </a:t>
            </a:r>
          </a:p>
          <a:p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существенно уменьшилось время тестирования микропроцессоров, а также затраты на проведение тестов. В результате,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экономит ежегодно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миллионов долларов только на одной линейке процессоров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 Core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операционная модель? Это абстрактное представление применяемых способов реализации корпоративной стратегии в повседневной деятельности компании.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Простыми словами, операционная модель объясняет,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образом компания организует и использует имеющиеся у неё ресурсы для того, чтобы изо дня в день исполнять текущие операции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наилучшим образом воплощая свою бизнес-стратегию.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Оптимизации операционной модели может включать в себя следующие направления: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 операционной системы управления;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реинжиниринг бизнес-процессов;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и оптимизация организационной структуры;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бизнес-потребностей и программы автоматизации;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КПЭ.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первых, они должны разделять ваши ценности.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само рабочее место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Примером эффективного управления трудовыми ресурсами может стать внедрение HRM-систем, которые решают две основных задачи: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упорядочить все учетные и расчетные процессы, связанные с персоналом;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снизить потери, связанные с уходом сотрудников.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 позволяет компаниям: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привлекать, удерживать и мотивировать лучший персонал;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достигать реализации стратегических целей компании, декомпозируя их до уровня каждого сотрудника;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реализовывать развитие и обучение кадрового потенциала в соответствии с целями компании и ее подразделений;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стратегическое планирование организационных изменений и формировать бюджеты;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 принимать эффективные решения, основываясь на точном и всестороннем информационном анализе;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низкими затратами и оптимально осуществлять учетные функции в области управления персоналом.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помнить, что в среднем, потери, связанные с заменой потерянного компанией сотрудника могут составлять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30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до 150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его годового оклада, в зависимости от уровня его знаний и навыков </a:t>
            </a:r>
            <a:r>
              <a:rPr lang="ru-RU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(данные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Management Association</a:t>
            </a:r>
            <a:r>
              <a:rPr lang="ru-RU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customXml" Target="../ink/ink1.xml"/><Relationship Id="rId7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9" Type="http://schemas.openxmlformats.org/officeDocument/2006/relationships/image" Target="../media/image25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3.xml"/><Relationship Id="rId7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13.svg"/><Relationship Id="rId10" Type="http://schemas.openxmlformats.org/officeDocument/2006/relationships/image" Target="../media/image12.png"/><Relationship Id="rId9" Type="http://schemas.openxmlformats.org/officeDocument/2006/relationships/image" Target="../media/image25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99AA20-385F-47F4-B091-2AB32AF6A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7477"/>
            <a:ext cx="12192000" cy="46482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02C1A0-AB8F-4A0F-81ED-C4A889E62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4913" y="5147041"/>
            <a:ext cx="4991100" cy="11268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DCD07E-2EF8-4C18-8C87-779E01CD8A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6066" y="2734491"/>
            <a:ext cx="6568952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856A63-6C19-4F35-8F72-1FABC1239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648" y="5446513"/>
            <a:ext cx="2305405" cy="6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1FB5C-BF02-43F4-895E-13DC3859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2"/>
            <a:ext cx="4045523" cy="6853591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E0840E3-1F90-4030-A456-479BDDED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E949FF5-B6E2-4444-859E-D380130B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4230B8F-EA36-4710-942A-E3992C97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381" y="1283860"/>
            <a:ext cx="6445135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54CEEF-E55F-453F-9937-A1552C09E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381" y="2361334"/>
            <a:ext cx="6445250" cy="364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9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60A69-D3ED-4D04-9A95-956D47D63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045523" cy="6853593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E0840E3-1F90-4030-A456-479BDDED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E949FF5-B6E2-4444-859E-D380130B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4230B8F-EA36-4710-942A-E3992C97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02" y="699660"/>
            <a:ext cx="339666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54CEEF-E55F-453F-9937-A1552C09E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68" y="1320800"/>
            <a:ext cx="6595532" cy="491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CBF2147-96C7-4DF6-A84F-7846CDADE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402" y="1690125"/>
            <a:ext cx="3396660" cy="4175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49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60A69-D3ED-4D04-9A95-956D47D63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045523" cy="6853593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E0840E3-1F90-4030-A456-479BDDED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E949FF5-B6E2-4444-859E-D380130B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4230B8F-EA36-4710-942A-E3992C97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02" y="699660"/>
            <a:ext cx="3396660" cy="93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54CEEF-E55F-453F-9937-A1552C09E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68" y="775252"/>
            <a:ext cx="6595532" cy="54646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CBF2147-96C7-4DF6-A84F-7846CDADE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402" y="1690125"/>
            <a:ext cx="3396660" cy="417565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A96E0-17FA-43DD-B1EC-6519D1772561}"/>
              </a:ext>
            </a:extLst>
          </p:cNvPr>
          <p:cNvSpPr/>
          <p:nvPr userDrawn="1"/>
        </p:nvSpPr>
        <p:spPr>
          <a:xfrm>
            <a:off x="9611139" y="536713"/>
            <a:ext cx="2580861" cy="57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1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8E1114-C666-4E4F-9963-55D0AAFA77F0}"/>
              </a:ext>
            </a:extLst>
          </p:cNvPr>
          <p:cNvSpPr/>
          <p:nvPr userDrawn="1"/>
        </p:nvSpPr>
        <p:spPr>
          <a:xfrm>
            <a:off x="8239327" y="0"/>
            <a:ext cx="3952557" cy="1550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1FB5C-BF02-43F4-895E-13DC3859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45318" y="0"/>
            <a:ext cx="4045523" cy="6853593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E0840E3-1F90-4030-A456-479BDDED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94071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E949FF5-B6E2-4444-859E-D380130B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94071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4230B8F-EA36-4710-942A-E3992C97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7" y="612652"/>
            <a:ext cx="6445135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54CEEF-E55F-453F-9937-A1552C09E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57" y="1690126"/>
            <a:ext cx="6445250" cy="41756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7D256F22-66FF-4306-9398-584A20DBF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70907" y="1690125"/>
            <a:ext cx="3396660" cy="4175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A651831-85FD-4A8C-9DCB-43E12080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813" y="6356642"/>
            <a:ext cx="902777" cy="2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55477E-CE63-4348-AB23-C446D0186176}"/>
              </a:ext>
            </a:extLst>
          </p:cNvPr>
          <p:cNvSpPr/>
          <p:nvPr userDrawn="1"/>
        </p:nvSpPr>
        <p:spPr>
          <a:xfrm>
            <a:off x="994559" y="1177784"/>
            <a:ext cx="6252548" cy="3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50"/>
              </a:lnSpc>
            </a:pPr>
            <a:endParaRPr lang="en-US" sz="1200" dirty="0">
              <a:solidFill>
                <a:schemeClr val="bg1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57953A9-EB43-4796-B1EB-A940AEB35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109429E-8D98-4A73-A5B5-6B0781D32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082CA-6F77-4641-862E-E04C9EF49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677150" cy="68580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E997C9E-DC18-484F-ACB3-792363FA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4" y="485987"/>
            <a:ext cx="6445135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A87575-F389-4FE8-A117-AB0733F6A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604" y="1562100"/>
            <a:ext cx="6445250" cy="41980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1EC86F-A961-4A68-AD55-5B534E05BA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0" y="1562100"/>
            <a:ext cx="3287796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34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28242-B529-4735-A285-DD9E11425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3" y="3518265"/>
            <a:ext cx="12179086" cy="3339734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781D2056-A65C-4A68-A8B0-DFC1F2105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0C832BE-FC11-4B80-A011-428DD5103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06A5500-ABD7-411B-842E-13E7592F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1818"/>
            <a:ext cx="6500131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92247-6D76-4F6F-BDE5-76F3A6590B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8342" y="1449963"/>
            <a:ext cx="3710669" cy="1609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B5218FA-E76E-4F80-91ED-4F1F1AB31D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586128"/>
            <a:ext cx="6500130" cy="15207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8157111-ADE2-45E9-A959-AEEEEE00A9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3857820"/>
            <a:ext cx="6500130" cy="2415980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4AA596-9D90-4152-8992-18D4B8764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A03E51-BB6B-4214-B0EF-B90FCE17098F}"/>
                  </a:ext>
                </a:extLst>
              </p14:cNvPr>
              <p14:cNvContentPartPr/>
              <p14:nvPr userDrawn="1"/>
            </p14:nvContentPartPr>
            <p14:xfrm>
              <a:off x="2157068" y="-200535"/>
              <a:ext cx="1008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A03E51-BB6B-4214-B0EF-B90FCE1709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8068" y="-209175"/>
                <a:ext cx="27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DD3776-8442-4FC9-BA24-F8136FBA8566}"/>
                  </a:ext>
                </a:extLst>
              </p14:cNvPr>
              <p14:cNvContentPartPr/>
              <p14:nvPr userDrawn="1"/>
            </p14:nvContentPartPr>
            <p14:xfrm>
              <a:off x="6475988" y="817545"/>
              <a:ext cx="7920" cy="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DD3776-8442-4FC9-BA24-F8136FBA85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6988" y="808905"/>
                <a:ext cx="25560" cy="23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0FD36143-BA0D-4C61-8629-9335981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3887"/>
            <a:ext cx="8714509" cy="93814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09CE35-7C11-4501-9303-11E1C2F0B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FF2934-CFD7-48C4-91FA-9F6BC168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3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4AA596-9D90-4152-8992-18D4B8764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7624145-C721-49D6-9B35-C479BB105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78" y="2705165"/>
            <a:ext cx="754711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CE8F0-F7F9-4FDF-BDD0-5EF0438AD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50" y="3754438"/>
            <a:ext cx="7546975" cy="574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A03E51-BB6B-4214-B0EF-B90FCE17098F}"/>
                  </a:ext>
                </a:extLst>
              </p14:cNvPr>
              <p14:cNvContentPartPr/>
              <p14:nvPr userDrawn="1"/>
            </p14:nvContentPartPr>
            <p14:xfrm>
              <a:off x="2157068" y="-200535"/>
              <a:ext cx="1008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A03E51-BB6B-4214-B0EF-B90FCE1709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8068" y="-209175"/>
                <a:ext cx="27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DD3776-8442-4FC9-BA24-F8136FBA8566}"/>
                  </a:ext>
                </a:extLst>
              </p14:cNvPr>
              <p14:cNvContentPartPr/>
              <p14:nvPr userDrawn="1"/>
            </p14:nvContentPartPr>
            <p14:xfrm>
              <a:off x="6475988" y="817545"/>
              <a:ext cx="7920" cy="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DD3776-8442-4FC9-BA24-F8136FBA85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6988" y="808905"/>
                <a:ext cx="2556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401CCA35-F9BA-419E-947E-212C82D5595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602" y="6184273"/>
            <a:ext cx="1247948" cy="3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F47D-8F87-4CE8-AF1F-99139AFB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40DBF-177E-4EE2-B391-00A221C7E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9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8C69C-579B-4382-A1AE-2FE94097BF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CD54-F418-47BF-AAC7-2D61DA6C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14268-F6A3-4071-9AFF-3604FB8C9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IDC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BD9EA-B0F7-47EB-90F3-79F346867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73B46-31F0-4EB7-AFB5-B1F86C4F7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7624145-C721-49D6-9B35-C479BB105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48" y="441743"/>
            <a:ext cx="10139416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/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D143DE-E25C-45B4-8E99-3F18B347A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4240" y="1513227"/>
            <a:ext cx="10122024" cy="39342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Subheading Here if Needed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9996A02-5851-4A8B-8B0D-C3804E7B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C175D5A-10F0-4E63-AD60-91504AC3E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54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DC623A2-FFB9-4C5B-B80D-792922A53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6259" cy="685800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693C6296-0F55-4EEF-9EC8-40B201D5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56992"/>
            <a:ext cx="12246258" cy="1143000"/>
          </a:xfrm>
          <a:solidFill>
            <a:srgbClr val="3F3F3F">
              <a:alpha val="20000"/>
            </a:srgbClr>
          </a:solidFill>
        </p:spPr>
        <p:txBody>
          <a:bodyPr vert="horz" lIns="457200" tIns="45720" rIns="91440" bIns="45720" rtlCol="0" anchor="ctr">
            <a:noAutofit/>
          </a:bodyPr>
          <a:lstStyle>
            <a:lvl1pPr>
              <a:defRPr lang="en-US" sz="35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50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35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E417E2-6495-4710-B465-C8651261EE79}"/>
              </a:ext>
            </a:extLst>
          </p:cNvPr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IDC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A66D1C-DF1B-4B59-A3D1-D9281D0C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34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/>
              <a:t>© IDC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1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E417E2-6495-4710-B465-C8651261EE79}"/>
              </a:ext>
            </a:extLst>
          </p:cNvPr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IDC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A66D1C-DF1B-4B59-A3D1-D9281D0C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F386F-1477-4FFB-A1C5-DB25FC071B1C}"/>
              </a:ext>
            </a:extLst>
          </p:cNvPr>
          <p:cNvSpPr/>
          <p:nvPr userDrawn="1"/>
        </p:nvSpPr>
        <p:spPr>
          <a:xfrm>
            <a:off x="0" y="6309320"/>
            <a:ext cx="2999656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7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B3BCE2-AB98-4D68-872C-51D0A7401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7C21A44-446E-47A9-B8F4-6BC3979A8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06" y="0"/>
            <a:ext cx="3810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6F2A7C-21D5-4018-8EF1-FE9BF7ACA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871853"/>
            <a:ext cx="3096368" cy="300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800" i="0" kern="1200" dirty="0" smtClean="0">
                <a:solidFill>
                  <a:srgbClr val="FFFFFF"/>
                </a:solidFill>
                <a:latin typeface="Open Sans 2" panose="020B0604020202020204" charset="0"/>
                <a:ea typeface="+mn-ea"/>
                <a:cs typeface="Open Sans 2" panose="020B0604020202020204" charset="0"/>
              </a:defRPr>
            </a:lvl1pPr>
            <a:lvl2pPr marL="0" indent="0" algn="r" defTabSz="4572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800" i="0" kern="1200" dirty="0" smtClean="0">
                <a:solidFill>
                  <a:srgbClr val="FFFFFF"/>
                </a:solidFill>
                <a:latin typeface="Open Sans 1"/>
                <a:ea typeface="+mn-ea"/>
                <a:cs typeface="+mn-cs"/>
              </a:defRPr>
            </a:lvl2pPr>
            <a:lvl3pPr marL="0" indent="0" algn="r" defTabSz="4572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800" i="0" kern="1200" dirty="0" smtClean="0">
                <a:solidFill>
                  <a:srgbClr val="FFFFFF"/>
                </a:solidFill>
                <a:latin typeface="Open Sans 1"/>
                <a:ea typeface="+mn-ea"/>
                <a:cs typeface="+mn-cs"/>
              </a:defRPr>
            </a:lvl3pPr>
            <a:lvl4pPr marL="0" indent="0" algn="r" defTabSz="4572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800" i="0" kern="1200" dirty="0" smtClean="0">
                <a:solidFill>
                  <a:srgbClr val="FFFFFF"/>
                </a:solidFill>
                <a:latin typeface="Open Sans 1"/>
                <a:ea typeface="+mn-ea"/>
                <a:cs typeface="+mn-cs"/>
              </a:defRPr>
            </a:lvl4pPr>
            <a:lvl5pPr marL="0" indent="0" algn="r" defTabSz="4572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800" i="0" kern="1200" dirty="0" smtClean="0">
                <a:solidFill>
                  <a:srgbClr val="FFFFFF"/>
                </a:solidFill>
                <a:latin typeface="Open Sans 1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File 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4D37-E7D5-4925-9877-D765B5C601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519" y="2362200"/>
            <a:ext cx="7502152" cy="36202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  <a:latin typeface="Open Sans 2" panose="020B0604020202020204" charset="0"/>
                <a:cs typeface="Open Sans 2" panose="020B0604020202020204" charset="0"/>
              </a:defRPr>
            </a:lvl1pPr>
          </a:lstStyle>
          <a:p>
            <a:pPr lvl="0"/>
            <a:r>
              <a:rPr lang="en-US" dirty="0"/>
              <a:t>For Additional Information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9E3B457-BA86-471E-8179-F818AD1732A6}"/>
              </a:ext>
            </a:extLst>
          </p:cNvPr>
          <p:cNvSpPr txBox="1">
            <a:spLocks/>
          </p:cNvSpPr>
          <p:nvPr userDrawn="1"/>
        </p:nvSpPr>
        <p:spPr>
          <a:xfrm>
            <a:off x="11103773" y="6600312"/>
            <a:ext cx="533133" cy="21306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IDC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A32B0-29BC-4939-B265-258E4FE64E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" y="2924463"/>
            <a:ext cx="1600200" cy="48459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1B9F17E-6793-46B9-BDC6-62DF45B79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9519" y="2895600"/>
            <a:ext cx="7502152" cy="1143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Open Sans 2" panose="020B0604020202020204" charset="0"/>
                <a:cs typeface="Open Sans 2" panose="020B0604020202020204" charset="0"/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  <a:br>
              <a:rPr lang="en-US" dirty="0"/>
            </a:br>
            <a:r>
              <a:rPr lang="en-US" dirty="0"/>
              <a:t>Twitter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F8BD3C-9B7F-473C-B5B5-79AEE7A29208}"/>
              </a:ext>
            </a:extLst>
          </p:cNvPr>
          <p:cNvGrpSpPr/>
          <p:nvPr userDrawn="1"/>
        </p:nvGrpSpPr>
        <p:grpSpPr>
          <a:xfrm>
            <a:off x="5725191" y="5789721"/>
            <a:ext cx="2352009" cy="401457"/>
            <a:chOff x="4349519" y="5386404"/>
            <a:chExt cx="2352009" cy="4014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840AE5-7C7D-45C2-8E9F-63A1F9611AE5}"/>
                </a:ext>
              </a:extLst>
            </p:cNvPr>
            <p:cNvSpPr txBox="1"/>
            <p:nvPr/>
          </p:nvSpPr>
          <p:spPr>
            <a:xfrm>
              <a:off x="4780809" y="5448633"/>
              <a:ext cx="1920719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linkedin.com/company/</a:t>
              </a:r>
              <a:r>
                <a:rPr lang="en-US" sz="1100" dirty="0" err="1">
                  <a:solidFill>
                    <a:schemeClr val="bg1"/>
                  </a:solidFill>
                </a:rPr>
                <a:t>idc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5776042-5B32-496F-AE1A-EB218508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49519" y="5386404"/>
              <a:ext cx="401457" cy="4014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F09A17-D50B-4943-9D36-50F09706BB60}"/>
              </a:ext>
            </a:extLst>
          </p:cNvPr>
          <p:cNvGrpSpPr/>
          <p:nvPr userDrawn="1"/>
        </p:nvGrpSpPr>
        <p:grpSpPr>
          <a:xfrm>
            <a:off x="10211641" y="5789721"/>
            <a:ext cx="1513638" cy="401457"/>
            <a:chOff x="4349519" y="4264289"/>
            <a:chExt cx="1513638" cy="4014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624CE1-C1E8-4EA0-9707-4F46F2E2FCF9}"/>
                </a:ext>
              </a:extLst>
            </p:cNvPr>
            <p:cNvSpPr txBox="1"/>
            <p:nvPr/>
          </p:nvSpPr>
          <p:spPr>
            <a:xfrm>
              <a:off x="4780809" y="4326518"/>
              <a:ext cx="1082348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blogs.idc.com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8D807B1-1A6A-423D-8CE2-B5EF89B5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49519" y="4264289"/>
              <a:ext cx="401457" cy="4014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2A992A-A3B2-4C5E-84DC-20FB688B2432}"/>
              </a:ext>
            </a:extLst>
          </p:cNvPr>
          <p:cNvGrpSpPr/>
          <p:nvPr userDrawn="1"/>
        </p:nvGrpSpPr>
        <p:grpSpPr>
          <a:xfrm>
            <a:off x="8342922" y="5789721"/>
            <a:ext cx="1701189" cy="401457"/>
            <a:chOff x="4349519" y="4821485"/>
            <a:chExt cx="1701189" cy="4014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B1ABFE-2C41-4B17-AB2F-3A2E97DC85C4}"/>
                </a:ext>
              </a:extLst>
            </p:cNvPr>
            <p:cNvSpPr txBox="1"/>
            <p:nvPr/>
          </p:nvSpPr>
          <p:spPr>
            <a:xfrm>
              <a:off x="4780809" y="4883714"/>
              <a:ext cx="126989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twitter.com/</a:t>
              </a:r>
              <a:r>
                <a:rPr lang="en-US" sz="1100" dirty="0" err="1">
                  <a:solidFill>
                    <a:schemeClr val="bg1"/>
                  </a:solidFill>
                </a:rPr>
                <a:t>idc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7DE8D06-FB35-4598-B0CA-480A46CBA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49519" y="4821485"/>
              <a:ext cx="401457" cy="40145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C7A309-4796-48D4-A89B-749CBE503F47}"/>
              </a:ext>
            </a:extLst>
          </p:cNvPr>
          <p:cNvGrpSpPr/>
          <p:nvPr userDrawn="1"/>
        </p:nvGrpSpPr>
        <p:grpSpPr>
          <a:xfrm>
            <a:off x="4349519" y="5789721"/>
            <a:ext cx="1168992" cy="401457"/>
            <a:chOff x="4349519" y="5943600"/>
            <a:chExt cx="1168992" cy="401457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40C0217-CEFA-424C-94E4-D618508D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49519" y="5943600"/>
              <a:ext cx="401457" cy="40145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436889-3255-4805-88BF-3E445FBFE01F}"/>
                </a:ext>
              </a:extLst>
            </p:cNvPr>
            <p:cNvSpPr txBox="1"/>
            <p:nvPr/>
          </p:nvSpPr>
          <p:spPr>
            <a:xfrm>
              <a:off x="4780809" y="6005828"/>
              <a:ext cx="737702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IDC.com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403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79AFF-1FF9-4265-8A6A-81519444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FC113A7-EC21-4902-BAD2-686F5AE8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2460810"/>
            <a:ext cx="12192001" cy="19363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F0B0A0-9AD4-41AD-8E52-4EAFD6B5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369" y="6460935"/>
            <a:ext cx="902777" cy="273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E0106-1393-4CCC-BAB6-C085FC990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1768" y="2470336"/>
            <a:ext cx="8012832" cy="1008409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sz="3200" i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 indent="0" defTabSz="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en-US"/>
              <a:t>Section Slide 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6064424-20D7-447E-B763-642F6D6C6A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21768" y="3551289"/>
            <a:ext cx="8012832" cy="826848"/>
          </a:xfrm>
          <a:prstGeom prst="rect">
            <a:avLst/>
          </a:prstGeom>
        </p:spPr>
        <p:txBody>
          <a:bodyPr lIns="0" tIns="0" rIns="0" bIns="0" anchor="t"/>
          <a:lstStyle>
            <a:lvl1pPr marL="0" algn="l">
              <a:spcBef>
                <a:spcPts val="0"/>
              </a:spcBef>
              <a:defRPr sz="16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>
                <a:solidFill>
                  <a:srgbClr val="1B335F"/>
                </a:solidFill>
              </a:defRPr>
            </a:lvl2pPr>
            <a:lvl3pPr marL="37665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646525" indent="0">
              <a:buNone/>
              <a:defRPr>
                <a:solidFill>
                  <a:srgbClr val="1B335F"/>
                </a:solidFill>
              </a:defRPr>
            </a:lvl4pPr>
            <a:lvl5pPr marL="935450" indent="0">
              <a:buNone/>
              <a:defRPr>
                <a:solidFill>
                  <a:srgbClr val="1B335F"/>
                </a:solidFill>
              </a:defRPr>
            </a:lvl5pPr>
            <a:lvl6pPr marL="131400" indent="0">
              <a:buNone/>
              <a:defRPr>
                <a:solidFill>
                  <a:srgbClr val="1B335F"/>
                </a:solidFill>
              </a:defRPr>
            </a:lvl6pPr>
            <a:lvl7pPr marL="2743200" indent="0">
              <a:buNone/>
              <a:defRPr>
                <a:solidFill>
                  <a:srgbClr val="1B335F"/>
                </a:solidFill>
              </a:defRPr>
            </a:lvl7pPr>
            <a:lvl8pPr marL="3200400" indent="0">
              <a:buNone/>
              <a:defRPr>
                <a:solidFill>
                  <a:srgbClr val="1B335F"/>
                </a:solidFill>
              </a:defRPr>
            </a:lvl8pPr>
            <a:lvl9pPr marL="106775" indent="0">
              <a:buNone/>
              <a:defRPr>
                <a:solidFill>
                  <a:srgbClr val="1B335F"/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7465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8472F-8AB7-4E21-9EA0-FDBF9E0C8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7624145-C721-49D6-9B35-C479BB10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437" y="2973621"/>
            <a:ext cx="754711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0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27035-CD0E-48EE-95C5-62DB09D90E28}"/>
              </a:ext>
            </a:extLst>
          </p:cNvPr>
          <p:cNvSpPr/>
          <p:nvPr userDrawn="1"/>
        </p:nvSpPr>
        <p:spPr>
          <a:xfrm>
            <a:off x="9689284" y="254430"/>
            <a:ext cx="2252581" cy="1127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EE7EA-CCC1-4107-BA49-4A32D2ABA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67"/>
            <a:ext cx="12192000" cy="662245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7DA252-B2C7-4DD4-A475-25DB6B9F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00506"/>
            <a:ext cx="754711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17520B3-6009-4B70-92BC-78503F308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838650"/>
            <a:ext cx="10755313" cy="4255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899E3BA-4849-4254-B5D3-86DDC0E879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813" y="6356642"/>
            <a:ext cx="902777" cy="2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8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49E8D-E824-41C1-AF52-EAE641914359}"/>
              </a:ext>
            </a:extLst>
          </p:cNvPr>
          <p:cNvSpPr/>
          <p:nvPr userDrawn="1"/>
        </p:nvSpPr>
        <p:spPr>
          <a:xfrm>
            <a:off x="10157791" y="843784"/>
            <a:ext cx="1530626" cy="488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17520B3-6009-4B70-92BC-78503F308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478604"/>
            <a:ext cx="10755313" cy="433323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5F0F1-97E0-4919-B043-EB56D62CA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2254"/>
            <a:ext cx="12192000" cy="136409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B4CD71-6085-453C-AC55-EB596C6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1FFFC0-36A7-4AFC-BA56-31100D57D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813" y="6356642"/>
            <a:ext cx="902777" cy="273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ic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49E8D-E824-41C1-AF52-EAE641914359}"/>
              </a:ext>
            </a:extLst>
          </p:cNvPr>
          <p:cNvSpPr/>
          <p:nvPr userDrawn="1"/>
        </p:nvSpPr>
        <p:spPr>
          <a:xfrm>
            <a:off x="10157791" y="843784"/>
            <a:ext cx="1530626" cy="488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5F0F1-97E0-4919-B043-EB56D62CA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2254"/>
            <a:ext cx="12192000" cy="136409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B4CD71-6085-453C-AC55-EB596C6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5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ic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649E8D-E824-41C1-AF52-EAE641914359}"/>
              </a:ext>
            </a:extLst>
          </p:cNvPr>
          <p:cNvSpPr/>
          <p:nvPr userDrawn="1"/>
        </p:nvSpPr>
        <p:spPr>
          <a:xfrm>
            <a:off x="10157791" y="843784"/>
            <a:ext cx="1530626" cy="488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46658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46658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5F0F1-97E0-4919-B043-EB56D62CA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2254"/>
            <a:ext cx="12192000" cy="136409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B4CD71-6085-453C-AC55-EB596C6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6ABCD05-B3D1-4AB3-81B9-FC4782C0C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813" y="6356642"/>
            <a:ext cx="902777" cy="2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7C99A8-5A91-40AD-88FE-849DF2707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95755"/>
            <a:ext cx="12192000" cy="662245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94071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94071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7DA252-B2C7-4DD4-A475-25DB6B9F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88966"/>
            <a:ext cx="8797636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AE662-0A1D-4D9B-BCBB-3EB01644A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427111"/>
            <a:ext cx="10668000" cy="45961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09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7C4922-BB15-4799-929C-1AD180B76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691155"/>
            <a:ext cx="12192000" cy="1171575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9DA1B6-835D-48E7-8169-3BEE8462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94072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8EF4F2-A508-41E6-BD09-F83B718F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94072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7DA252-B2C7-4DD4-A475-25DB6B9F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88966"/>
            <a:ext cx="8797636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AE662-0A1D-4D9B-BCBB-3EB01644A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564105"/>
            <a:ext cx="10668000" cy="3573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45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85987"/>
            <a:ext cx="8714509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2"/>
            <a:ext cx="10820400" cy="402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7C539A68-9C22-4AA0-A081-9E336E720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0879" y="6494071"/>
            <a:ext cx="666517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A0DB75E-9E55-47AC-BC0C-1A863F8BB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33" y="6494071"/>
            <a:ext cx="366132" cy="31883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1A549B-62B3-4D1E-8F70-FA7E3CB5AC4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614619" y="667542"/>
            <a:ext cx="902777" cy="273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1" r:id="rId2"/>
    <p:sldLayoutId id="2147483768" r:id="rId3"/>
    <p:sldLayoutId id="2147483766" r:id="rId4"/>
    <p:sldLayoutId id="2147483719" r:id="rId5"/>
    <p:sldLayoutId id="2147483787" r:id="rId6"/>
    <p:sldLayoutId id="2147483779" r:id="rId7"/>
    <p:sldLayoutId id="2147483767" r:id="rId8"/>
    <p:sldLayoutId id="2147483764" r:id="rId9"/>
    <p:sldLayoutId id="2147483762" r:id="rId10"/>
    <p:sldLayoutId id="2147483778" r:id="rId11"/>
    <p:sldLayoutId id="2147483780" r:id="rId12"/>
    <p:sldLayoutId id="2147483776" r:id="rId13"/>
    <p:sldLayoutId id="2147483760" r:id="rId14"/>
    <p:sldLayoutId id="2147483720" r:id="rId15"/>
    <p:sldLayoutId id="2147483781" r:id="rId16"/>
    <p:sldLayoutId id="2147483773" r:id="rId17"/>
    <p:sldLayoutId id="2147483777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8" r:id="rId24"/>
    <p:sldLayoutId id="2147483789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Wingdings" charset="2"/>
        <a:buChar char="§"/>
        <a:defRPr lang="en-US" sz="1600" i="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/>
        <a:buChar char="•"/>
        <a:defRPr lang="en-US" sz="1600" i="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74000"/>
        <a:buFont typeface="Wingdings" charset="2"/>
        <a:buChar char="§"/>
        <a:defRPr lang="en-US" sz="1400" i="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/>
        <a:buChar char="–"/>
        <a:defRPr lang="en-US" sz="1400" i="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/>
        <a:buChar char="»"/>
        <a:defRPr lang="en-US" sz="1400" i="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52181B-AE15-4D46-9700-2C117820C9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70" y="3126660"/>
            <a:ext cx="9786304" cy="14195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/>
              <a:t>ЦИФРОВАЯ ТРАНСФОРМАЦИЯ В ГМК: КЛЮЧЕВЫЕ ПРОГНОЗЫ В ОТРАСЛИ И МОДЕЛЬ ОЦЕНКИ ЗРЕЛОСТИ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8EC7AB-347A-471F-8A42-7366BDAC9F6D}"/>
                  </a:ext>
                </a:extLst>
              </p14:cNvPr>
              <p14:cNvContentPartPr/>
              <p14:nvPr/>
            </p14:nvContentPartPr>
            <p14:xfrm>
              <a:off x="12198763" y="-177347"/>
              <a:ext cx="3600" cy="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8EC7AB-347A-471F-8A42-7366BDAC9F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9763" y="-185987"/>
                <a:ext cx="21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E152BC-AE6D-4415-BEA5-D318B49361A2}"/>
                  </a:ext>
                </a:extLst>
              </p14:cNvPr>
              <p14:cNvContentPartPr/>
              <p14:nvPr/>
            </p14:nvContentPartPr>
            <p14:xfrm>
              <a:off x="12238991" y="-54349"/>
              <a:ext cx="5400" cy="1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E152BC-AE6D-4415-BEA5-D318B493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29991" y="-62989"/>
                <a:ext cx="2304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CB35578-369F-45F7-98AE-5B30C6B366D5}"/>
              </a:ext>
            </a:extLst>
          </p:cNvPr>
          <p:cNvSpPr txBox="1"/>
          <p:nvPr/>
        </p:nvSpPr>
        <p:spPr>
          <a:xfrm>
            <a:off x="1042700" y="5514975"/>
            <a:ext cx="2574744" cy="723275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dirty="0"/>
              <a:t>Андрей Беклемишев,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dirty="0"/>
              <a:t>вице-президент </a:t>
            </a:r>
            <a:r>
              <a:rPr lang="en-US" dirty="0"/>
              <a:t>IDC</a:t>
            </a:r>
          </a:p>
        </p:txBody>
      </p:sp>
    </p:spTree>
    <p:extLst>
      <p:ext uri="{BB962C8B-B14F-4D97-AF65-F5344CB8AC3E}">
        <p14:creationId xmlns:p14="http://schemas.microsoft.com/office/powerpoint/2010/main" val="214264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10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/>
          </a:bodyPr>
          <a:lstStyle/>
          <a:p>
            <a:r>
              <a:rPr lang="ru-RU" dirty="0"/>
              <a:t>Операционная модель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904DB-E5F4-41F8-BACE-8DCE71D18AAD}"/>
              </a:ext>
            </a:extLst>
          </p:cNvPr>
          <p:cNvSpPr/>
          <p:nvPr/>
        </p:nvSpPr>
        <p:spPr>
          <a:xfrm>
            <a:off x="762000" y="1926147"/>
            <a:ext cx="6675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аспект</a:t>
            </a:r>
            <a:r>
              <a:rPr lang="en-US" dirty="0"/>
              <a:t> </a:t>
            </a:r>
            <a:r>
              <a:rPr lang="en-US" dirty="0" err="1"/>
              <a:t>цифровой</a:t>
            </a:r>
            <a:r>
              <a:rPr lang="en-US" dirty="0"/>
              <a:t> </a:t>
            </a:r>
            <a:r>
              <a:rPr lang="en-US" dirty="0" err="1"/>
              <a:t>трансформации</a:t>
            </a:r>
            <a:r>
              <a:rPr lang="en-US" dirty="0"/>
              <a:t> </a:t>
            </a:r>
            <a:r>
              <a:rPr lang="en-US" dirty="0" err="1"/>
              <a:t>связан</a:t>
            </a:r>
            <a:r>
              <a:rPr lang="en-US" dirty="0"/>
              <a:t> с </a:t>
            </a:r>
            <a:r>
              <a:rPr lang="en-US" b="1" dirty="0" err="1"/>
              <a:t>повышением</a:t>
            </a:r>
            <a:r>
              <a:rPr lang="en-US" b="1" dirty="0"/>
              <a:t> </a:t>
            </a:r>
            <a:r>
              <a:rPr lang="en-US" b="1" dirty="0" err="1"/>
              <a:t>оперативности</a:t>
            </a:r>
            <a:r>
              <a:rPr lang="en-US" b="1" dirty="0"/>
              <a:t> и </a:t>
            </a:r>
            <a:r>
              <a:rPr lang="en-US" b="1" dirty="0" err="1"/>
              <a:t>эффективности</a:t>
            </a:r>
            <a:r>
              <a:rPr lang="en-US" b="1" dirty="0"/>
              <a:t> </a:t>
            </a:r>
            <a:r>
              <a:rPr lang="en-US" b="1" dirty="0" err="1"/>
              <a:t>бизнес-операций</a:t>
            </a:r>
            <a:r>
              <a:rPr lang="en-US" b="1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счет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цифровых</a:t>
            </a:r>
            <a:r>
              <a:rPr lang="en-US" dirty="0"/>
              <a:t> </a:t>
            </a:r>
            <a:r>
              <a:rPr lang="en-US" dirty="0" err="1"/>
              <a:t>продуктов</a:t>
            </a:r>
            <a:r>
              <a:rPr lang="en-US" dirty="0"/>
              <a:t>/</a:t>
            </a:r>
            <a:r>
              <a:rPr lang="en-US" dirty="0" err="1"/>
              <a:t>услуг</a:t>
            </a:r>
            <a:r>
              <a:rPr lang="en-US" dirty="0"/>
              <a:t>, </a:t>
            </a:r>
            <a:r>
              <a:rPr lang="en-US" dirty="0" err="1"/>
              <a:t>активов</a:t>
            </a:r>
            <a:r>
              <a:rPr lang="en-US" dirty="0"/>
              <a:t>, </a:t>
            </a:r>
            <a:r>
              <a:rPr lang="en-US" dirty="0" err="1"/>
              <a:t>людей</a:t>
            </a:r>
            <a:r>
              <a:rPr lang="en-US" dirty="0"/>
              <a:t> и </a:t>
            </a:r>
            <a:r>
              <a:rPr lang="en-US" dirty="0" err="1"/>
              <a:t>торговых</a:t>
            </a:r>
            <a:r>
              <a:rPr lang="en-US" dirty="0"/>
              <a:t> </a:t>
            </a:r>
            <a:r>
              <a:rPr lang="en-US" dirty="0" err="1"/>
              <a:t>партнеров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Зрелость операционной модели означает, что предприятия тратят больше времени и энергии на разработку новых продуктов и услуг за счет </a:t>
            </a:r>
            <a:r>
              <a:rPr lang="ru-RU" b="1" dirty="0"/>
              <a:t>интеграции внешних цифровых подключений</a:t>
            </a:r>
            <a:r>
              <a:rPr lang="ru-RU" dirty="0"/>
              <a:t> к рынкам и поставщикам </a:t>
            </a:r>
            <a:r>
              <a:rPr lang="ru-RU" b="1" dirty="0"/>
              <a:t>с внутренними цифровыми процессами </a:t>
            </a:r>
            <a:r>
              <a:rPr lang="ru-RU" dirty="0"/>
              <a:t>и проектами, на которые напрямую влияют требования клиентов и возможности экосистемы.</a:t>
            </a:r>
            <a:endParaRPr lang="en-US" dirty="0"/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21815DB8-276B-4716-8C56-E2C35A5F2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374" y="1902610"/>
            <a:ext cx="3323352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11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/>
          </a:bodyPr>
          <a:lstStyle/>
          <a:p>
            <a:r>
              <a:rPr lang="ru-RU" dirty="0"/>
              <a:t>Трудовые ресурсы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6E2E2-3577-4C30-82A3-2831E0B10B85}"/>
              </a:ext>
            </a:extLst>
          </p:cNvPr>
          <p:cNvSpPr/>
          <p:nvPr/>
        </p:nvSpPr>
        <p:spPr>
          <a:xfrm>
            <a:off x="556591" y="1443841"/>
            <a:ext cx="77145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аспект цифровой трансформации, связанный с персоналом, охватывает эволюцию на уровне предприятия эффективных источников </a:t>
            </a:r>
            <a:r>
              <a:rPr lang="ru-RU" b="1" dirty="0"/>
              <a:t>снабжения, развертывания и интеграции </a:t>
            </a:r>
            <a:r>
              <a:rPr lang="ru-RU" dirty="0"/>
              <a:t>внутренних (штатные сотрудники) и внешних (контрактные, внештатные сотрудники и партнеры) </a:t>
            </a:r>
            <a:r>
              <a:rPr lang="ru-RU" b="1" dirty="0"/>
              <a:t>трудовых ресурсов. </a:t>
            </a:r>
          </a:p>
          <a:p>
            <a:endParaRPr lang="ru-RU" dirty="0"/>
          </a:p>
          <a:p>
            <a:r>
              <a:rPr lang="ru-RU" dirty="0"/>
              <a:t>Преобразование и оптимизация достигаются путем принятия стратегий, которые используют цифровые взаимодействия, сотрудничество, связи, отношения.</a:t>
            </a:r>
          </a:p>
          <a:p>
            <a:endParaRPr lang="ru-RU" dirty="0"/>
          </a:p>
          <a:p>
            <a:r>
              <a:rPr lang="ru-RU" dirty="0"/>
              <a:t>Трансформация управления персоналом оптимизирует продуктивность внутренних и внешних участников, вносящих вклад в организационную ценность, определяет лучшие ресурсы для достижения бизнес-целей, способствует достижению бизнес-результатов за счет создания модульных и гибких структур, упрощает отношения и максимизирует продуктивность взаимодействия.</a:t>
            </a:r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DBD5537-33B5-4F76-AA3D-9E2F597D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38" y="1517938"/>
            <a:ext cx="3822123" cy="38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12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70251"/>
            <a:ext cx="10989305" cy="938145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Стадии зрелости цифровой трансформации согласно </a:t>
            </a:r>
            <a:r>
              <a:rPr lang="en-US" dirty="0"/>
              <a:t>IDC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E0FF6C-D1FF-401A-B1CB-C5E8D4F830DE}"/>
              </a:ext>
            </a:extLst>
          </p:cNvPr>
          <p:cNvGrpSpPr/>
          <p:nvPr/>
        </p:nvGrpSpPr>
        <p:grpSpPr>
          <a:xfrm>
            <a:off x="1346359" y="1417320"/>
            <a:ext cx="9569290" cy="4982434"/>
            <a:chOff x="2931224" y="963782"/>
            <a:chExt cx="4519724" cy="2047116"/>
          </a:xfrm>
        </p:grpSpPr>
        <p:sp>
          <p:nvSpPr>
            <p:cNvPr id="22" name="Прямоугольник 5">
              <a:extLst>
                <a:ext uri="{FF2B5EF4-FFF2-40B4-BE49-F238E27FC236}">
                  <a16:creationId xmlns:a16="http://schemas.microsoft.com/office/drawing/2014/main" id="{A705AAD6-55A3-48D5-BC11-CE395FDB8130}"/>
                </a:ext>
              </a:extLst>
            </p:cNvPr>
            <p:cNvSpPr/>
            <p:nvPr/>
          </p:nvSpPr>
          <p:spPr>
            <a:xfrm>
              <a:off x="2993173" y="1594539"/>
              <a:ext cx="829314" cy="489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6041"/>
              <a:endParaRPr lang="ru-RU" sz="1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9A653BB5-BC82-4030-8848-ED10CDAB4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488" y="963782"/>
              <a:ext cx="4495460" cy="119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D49A20-3F62-4967-894E-1A6021FFB39A}"/>
                </a:ext>
              </a:extLst>
            </p:cNvPr>
            <p:cNvSpPr txBox="1"/>
            <p:nvPr/>
          </p:nvSpPr>
          <p:spPr>
            <a:xfrm>
              <a:off x="2931224" y="2162911"/>
              <a:ext cx="989586" cy="84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6041">
                <a:lnSpc>
                  <a:spcPct val="107000"/>
                </a:lnSpc>
              </a:pP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Антагонист </a:t>
              </a: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b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Тактические</a:t>
              </a:r>
            </a:p>
            <a:p>
              <a:pPr defTabSz="576041">
                <a:lnSpc>
                  <a:spcPct val="107000"/>
                </a:lnSpc>
              </a:pPr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экспериментальные </a:t>
              </a:r>
            </a:p>
            <a:p>
              <a:pPr defTabSz="576041">
                <a:lnSpc>
                  <a:spcPct val="107000"/>
                </a:lnSpc>
              </a:pPr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или пилотные проекты </a:t>
              </a: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от случая к случаю</a:t>
              </a:r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планирование на уровне департаментов без управления или координации на уровне предприятия. </a:t>
              </a:r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Нет связи со стратегией.</a:t>
              </a:r>
            </a:p>
            <a:p>
              <a:pPr defTabSz="576041">
                <a:lnSpc>
                  <a:spcPct val="107000"/>
                </a:lnSpc>
              </a:pPr>
              <a:endPara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FCDBA2-24EC-4EC7-9ED8-BCECFB5BC633}"/>
                </a:ext>
              </a:extLst>
            </p:cNvPr>
            <p:cNvSpPr txBox="1"/>
            <p:nvPr/>
          </p:nvSpPr>
          <p:spPr>
            <a:xfrm>
              <a:off x="3896546" y="2028134"/>
              <a:ext cx="871007" cy="74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6041">
                <a:lnSpc>
                  <a:spcPct val="107000"/>
                </a:lnSpc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Открыватель</a:t>
              </a:r>
              <a:b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b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Руководство понимает необходимость ЦТ для дальнейшего развития и роста, но внедрение фрагментарно и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результаты непредсказуемы и трудно повторяемы.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09577B-C5A0-4D29-AC11-A2CF1C41CB16}"/>
                </a:ext>
              </a:extLst>
            </p:cNvPr>
            <p:cNvSpPr txBox="1"/>
            <p:nvPr/>
          </p:nvSpPr>
          <p:spPr>
            <a:xfrm>
              <a:off x="4722519" y="1785111"/>
              <a:ext cx="923462" cy="116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6041">
                <a:lnSpc>
                  <a:spcPct val="107000"/>
                </a:lnSpc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Игрок</a:t>
              </a:r>
            </a:p>
            <a:p>
              <a:pPr defTabSz="576041">
                <a:lnSpc>
                  <a:spcPct val="107000"/>
                </a:lnSpc>
              </a:pP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576041">
                <a:lnSpc>
                  <a:spcPct val="107000"/>
                </a:lnSpc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Повторяющиеся</a:t>
              </a:r>
            </a:p>
            <a:p>
              <a:pPr defTabSz="576041">
                <a:lnSpc>
                  <a:spcPct val="107000"/>
                </a:lnSpc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проекты, процессы и события с целью дальнейшей интеграции и расширения на общей платформе для совершенствования предыдущих результатов,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управляемая единым аналитическим инструментом.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Появляются цифровые продукты и услуги, с фокусом на клиенте.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CCDBD2-77C3-4654-ACA5-C60DFBCA48B3}"/>
                </a:ext>
              </a:extLst>
            </p:cNvPr>
            <p:cNvSpPr txBox="1"/>
            <p:nvPr/>
          </p:nvSpPr>
          <p:spPr>
            <a:xfrm>
              <a:off x="5594586" y="1629902"/>
              <a:ext cx="903875" cy="956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6041">
                <a:lnSpc>
                  <a:spcPct val="107000"/>
                </a:lnSpc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Трансформатор</a:t>
              </a:r>
            </a:p>
            <a:p>
              <a:pPr defTabSz="576041">
                <a:lnSpc>
                  <a:spcPct val="107000"/>
                </a:lnSpc>
              </a:pP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576041">
                <a:lnSpc>
                  <a:spcPct val="107000"/>
                </a:lnSpc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Интеграция и синергия бизнеса и ИТ. Внедряются новые сервисы и стандарты для поощрения к изменению поведения.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Все продукты и услуги основаны на цифровых данных.</a:t>
              </a:r>
            </a:p>
            <a:p>
              <a:pPr defTabSz="576041">
                <a:lnSpc>
                  <a:spcPct val="107000"/>
                </a:lnSpc>
              </a:pPr>
              <a:endPara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576041">
                <a:lnSpc>
                  <a:spcPct val="107000"/>
                </a:lnSpc>
              </a:pPr>
              <a:endParaRPr lang="ru-RU" sz="105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1BFE11-390A-4EE8-8660-B1E9E217D5D5}"/>
                </a:ext>
              </a:extLst>
            </p:cNvPr>
            <p:cNvSpPr txBox="1"/>
            <p:nvPr/>
          </p:nvSpPr>
          <p:spPr>
            <a:xfrm>
              <a:off x="6473014" y="1495407"/>
              <a:ext cx="903875" cy="109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6041">
                <a:lnSpc>
                  <a:spcPct val="107000"/>
                </a:lnSpc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Прорыв</a:t>
              </a:r>
            </a:p>
            <a:p>
              <a:pPr defTabSz="576041">
                <a:lnSpc>
                  <a:spcPct val="107000"/>
                </a:lnSpc>
              </a:pPr>
              <a:endPara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576041">
                <a:lnSpc>
                  <a:spcPct val="107000"/>
                </a:lnSpc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Вся деятельность предприятия ориентирована на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цифровой прорыв в своей отрасли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Новые технологии и бизнес-модели меняют рынки. Понимание экосистемы и постоянная обратная связь являются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основой непрерывных инноваций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576041">
                <a:lnSpc>
                  <a:spcPct val="107000"/>
                </a:lnSpc>
              </a:pPr>
              <a:endPara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57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13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70251"/>
            <a:ext cx="10989305" cy="938145"/>
          </a:xfrm>
        </p:spPr>
        <p:txBody>
          <a:bodyPr>
            <a:normAutofit/>
          </a:bodyPr>
          <a:lstStyle/>
          <a:p>
            <a:r>
              <a:rPr lang="en-GB" dirty="0"/>
              <a:t>Gap</a:t>
            </a:r>
            <a:r>
              <a:rPr lang="ru-RU" dirty="0"/>
              <a:t>-анализ</a:t>
            </a:r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872E1A9-E8AC-4EB2-B64F-C2A4B680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62" y="1648390"/>
            <a:ext cx="7394866" cy="459889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9537B4C-DCAF-4805-97D5-4055C40B4813}"/>
              </a:ext>
            </a:extLst>
          </p:cNvPr>
          <p:cNvSpPr txBox="1"/>
          <p:nvPr/>
        </p:nvSpPr>
        <p:spPr>
          <a:xfrm>
            <a:off x="6694996" y="3444079"/>
            <a:ext cx="1550507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>
                <a:solidFill>
                  <a:schemeClr val="bg1"/>
                </a:solidFill>
              </a:rPr>
              <a:t>Другие предприятия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18BA535-E8F4-49A6-93CD-883DD3D1CC62}"/>
              </a:ext>
            </a:extLst>
          </p:cNvPr>
          <p:cNvSpPr txBox="1"/>
          <p:nvPr/>
        </p:nvSpPr>
        <p:spPr>
          <a:xfrm>
            <a:off x="4231419" y="4955694"/>
            <a:ext cx="1445813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>
                <a:solidFill>
                  <a:schemeClr val="bg1"/>
                </a:solidFill>
              </a:rPr>
              <a:t>Ваше предприятие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DBC90A-87C6-40F3-ABA6-98545C7F9791}"/>
              </a:ext>
            </a:extLst>
          </p:cNvPr>
          <p:cNvSpPr txBox="1"/>
          <p:nvPr/>
        </p:nvSpPr>
        <p:spPr>
          <a:xfrm>
            <a:off x="4002157" y="5474530"/>
            <a:ext cx="1445812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/>
              <a:t>2. </a:t>
            </a:r>
            <a:r>
              <a:rPr lang="ru-RU" sz="1050" dirty="0" err="1"/>
              <a:t>Коньюктурный</a:t>
            </a:r>
            <a:endParaRPr lang="ru-RU" sz="105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6941CE9-AA63-4934-9ECB-4C72CCB5A776}"/>
              </a:ext>
            </a:extLst>
          </p:cNvPr>
          <p:cNvSpPr txBox="1"/>
          <p:nvPr/>
        </p:nvSpPr>
        <p:spPr>
          <a:xfrm>
            <a:off x="2464204" y="5474530"/>
            <a:ext cx="1445812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/>
              <a:t>1. Ситуативный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08458E-1EE9-457B-95C0-DEC6A982CD82}"/>
              </a:ext>
            </a:extLst>
          </p:cNvPr>
          <p:cNvSpPr txBox="1"/>
          <p:nvPr/>
        </p:nvSpPr>
        <p:spPr>
          <a:xfrm>
            <a:off x="5527520" y="5474530"/>
            <a:ext cx="1445812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/>
              <a:t>3. Повторяющийся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A15ABE-EB1F-41CE-B396-8C6C41F93560}"/>
              </a:ext>
            </a:extLst>
          </p:cNvPr>
          <p:cNvSpPr txBox="1"/>
          <p:nvPr/>
        </p:nvSpPr>
        <p:spPr>
          <a:xfrm>
            <a:off x="7052883" y="5474530"/>
            <a:ext cx="1445812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/>
              <a:t>4. Управляемый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C19864C-B3BD-480C-835F-B02589EBC1A2}"/>
              </a:ext>
            </a:extLst>
          </p:cNvPr>
          <p:cNvSpPr txBox="1"/>
          <p:nvPr/>
        </p:nvSpPr>
        <p:spPr>
          <a:xfrm>
            <a:off x="8413257" y="5475325"/>
            <a:ext cx="1724656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050" dirty="0"/>
              <a:t>5. Оптимизированный</a:t>
            </a:r>
          </a:p>
        </p:txBody>
      </p:sp>
    </p:spTree>
    <p:extLst>
      <p:ext uri="{BB962C8B-B14F-4D97-AF65-F5344CB8AC3E}">
        <p14:creationId xmlns:p14="http://schemas.microsoft.com/office/powerpoint/2010/main" val="59107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14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70251"/>
            <a:ext cx="10989305" cy="938145"/>
          </a:xfrm>
        </p:spPr>
        <p:txBody>
          <a:bodyPr>
            <a:normAutofit/>
          </a:bodyPr>
          <a:lstStyle/>
          <a:p>
            <a:r>
              <a:rPr lang="ru-RU" dirty="0"/>
              <a:t>Дорожная карта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A90674-3C27-4E13-8AD8-D26DE2661A00}"/>
              </a:ext>
            </a:extLst>
          </p:cNvPr>
          <p:cNvGrpSpPr/>
          <p:nvPr/>
        </p:nvGrpSpPr>
        <p:grpSpPr>
          <a:xfrm>
            <a:off x="1837806" y="1750977"/>
            <a:ext cx="8357362" cy="4695681"/>
            <a:chOff x="1917319" y="1265494"/>
            <a:chExt cx="8357362" cy="46956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9301B5-96BB-49CA-AE9F-192B28E2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7319" y="1265494"/>
              <a:ext cx="8357362" cy="469568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0FB534-C7A7-401B-AD6C-241E75B2E436}"/>
                </a:ext>
              </a:extLst>
            </p:cNvPr>
            <p:cNvSpPr/>
            <p:nvPr/>
          </p:nvSpPr>
          <p:spPr>
            <a:xfrm>
              <a:off x="7951304" y="1265494"/>
              <a:ext cx="2246244" cy="573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7A8458-2190-4BE6-B715-49C03D570581}"/>
                </a:ext>
              </a:extLst>
            </p:cNvPr>
            <p:cNvSpPr txBox="1"/>
            <p:nvPr/>
          </p:nvSpPr>
          <p:spPr>
            <a:xfrm>
              <a:off x="8068605" y="2308270"/>
              <a:ext cx="2011641" cy="369332"/>
            </a:xfrm>
            <a:prstGeom prst="rect">
              <a:avLst/>
            </a:prstGeom>
            <a:solidFill>
              <a:srgbClr val="9B9B9B"/>
            </a:solidFill>
          </p:spPr>
          <p:txBody>
            <a:bodyPr wrap="non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dirty="0">
                  <a:solidFill>
                    <a:schemeClr val="bg1"/>
                  </a:solidFill>
                </a:rPr>
                <a:t>Дорожная карта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56834C-54BC-4ED9-94F7-47983C1DF238}"/>
                </a:ext>
              </a:extLst>
            </p:cNvPr>
            <p:cNvSpPr txBox="1"/>
            <p:nvPr/>
          </p:nvSpPr>
          <p:spPr>
            <a:xfrm>
              <a:off x="8068604" y="2926527"/>
              <a:ext cx="2097049" cy="369332"/>
            </a:xfrm>
            <a:prstGeom prst="rect">
              <a:avLst/>
            </a:prstGeom>
            <a:solidFill>
              <a:srgbClr val="9B9B9B"/>
            </a:solidFill>
          </p:spPr>
          <p:txBody>
            <a:bodyPr wrap="non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dirty="0">
                  <a:solidFill>
                    <a:schemeClr val="bg1"/>
                  </a:solidFill>
                </a:rPr>
                <a:t>Список действий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DE9EF4-9CE3-4D23-A5BB-0E0E7CA53909}"/>
                </a:ext>
              </a:extLst>
            </p:cNvPr>
            <p:cNvSpPr txBox="1"/>
            <p:nvPr/>
          </p:nvSpPr>
          <p:spPr>
            <a:xfrm>
              <a:off x="7893973" y="3580724"/>
              <a:ext cx="2360903" cy="369332"/>
            </a:xfrm>
            <a:prstGeom prst="rect">
              <a:avLst/>
            </a:prstGeom>
            <a:solidFill>
              <a:srgbClr val="9B9B9B"/>
            </a:solidFill>
          </p:spPr>
          <p:txBody>
            <a:bodyPr wrap="non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dirty="0">
                  <a:solidFill>
                    <a:schemeClr val="bg1"/>
                  </a:solidFill>
                </a:rPr>
                <a:t>Целевое состояние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51F76E-9DCC-41E3-B020-CD151E23B2FC}"/>
                </a:ext>
              </a:extLst>
            </p:cNvPr>
            <p:cNvSpPr txBox="1"/>
            <p:nvPr/>
          </p:nvSpPr>
          <p:spPr>
            <a:xfrm>
              <a:off x="7893972" y="4234921"/>
              <a:ext cx="2344809" cy="369332"/>
            </a:xfrm>
            <a:prstGeom prst="rect">
              <a:avLst/>
            </a:prstGeom>
            <a:solidFill>
              <a:srgbClr val="9B9B9B"/>
            </a:solidFill>
          </p:spPr>
          <p:txBody>
            <a:bodyPr wrap="non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dirty="0">
                  <a:solidFill>
                    <a:schemeClr val="bg1"/>
                  </a:solidFill>
                </a:rPr>
                <a:t>Текущее состояние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E44567-5A21-4D5E-99BB-18EFCCC171BA}"/>
                </a:ext>
              </a:extLst>
            </p:cNvPr>
            <p:cNvSpPr txBox="1"/>
            <p:nvPr/>
          </p:nvSpPr>
          <p:spPr>
            <a:xfrm>
              <a:off x="5550010" y="2550644"/>
              <a:ext cx="1383528" cy="2539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1050" dirty="0">
                  <a:solidFill>
                    <a:schemeClr val="bg1"/>
                  </a:solidFill>
                </a:rPr>
                <a:t>Цель через 3 года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4AA136-1842-4E6C-BD0D-832807AE10BA}"/>
                </a:ext>
              </a:extLst>
            </p:cNvPr>
            <p:cNvSpPr txBox="1"/>
            <p:nvPr/>
          </p:nvSpPr>
          <p:spPr>
            <a:xfrm>
              <a:off x="3714584" y="4738578"/>
              <a:ext cx="2066016" cy="2539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1050" dirty="0">
                  <a:solidFill>
                    <a:schemeClr val="bg1"/>
                  </a:solidFill>
                </a:rPr>
                <a:t>Ваша организация сегодня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49A1A7-1FDF-4385-A8AB-7D3B5CC54673}"/>
                </a:ext>
              </a:extLst>
            </p:cNvPr>
            <p:cNvSpPr txBox="1"/>
            <p:nvPr/>
          </p:nvSpPr>
          <p:spPr>
            <a:xfrm>
              <a:off x="3206214" y="5239780"/>
              <a:ext cx="118680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900" dirty="0"/>
                <a:t>2. </a:t>
              </a:r>
              <a:r>
                <a:rPr lang="ru-RU" sz="900" dirty="0" err="1"/>
                <a:t>Коньюктурный</a:t>
              </a:r>
              <a:endParaRPr lang="ru-RU" sz="9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637975-8A9E-4E04-B0B7-F760D4FEF241}"/>
                </a:ext>
              </a:extLst>
            </p:cNvPr>
            <p:cNvSpPr txBox="1"/>
            <p:nvPr/>
          </p:nvSpPr>
          <p:spPr>
            <a:xfrm>
              <a:off x="2123219" y="5239780"/>
              <a:ext cx="109798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900" dirty="0"/>
                <a:t>1. Ситуативный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2FA633-3E77-4E82-96C0-C187E8D766AD}"/>
                </a:ext>
              </a:extLst>
            </p:cNvPr>
            <p:cNvSpPr txBox="1"/>
            <p:nvPr/>
          </p:nvSpPr>
          <p:spPr>
            <a:xfrm>
              <a:off x="4317042" y="5239780"/>
              <a:ext cx="128152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900" dirty="0"/>
                <a:t>3. Повторяющийся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5B59E-14FC-4C0A-89C2-EEA59935F802}"/>
                </a:ext>
              </a:extLst>
            </p:cNvPr>
            <p:cNvSpPr txBox="1"/>
            <p:nvPr/>
          </p:nvSpPr>
          <p:spPr>
            <a:xfrm>
              <a:off x="5486730" y="5239780"/>
              <a:ext cx="109798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900" dirty="0"/>
                <a:t>4. Управляемый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B25C05-F5B1-462C-A984-CC8378D4FD29}"/>
                </a:ext>
              </a:extLst>
            </p:cNvPr>
            <p:cNvSpPr txBox="1"/>
            <p:nvPr/>
          </p:nvSpPr>
          <p:spPr>
            <a:xfrm>
              <a:off x="6465187" y="5239780"/>
              <a:ext cx="148611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tlCol="0"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ru-RU" sz="900" dirty="0"/>
                <a:t>5. Оптимизированный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49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15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70251"/>
            <a:ext cx="10989305" cy="938145"/>
          </a:xfrm>
        </p:spPr>
        <p:txBody>
          <a:bodyPr>
            <a:normAutofit/>
          </a:bodyPr>
          <a:lstStyle/>
          <a:p>
            <a:r>
              <a:rPr lang="ru-RU" dirty="0"/>
              <a:t>Онлайн-инструмент самооценки</a:t>
            </a:r>
            <a:endParaRPr lang="en-US" dirty="0"/>
          </a:p>
        </p:txBody>
      </p:sp>
      <p:pic>
        <p:nvPicPr>
          <p:cNvPr id="8" name="Google Shape;313;g113aa0ab561_1_438">
            <a:extLst>
              <a:ext uri="{FF2B5EF4-FFF2-40B4-BE49-F238E27FC236}">
                <a16:creationId xmlns:a16="http://schemas.microsoft.com/office/drawing/2014/main" id="{5D0A965C-E23F-8D88-2EE5-7E9396A125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728" y="1679584"/>
            <a:ext cx="4111272" cy="410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14;g113aa0ab561_1_438">
            <a:extLst>
              <a:ext uri="{FF2B5EF4-FFF2-40B4-BE49-F238E27FC236}">
                <a16:creationId xmlns:a16="http://schemas.microsoft.com/office/drawing/2014/main" id="{BAF6D8B2-D954-B850-B708-565B02471A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550" y="1585649"/>
            <a:ext cx="4662364" cy="415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24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EB79-C00C-4AF3-9625-EE8B14BF4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519" y="2183524"/>
            <a:ext cx="7502152" cy="3620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случае возникновения дополнительных вопросов</a:t>
            </a:r>
            <a:r>
              <a:rPr lang="en-US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30A32-F4C6-49E1-856D-F5BF713B7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469" y="2971799"/>
            <a:ext cx="3841981" cy="21431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>Андрей Беклемишев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>Вице-Президент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abeklemishev@idc.com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+7 777 111 1600</a:t>
            </a:r>
          </a:p>
        </p:txBody>
      </p:sp>
    </p:spTree>
    <p:extLst>
      <p:ext uri="{BB962C8B-B14F-4D97-AF65-F5344CB8AC3E}">
        <p14:creationId xmlns:p14="http://schemas.microsoft.com/office/powerpoint/2010/main" val="19265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3CF60-1EFC-443D-81D6-EE8648EB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124" y="2729980"/>
            <a:ext cx="8012832" cy="1008409"/>
          </a:xfrm>
        </p:spPr>
        <p:txBody>
          <a:bodyPr/>
          <a:lstStyle/>
          <a:p>
            <a:r>
              <a:rPr lang="ru-RU" dirty="0"/>
              <a:t>Прогнозы </a:t>
            </a:r>
            <a:r>
              <a:rPr lang="en-US" dirty="0"/>
              <a:t>IDC </a:t>
            </a:r>
            <a:r>
              <a:rPr lang="ru-RU" dirty="0"/>
              <a:t>в отрасли ГМК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4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3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70251"/>
            <a:ext cx="10525432" cy="1107943"/>
          </a:xfrm>
        </p:spPr>
        <p:txBody>
          <a:bodyPr>
            <a:normAutofit/>
          </a:bodyPr>
          <a:lstStyle/>
          <a:p>
            <a:r>
              <a:rPr lang="ru-RU" sz="2800" dirty="0"/>
              <a:t>IDC </a:t>
            </a:r>
            <a:r>
              <a:rPr lang="ru-RU" sz="2800" dirty="0" err="1"/>
              <a:t>FutureScape</a:t>
            </a:r>
            <a:r>
              <a:rPr lang="ru-RU" sz="2800" dirty="0"/>
              <a:t>: Глобальные прогнозы в отрасли ГМК</a:t>
            </a:r>
            <a:endParaRPr lang="en-US" sz="2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1B0204E-1835-35E5-9767-7749DF14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80" y="1681495"/>
            <a:ext cx="5122606" cy="50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6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4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70251"/>
            <a:ext cx="10525432" cy="1107943"/>
          </a:xfrm>
        </p:spPr>
        <p:txBody>
          <a:bodyPr>
            <a:normAutofit/>
          </a:bodyPr>
          <a:lstStyle/>
          <a:p>
            <a:r>
              <a:rPr lang="ru-RU" sz="2800" dirty="0"/>
              <a:t>IDC </a:t>
            </a:r>
            <a:r>
              <a:rPr lang="ru-RU" sz="2800" dirty="0" err="1"/>
              <a:t>FutureScape</a:t>
            </a:r>
            <a:r>
              <a:rPr lang="ru-RU" sz="2800" dirty="0"/>
              <a:t>: Глобальные прогнозы в отрасли ГМК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510C4-4B2D-4651-AFFA-7DF9D937607B}"/>
              </a:ext>
            </a:extLst>
          </p:cNvPr>
          <p:cNvSpPr txBox="1"/>
          <p:nvPr/>
        </p:nvSpPr>
        <p:spPr>
          <a:xfrm>
            <a:off x="468089" y="1734483"/>
            <a:ext cx="112907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Уже в текущем году 75% ведущих горнодобывающих компаний будут использовать удаленные и автономные буровые установки, повышая эффективность использования оборудования.</a:t>
            </a:r>
            <a:endParaRPr lang="en-US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До конца 2022 года 5% мировых горнодобывающих предприятий будут использовать 5G, повышая безопасность связанности, устойчивость и эксплуатационные характеристики.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 2023 году 25% из 100 ведущих горнодобывающих организаций будут использовать дополненную реальность, что сократит потребности в рабочей силе на 20%.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 2024 году 10% производителей металлов будут использовать </a:t>
            </a:r>
            <a:r>
              <a:rPr lang="ru-RU" sz="1400" dirty="0" err="1"/>
              <a:t>блокчейн</a:t>
            </a:r>
            <a:r>
              <a:rPr lang="ru-RU" sz="1400" dirty="0"/>
              <a:t> для отслеживания и мониторинга цепочки создания стоимости товаров от добычи до конечного продукта.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 2024 году 50% ведущих горнодобывающих организаций будут использовать облачные инструменты оперативного планирования и моделирования.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 2025 году 80% организаций будут использовать модель «оборудование как услуга» (</a:t>
            </a:r>
            <a:r>
              <a:rPr lang="en-US" sz="1400" dirty="0"/>
              <a:t>equipment-as-a-service)</a:t>
            </a:r>
            <a:r>
              <a:rPr lang="ru-RU" sz="1400" dirty="0"/>
              <a:t> в партнерстве с крупными вендорами для поддержки критически важного рабочего оборудования и систем.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 2025 году ТОП-5 горнодобывающих организаций развернут облачные платформы, поддерживая самообслуживание для работников и единый источник достоверной информации.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303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F3CF60-1EFC-443D-81D6-EE8648EB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124" y="2729980"/>
            <a:ext cx="8012832" cy="1008409"/>
          </a:xfrm>
        </p:spPr>
        <p:txBody>
          <a:bodyPr/>
          <a:lstStyle/>
          <a:p>
            <a:r>
              <a:rPr lang="ru-RU" dirty="0"/>
              <a:t>Цифровая зрелость с точки зрения </a:t>
            </a:r>
            <a:r>
              <a:rPr lang="en-US" dirty="0"/>
              <a:t>IDC</a:t>
            </a:r>
          </a:p>
        </p:txBody>
      </p:sp>
    </p:spTree>
    <p:extLst>
      <p:ext uri="{BB962C8B-B14F-4D97-AF65-F5344CB8AC3E}">
        <p14:creationId xmlns:p14="http://schemas.microsoft.com/office/powerpoint/2010/main" val="27540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6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Измерения цифровой трансформации с точки зрения </a:t>
            </a:r>
            <a:r>
              <a:rPr lang="en-US" dirty="0"/>
              <a:t>IDC</a:t>
            </a:r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9219F6-2DCB-4F59-98F0-F2AE918B9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14360"/>
              </p:ext>
            </p:extLst>
          </p:nvPr>
        </p:nvGraphicFramePr>
        <p:xfrm>
          <a:off x="531743" y="1508233"/>
          <a:ext cx="11128513" cy="477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5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Измерение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Компоненты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Культура и лидерство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Осведомленность и понимание экосистемы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Инновационность Бизнес-модели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Организационные и культурные связи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Гибкое планирование и управление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Финансово-экономическая оптимизация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1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Омниканальность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Экосистемный опыт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Постоянная направленность на инновации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услуг платформы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Всесторонний маркетинг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Информация и данные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Выявление данных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ценности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Реализация ценности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Знания и сотрудничество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Архитектура данных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Операционная модель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Подключенные продукты / услуги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Подключенные активы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Связанные процессы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Принятие решений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Организационная структура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4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Трудовые ресурсы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талантами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Привлечение талантов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Оптимизация работы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Содействие мышлению цифровой трансформации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5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7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/>
          </a:bodyPr>
          <a:lstStyle/>
          <a:p>
            <a:r>
              <a:rPr lang="ru-RU" dirty="0"/>
              <a:t>Культура и лидерство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828A9-9FC5-4BB4-8093-CA61BD581BAF}"/>
              </a:ext>
            </a:extLst>
          </p:cNvPr>
          <p:cNvSpPr/>
          <p:nvPr/>
        </p:nvSpPr>
        <p:spPr>
          <a:xfrm>
            <a:off x="342541" y="1792368"/>
            <a:ext cx="7232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Цифровая трансформация требует от лидеров более глубокого понимания своей корпоративной экосистемы, включая цифровую доступность рынков, клиентов и поставщиков услуг.</a:t>
            </a:r>
          </a:p>
          <a:p>
            <a:endParaRPr lang="ru-RU" dirty="0"/>
          </a:p>
          <a:p>
            <a:r>
              <a:rPr lang="ru-RU" dirty="0"/>
              <a:t>Это важно для прогнозирования и разработки инноваций в области продуктов и операций, которые расширяют долю рынка и увеличивают доходы за счет создания совместного цифрового опыта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  <a:p>
            <a:r>
              <a:rPr lang="ru-RU" dirty="0"/>
              <a:t>Это также подразумевает способность общаться и внедрять это видение в организацию, а также вовлекать сотрудников, клиентов и партнеров в реализацию этого видения. 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DF8C98B-A448-4C36-B093-15F020CDE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87808"/>
              </p:ext>
            </p:extLst>
          </p:nvPr>
        </p:nvGraphicFramePr>
        <p:xfrm>
          <a:off x="8153400" y="2228850"/>
          <a:ext cx="36576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57600" imgH="2400480" progId="Paint.Picture">
                  <p:embed/>
                </p:oleObj>
              </mc:Choice>
              <mc:Fallback>
                <p:oleObj name="Bitmap Image" r:id="rId3" imgW="3657600" imgH="24004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414ACD-F135-4745-826A-FF1FA3D97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400" y="2228850"/>
                        <a:ext cx="36576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6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8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/>
          </a:bodyPr>
          <a:lstStyle/>
          <a:p>
            <a:r>
              <a:rPr lang="ru-RU" dirty="0" err="1"/>
              <a:t>Омниканальность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D6D71-4E85-4222-A1CD-D277AF923134}"/>
              </a:ext>
            </a:extLst>
          </p:cNvPr>
          <p:cNvSpPr/>
          <p:nvPr/>
        </p:nvSpPr>
        <p:spPr>
          <a:xfrm>
            <a:off x="556592" y="1582341"/>
            <a:ext cx="65507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аспект</a:t>
            </a:r>
            <a:r>
              <a:rPr lang="en-US" dirty="0"/>
              <a:t> </a:t>
            </a:r>
            <a:r>
              <a:rPr lang="en-US" dirty="0" err="1"/>
              <a:t>цифровой</a:t>
            </a:r>
            <a:r>
              <a:rPr lang="en-US" dirty="0"/>
              <a:t> </a:t>
            </a:r>
            <a:r>
              <a:rPr lang="en-US" dirty="0" err="1"/>
              <a:t>трансформации</a:t>
            </a:r>
            <a:r>
              <a:rPr lang="en-US" dirty="0"/>
              <a:t> </a:t>
            </a:r>
            <a:r>
              <a:rPr lang="en-US" dirty="0" err="1"/>
              <a:t>связан</a:t>
            </a:r>
            <a:r>
              <a:rPr lang="en-US" dirty="0"/>
              <a:t> с </a:t>
            </a:r>
            <a:r>
              <a:rPr lang="en-US" dirty="0" err="1"/>
              <a:t>применением</a:t>
            </a:r>
            <a:r>
              <a:rPr lang="en-US" dirty="0"/>
              <a:t> в</a:t>
            </a:r>
            <a:r>
              <a:rPr lang="ru-RU" dirty="0"/>
              <a:t>сепроникающего</a:t>
            </a:r>
            <a:r>
              <a:rPr lang="en-US" dirty="0"/>
              <a:t> и </a:t>
            </a:r>
            <a:r>
              <a:rPr lang="en-US" dirty="0" err="1"/>
              <a:t>многомерного</a:t>
            </a:r>
            <a:r>
              <a:rPr lang="en-US" dirty="0"/>
              <a:t> </a:t>
            </a:r>
            <a:r>
              <a:rPr lang="en-US" dirty="0" err="1"/>
              <a:t>экосистемного</a:t>
            </a:r>
            <a:r>
              <a:rPr lang="en-US" dirty="0"/>
              <a:t> </a:t>
            </a:r>
            <a:r>
              <a:rPr lang="en-US" dirty="0" err="1"/>
              <a:t>подхода</a:t>
            </a:r>
            <a:r>
              <a:rPr lang="en-US" dirty="0"/>
              <a:t> — </a:t>
            </a:r>
            <a:r>
              <a:rPr lang="en-US" dirty="0" err="1"/>
              <a:t>подхода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b="1" dirty="0" err="1"/>
              <a:t>превосходное</a:t>
            </a:r>
            <a:r>
              <a:rPr lang="en-US" b="1" dirty="0"/>
              <a:t> </a:t>
            </a:r>
            <a:r>
              <a:rPr lang="en-US" b="1" dirty="0" err="1"/>
              <a:t>качество</a:t>
            </a:r>
            <a:r>
              <a:rPr lang="en-US" b="1" dirty="0"/>
              <a:t> </a:t>
            </a:r>
            <a:r>
              <a:rPr lang="en-US" b="1" dirty="0" err="1"/>
              <a:t>обслуживания</a:t>
            </a:r>
            <a:r>
              <a:rPr lang="en-US" b="1" dirty="0"/>
              <a:t> </a:t>
            </a:r>
            <a:r>
              <a:rPr lang="en-US" b="1" dirty="0" err="1"/>
              <a:t>клиентов</a:t>
            </a:r>
            <a:r>
              <a:rPr lang="en-US" b="1" dirty="0"/>
              <a:t> </a:t>
            </a:r>
            <a:r>
              <a:rPr lang="en-US" b="1" dirty="0" err="1"/>
              <a:t>при</a:t>
            </a:r>
            <a:r>
              <a:rPr lang="en-US" b="1" dirty="0"/>
              <a:t> </a:t>
            </a:r>
            <a:r>
              <a:rPr lang="en-US" b="1" dirty="0" err="1"/>
              <a:t>использовании</a:t>
            </a:r>
            <a:r>
              <a:rPr lang="en-US" b="1" dirty="0"/>
              <a:t> </a:t>
            </a:r>
            <a:r>
              <a:rPr lang="en-US" b="1" dirty="0" err="1"/>
              <a:t>продуктов</a:t>
            </a:r>
            <a:r>
              <a:rPr lang="en-US" b="1" dirty="0"/>
              <a:t> и/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услуг</a:t>
            </a:r>
            <a:r>
              <a:rPr lang="en-US" b="1" dirty="0"/>
              <a:t>. </a:t>
            </a:r>
            <a:endParaRPr lang="ru-RU" b="1" dirty="0"/>
          </a:p>
          <a:p>
            <a:endParaRPr lang="ru-RU" b="1" dirty="0"/>
          </a:p>
          <a:p>
            <a:r>
              <a:rPr lang="en-US" dirty="0" err="1"/>
              <a:t>Измерение</a:t>
            </a:r>
            <a:r>
              <a:rPr lang="en-US" dirty="0"/>
              <a:t> omni-experience </a:t>
            </a:r>
            <a:r>
              <a:rPr lang="en-US" dirty="0" err="1"/>
              <a:t>охватывает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ru-RU" dirty="0"/>
              <a:t>сочетания</a:t>
            </a:r>
            <a:r>
              <a:rPr lang="en-US" dirty="0"/>
              <a:t> </a:t>
            </a:r>
            <a:r>
              <a:rPr lang="en-US" dirty="0" err="1"/>
              <a:t>интерактивных</a:t>
            </a:r>
            <a:r>
              <a:rPr lang="en-US" dirty="0"/>
              <a:t> </a:t>
            </a:r>
            <a:r>
              <a:rPr lang="en-US" dirty="0" err="1"/>
              <a:t>взаимодействий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компаниями</a:t>
            </a:r>
            <a:r>
              <a:rPr lang="en-US" dirty="0"/>
              <a:t> и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клиентами</a:t>
            </a:r>
            <a:r>
              <a:rPr lang="en-US" dirty="0"/>
              <a:t>, </a:t>
            </a:r>
            <a:r>
              <a:rPr lang="en-US" dirty="0" err="1"/>
              <a:t>партнерами</a:t>
            </a:r>
            <a:r>
              <a:rPr lang="en-US" dirty="0"/>
              <a:t>, </a:t>
            </a:r>
            <a:r>
              <a:rPr lang="en-US" dirty="0" err="1"/>
              <a:t>сотрудниками</a:t>
            </a:r>
            <a:r>
              <a:rPr lang="en-US" dirty="0"/>
              <a:t> с </a:t>
            </a:r>
            <a:r>
              <a:rPr lang="ru-RU" dirty="0"/>
              <a:t>использованием </a:t>
            </a:r>
            <a:r>
              <a:rPr lang="en-US" dirty="0" err="1"/>
              <a:t>цифров</a:t>
            </a:r>
            <a:r>
              <a:rPr lang="ru-RU" dirty="0"/>
              <a:t>ых</a:t>
            </a:r>
            <a:r>
              <a:rPr lang="en-US" dirty="0"/>
              <a:t> </a:t>
            </a:r>
            <a:r>
              <a:rPr lang="en-US" dirty="0" err="1"/>
              <a:t>технологи</a:t>
            </a:r>
            <a:r>
              <a:rPr lang="ru-RU" dirty="0"/>
              <a:t>й.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r>
              <a:rPr lang="en-US" dirty="0" err="1"/>
              <a:t>Преобразуя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общаются</a:t>
            </a:r>
            <a:r>
              <a:rPr lang="en-US" dirty="0"/>
              <a:t> </a:t>
            </a:r>
            <a:r>
              <a:rPr lang="en-US" dirty="0" err="1"/>
              <a:t>друг</a:t>
            </a:r>
            <a:r>
              <a:rPr lang="en-US" dirty="0"/>
              <a:t> с </a:t>
            </a:r>
            <a:r>
              <a:rPr lang="en-US" dirty="0" err="1"/>
              <a:t>другом</a:t>
            </a:r>
            <a:r>
              <a:rPr lang="en-US" dirty="0"/>
              <a:t>, </a:t>
            </a:r>
            <a:r>
              <a:rPr lang="en-US" dirty="0" err="1"/>
              <a:t>создавать</a:t>
            </a:r>
            <a:r>
              <a:rPr lang="en-US" dirty="0"/>
              <a:t> </a:t>
            </a:r>
            <a:r>
              <a:rPr lang="en-US" dirty="0" err="1"/>
              <a:t>продукты</a:t>
            </a:r>
            <a:r>
              <a:rPr lang="en-US" dirty="0"/>
              <a:t> и </a:t>
            </a:r>
            <a:r>
              <a:rPr lang="en-US" dirty="0" err="1"/>
              <a:t>услуги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удовлетворения</a:t>
            </a:r>
            <a:r>
              <a:rPr lang="en-US" dirty="0"/>
              <a:t> </a:t>
            </a:r>
            <a:r>
              <a:rPr lang="en-US" dirty="0" err="1"/>
              <a:t>уникального</a:t>
            </a:r>
            <a:r>
              <a:rPr lang="en-US" dirty="0"/>
              <a:t>, </a:t>
            </a:r>
            <a:r>
              <a:rPr lang="en-US" dirty="0" err="1"/>
              <a:t>индивидуального</a:t>
            </a:r>
            <a:r>
              <a:rPr lang="en-US" dirty="0"/>
              <a:t> </a:t>
            </a:r>
            <a:r>
              <a:rPr lang="en-US" dirty="0" err="1"/>
              <a:t>спроса</a:t>
            </a:r>
            <a:r>
              <a:rPr lang="en-US" dirty="0"/>
              <a:t>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263B104-66D7-4B19-91AE-441E2393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44" y="2068169"/>
            <a:ext cx="4069773" cy="27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B4611-74BE-4D9B-8202-C84A772B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© IDC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A35E2-3ACE-4708-886F-0CC8CC7E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79362-658A-E344-B7E9-F19991414F7F}" type="slidenum">
              <a:rPr lang="en-US" sz="90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9</a:t>
            </a:fld>
            <a:endParaRPr lang="en-US" sz="9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C9DF6E-D48A-41A2-9999-5A3A612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251"/>
            <a:ext cx="10813733" cy="938145"/>
          </a:xfrm>
        </p:spPr>
        <p:txBody>
          <a:bodyPr>
            <a:normAutofit/>
          </a:bodyPr>
          <a:lstStyle/>
          <a:p>
            <a:r>
              <a:rPr lang="ru-RU" dirty="0"/>
              <a:t>Информация и данные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54184-913D-4742-8F56-3B4D7426E854}"/>
              </a:ext>
            </a:extLst>
          </p:cNvPr>
          <p:cNvSpPr/>
          <p:nvPr/>
        </p:nvSpPr>
        <p:spPr>
          <a:xfrm>
            <a:off x="609601" y="1818289"/>
            <a:ext cx="7432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Преобразованные</a:t>
            </a:r>
            <a:r>
              <a:rPr lang="en-US" dirty="0"/>
              <a:t> </a:t>
            </a:r>
            <a:r>
              <a:rPr lang="en-US" dirty="0" err="1"/>
              <a:t>предприятия</a:t>
            </a:r>
            <a:r>
              <a:rPr lang="en-US" dirty="0"/>
              <a:t> </a:t>
            </a:r>
            <a:r>
              <a:rPr lang="en-US" dirty="0" err="1"/>
              <a:t>относятся</a:t>
            </a:r>
            <a:r>
              <a:rPr lang="en-US" dirty="0"/>
              <a:t> к </a:t>
            </a:r>
            <a:r>
              <a:rPr lang="en-US" dirty="0" err="1"/>
              <a:t>данным</a:t>
            </a:r>
            <a:r>
              <a:rPr lang="en-US" dirty="0"/>
              <a:t> и </a:t>
            </a:r>
            <a:r>
              <a:rPr lang="en-US" dirty="0" err="1"/>
              <a:t>информации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к </a:t>
            </a:r>
            <a:r>
              <a:rPr lang="en-US" dirty="0" err="1"/>
              <a:t>любому</a:t>
            </a:r>
            <a:r>
              <a:rPr lang="en-US" dirty="0"/>
              <a:t> </a:t>
            </a:r>
            <a:r>
              <a:rPr lang="en-US" dirty="0" err="1"/>
              <a:t>ценному</a:t>
            </a:r>
            <a:r>
              <a:rPr lang="en-US" dirty="0"/>
              <a:t> </a:t>
            </a:r>
            <a:r>
              <a:rPr lang="en-US" dirty="0" err="1"/>
              <a:t>активу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Информация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лучшего</a:t>
            </a:r>
            <a:r>
              <a:rPr lang="en-US" dirty="0"/>
              <a:t> </a:t>
            </a:r>
            <a:r>
              <a:rPr lang="en-US" dirty="0" err="1"/>
              <a:t>информирования</a:t>
            </a:r>
            <a:r>
              <a:rPr lang="en-US" dirty="0"/>
              <a:t> </a:t>
            </a:r>
            <a:r>
              <a:rPr lang="en-US" dirty="0" err="1"/>
              <a:t>лиц</a:t>
            </a:r>
            <a:r>
              <a:rPr lang="en-US" dirty="0"/>
              <a:t>, </a:t>
            </a:r>
            <a:r>
              <a:rPr lang="en-US" dirty="0" err="1"/>
              <a:t>принимающих</a:t>
            </a:r>
            <a:r>
              <a:rPr lang="en-US" dirty="0"/>
              <a:t> </a:t>
            </a:r>
            <a:r>
              <a:rPr lang="en-US" dirty="0" err="1"/>
              <a:t>решения</a:t>
            </a:r>
            <a:r>
              <a:rPr lang="en-US" dirty="0"/>
              <a:t> и </a:t>
            </a:r>
            <a:r>
              <a:rPr lang="en-US" dirty="0" err="1"/>
              <a:t>оптимизации</a:t>
            </a:r>
            <a:r>
              <a:rPr lang="en-US" dirty="0"/>
              <a:t> </a:t>
            </a:r>
            <a:r>
              <a:rPr lang="en-US" dirty="0" err="1"/>
              <a:t>операций</a:t>
            </a:r>
            <a:r>
              <a:rPr lang="en-US" dirty="0"/>
              <a:t> и </a:t>
            </a:r>
            <a:r>
              <a:rPr lang="en-US" dirty="0" err="1"/>
              <a:t>продуктов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и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b="1" dirty="0" err="1"/>
              <a:t>обеспечения</a:t>
            </a:r>
            <a:r>
              <a:rPr lang="en-US" b="1" dirty="0"/>
              <a:t> </a:t>
            </a:r>
            <a:r>
              <a:rPr lang="en-US" b="1" dirty="0" err="1"/>
              <a:t>возможности</a:t>
            </a:r>
            <a:r>
              <a:rPr lang="en-US" b="1" dirty="0"/>
              <a:t> </a:t>
            </a:r>
            <a:r>
              <a:rPr lang="en-US" b="1" dirty="0" err="1"/>
              <a:t>монетизации</a:t>
            </a:r>
            <a:r>
              <a:rPr lang="en-US" b="1" dirty="0"/>
              <a:t> </a:t>
            </a:r>
            <a:r>
              <a:rPr lang="en-US" b="1" dirty="0" err="1"/>
              <a:t>продуктов</a:t>
            </a:r>
            <a:r>
              <a:rPr lang="en-US" b="1" dirty="0"/>
              <a:t> и </a:t>
            </a:r>
            <a:r>
              <a:rPr lang="en-US" b="1" dirty="0" err="1"/>
              <a:t>услуг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Информация</a:t>
            </a:r>
            <a:r>
              <a:rPr lang="en-US" dirty="0"/>
              <a:t> -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валюта</a:t>
            </a:r>
            <a:r>
              <a:rPr lang="en-US" dirty="0"/>
              <a:t> </a:t>
            </a:r>
            <a:r>
              <a:rPr lang="en-US" dirty="0" err="1"/>
              <a:t>динамической</a:t>
            </a:r>
            <a:r>
              <a:rPr lang="en-US" dirty="0"/>
              <a:t> </a:t>
            </a:r>
            <a:r>
              <a:rPr lang="en-US" dirty="0" err="1"/>
              <a:t>цепочки</a:t>
            </a:r>
            <a:r>
              <a:rPr lang="en-US" dirty="0"/>
              <a:t> </a:t>
            </a:r>
            <a:r>
              <a:rPr lang="en-US" dirty="0" err="1"/>
              <a:t>обмена</a:t>
            </a:r>
            <a:r>
              <a:rPr lang="en-US" dirty="0"/>
              <a:t> </a:t>
            </a:r>
            <a:r>
              <a:rPr lang="en-US" dirty="0" err="1"/>
              <a:t>опытом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предприятием</a:t>
            </a:r>
            <a:r>
              <a:rPr lang="en-US" dirty="0"/>
              <a:t> и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экосистемой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речь</a:t>
            </a:r>
            <a:r>
              <a:rPr lang="en-US" dirty="0"/>
              <a:t> </a:t>
            </a:r>
            <a:r>
              <a:rPr lang="en-US" dirty="0" err="1"/>
              <a:t>идет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использовании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, </a:t>
            </a:r>
            <a:r>
              <a:rPr lang="en-US" dirty="0" err="1"/>
              <a:t>позволяющей</a:t>
            </a:r>
            <a:r>
              <a:rPr lang="en-US" dirty="0"/>
              <a:t> </a:t>
            </a:r>
            <a:r>
              <a:rPr lang="en-US" dirty="0" err="1"/>
              <a:t>предприятиям</a:t>
            </a:r>
            <a:r>
              <a:rPr lang="en-US" dirty="0"/>
              <a:t> </a:t>
            </a:r>
            <a:r>
              <a:rPr lang="en-US" dirty="0" err="1"/>
              <a:t>быстрее</a:t>
            </a:r>
            <a:r>
              <a:rPr lang="en-US" dirty="0"/>
              <a:t> и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осознанно</a:t>
            </a:r>
            <a:r>
              <a:rPr lang="en-US" dirty="0"/>
              <a:t> </a:t>
            </a:r>
            <a:r>
              <a:rPr lang="en-US" dirty="0" err="1"/>
              <a:t>распознавать</a:t>
            </a:r>
            <a:r>
              <a:rPr lang="en-US" dirty="0"/>
              <a:t> </a:t>
            </a:r>
            <a:r>
              <a:rPr lang="en-US" dirty="0" err="1"/>
              <a:t>возможности</a:t>
            </a:r>
            <a:r>
              <a:rPr lang="en-US" dirty="0"/>
              <a:t> и </a:t>
            </a:r>
            <a:r>
              <a:rPr lang="en-US" dirty="0" err="1"/>
              <a:t>реагировать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806C658-A412-460C-BCBA-EC5D0D485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64336"/>
              </p:ext>
            </p:extLst>
          </p:nvPr>
        </p:nvGraphicFramePr>
        <p:xfrm>
          <a:off x="8153400" y="2584248"/>
          <a:ext cx="3657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57600" imgH="2438280" progId="Paint.Picture">
                  <p:embed/>
                </p:oleObj>
              </mc:Choice>
              <mc:Fallback>
                <p:oleObj name="Bitmap Image" r:id="rId3" imgW="3657600" imgH="24382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D74A580-E473-4EA9-A2C3-4E8743A40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400" y="2584248"/>
                        <a:ext cx="36576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204436"/>
      </p:ext>
    </p:extLst>
  </p:cSld>
  <p:clrMapOvr>
    <a:masterClrMapping/>
  </p:clrMapOvr>
</p:sld>
</file>

<file path=ppt/theme/theme1.xml><?xml version="1.0" encoding="utf-8"?>
<a:theme xmlns:a="http://schemas.openxmlformats.org/drawingml/2006/main" name="IDC PowerPoint Template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0B09ED7-EC75-4DE9-99DD-BD0A96817046}" vid="{31380404-EE26-4754-8958-2882A3DE8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608DDBE1FCA40BC7E1763A331193B" ma:contentTypeVersion="11" ma:contentTypeDescription="Create a new document." ma:contentTypeScope="" ma:versionID="0ed84295c06db5962187d461ae81de06">
  <xsd:schema xmlns:xsd="http://www.w3.org/2001/XMLSchema" xmlns:xs="http://www.w3.org/2001/XMLSchema" xmlns:p="http://schemas.microsoft.com/office/2006/metadata/properties" xmlns:ns2="7fba069e-d84d-428f-9ea9-a8a73e6316e5" xmlns:ns3="958e1d81-a360-475b-9835-759904feebfb" targetNamespace="http://schemas.microsoft.com/office/2006/metadata/properties" ma:root="true" ma:fieldsID="cd541811564da3554a612edfadbe5c4d" ns2:_="" ns3:_="">
    <xsd:import namespace="7fba069e-d84d-428f-9ea9-a8a73e6316e5"/>
    <xsd:import namespace="958e1d81-a360-475b-9835-759904fee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a069e-d84d-428f-9ea9-a8a73e631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e1d81-a360-475b-9835-759904fee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4D8732-B9A5-461A-861F-507F0B638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4CE61-15BF-434F-91EE-A0A8348F5CD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958e1d81-a360-475b-9835-759904feebfb"/>
    <ds:schemaRef ds:uri="http://schemas.microsoft.com/office/2006/documentManagement/types"/>
    <ds:schemaRef ds:uri="http://purl.org/dc/terms/"/>
    <ds:schemaRef ds:uri="7fba069e-d84d-428f-9ea9-a8a73e6316e5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C93CB8-FE4B-4FD6-8E51-A5CDD1B1F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a069e-d84d-428f-9ea9-a8a73e6316e5"/>
    <ds:schemaRef ds:uri="958e1d81-a360-475b-9835-759904feeb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Widescreen</PresentationFormat>
  <Paragraphs>209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Open Sans</vt:lpstr>
      <vt:lpstr>Open Sans 1</vt:lpstr>
      <vt:lpstr>Open Sans 2</vt:lpstr>
      <vt:lpstr>Open Sans Light</vt:lpstr>
      <vt:lpstr>Open Sans SemiBold</vt:lpstr>
      <vt:lpstr>Wingdings</vt:lpstr>
      <vt:lpstr>IDC PowerPoint Template</vt:lpstr>
      <vt:lpstr>Bitmap Image</vt:lpstr>
      <vt:lpstr>PowerPoint Presentation</vt:lpstr>
      <vt:lpstr>Прогнозы IDC в отрасли ГМК</vt:lpstr>
      <vt:lpstr>IDC FutureScape: Глобальные прогнозы в отрасли ГМК</vt:lpstr>
      <vt:lpstr>IDC FutureScape: Глобальные прогнозы в отрасли ГМК</vt:lpstr>
      <vt:lpstr>Цифровая зрелость с точки зрения IDC</vt:lpstr>
      <vt:lpstr>Измерения цифровой трансформации с точки зрения IDC </vt:lpstr>
      <vt:lpstr>Культура и лидерство</vt:lpstr>
      <vt:lpstr>Омниканальность</vt:lpstr>
      <vt:lpstr>Информация и данные</vt:lpstr>
      <vt:lpstr>Операционная модель</vt:lpstr>
      <vt:lpstr>Трудовые ресурсы</vt:lpstr>
      <vt:lpstr>Стадии зрелости цифровой трансформации согласно IDC</vt:lpstr>
      <vt:lpstr>Gap-анализ</vt:lpstr>
      <vt:lpstr>Дорожная карта</vt:lpstr>
      <vt:lpstr>Онлайн-инструмент самооценки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</cp:revision>
  <dcterms:modified xsi:type="dcterms:W3CDTF">2022-06-15T11:30:50Z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0x01010002C608DDBE1FCA40BC7E1763A331193B</vt:lpwstr>
  </property>
</Properties>
</file>